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1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AB0614-360B-440B-B166-D53B4904E250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7B12F2-64FA-42BF-9DCE-12A280899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33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73B9D5-5278-49BD-8C37-2A07D0267038}" type="datetimeFigureOut">
              <a:rPr lang="ru-RU" smtClean="0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A97C02-1484-404A-A95C-1B61F6CC2B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2C4D0-8006-4426-A752-42B47F2F60F7}" type="datetimeFigureOut">
              <a:rPr lang="ru-RU" smtClean="0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3E9E4-54CB-4694-A9C9-19139C074A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375FCA-0E2D-491E-AEA8-3FC20DCE566A}" type="datetimeFigureOut">
              <a:rPr lang="ru-RU" smtClean="0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2C0BE-4D38-4B66-847C-7C37B65437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8C8F3A-60BD-412E-92C7-DE1C30B29845}" type="datetimeFigureOut">
              <a:rPr lang="ru-RU" smtClean="0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96A4C-7CBB-4FB9-941A-5ABF0DB2E9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828FA-88B9-4B9C-AB33-7095B306F8FD}" type="datetimeFigureOut">
              <a:rPr lang="ru-RU" smtClean="0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78408-E276-4207-8876-EB2DDCB33E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6E9AE0-F40B-43DA-ACBB-49816A268FB9}" type="datetimeFigureOut">
              <a:rPr lang="ru-RU" smtClean="0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822A7-0A5C-42F4-82C1-80ABD12C20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15D85-E9D7-48A7-9890-2F42E2EC4BF8}" type="datetimeFigureOut">
              <a:rPr lang="ru-RU" smtClean="0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CF56B-629C-43D4-B59E-69F27EAC50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ADE4C-0119-4213-9157-E8056A303606}" type="datetimeFigureOut">
              <a:rPr lang="ru-RU" smtClean="0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73D7A-4787-451A-9E08-59AE3FC578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2719F-C8B2-4B2A-A4F2-93201771480F}" type="datetimeFigureOut">
              <a:rPr lang="ru-RU" smtClean="0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731C0-50EC-4FC0-AC23-21500F3FFB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AF7956-C0DF-4BD2-A943-99FEC2F7DFEF}" type="datetimeFigureOut">
              <a:rPr lang="ru-RU" smtClean="0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E680B-A39A-4BAA-8147-BBD8BCB8B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01BDC5-2F77-44E6-8581-499D7C49ABFB}" type="datetimeFigureOut">
              <a:rPr lang="ru-RU" smtClean="0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19654-C669-43BD-B108-CAB0A40379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8D57C0-1692-4BDA-A8A6-93F9F0E076E4}" type="datetimeFigureOut">
              <a:rPr lang="ru-RU" smtClean="0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9E79C0-3C52-4B70-83F0-D6DA9DF849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day-off39.ru/images/uploads/glavnaya/nov-ros/maslenica-v-rogozhskoj-slobode.jpg" TargetMode="External"/><Relationship Id="rId3" Type="http://schemas.openxmlformats.org/officeDocument/2006/relationships/hyperlink" Target="http://www.acroula.com/images/acrobase/ice20.jpg" TargetMode="External"/><Relationship Id="rId7" Type="http://schemas.openxmlformats.org/officeDocument/2006/relationships/hyperlink" Target="http://mediasubs.ru/group/uploads/mi/mir-iskusstva-tvorchestva-i-krasotyi/image/UtNmM2ZTY.jpg" TargetMode="External"/><Relationship Id="rId2" Type="http://schemas.openxmlformats.org/officeDocument/2006/relationships/hyperlink" Target="http://s43.radikal.ru/i101/1303/5a/fff735aa126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les.web2edu.ru/a8fb091a-0421-4df4-a745-9000b20c6f32/%7b13057a0d-eb37-40fd-a217-868ad638fdd5%7d.jpg" TargetMode="External"/><Relationship Id="rId5" Type="http://schemas.openxmlformats.org/officeDocument/2006/relationships/hyperlink" Target="http://gorod.dp.ua/afisha/images/fotos/23579/1_b.jpg" TargetMode="External"/><Relationship Id="rId10" Type="http://schemas.openxmlformats.org/officeDocument/2006/relationships/hyperlink" Target="http://img1.liveinternet.ru/images/attach/c/3/83/437/83437743_large_2795685_1326542230_0_8ba52_33f4c1a_xxxl.jpg" TargetMode="External"/><Relationship Id="rId4" Type="http://schemas.openxmlformats.org/officeDocument/2006/relationships/hyperlink" Target="http://cs413628.vk.me/v413628880/bc7e/CBvgttXX6Xo.jpg" TargetMode="External"/><Relationship Id="rId9" Type="http://schemas.openxmlformats.org/officeDocument/2006/relationships/hyperlink" Target="http://img1.liveinternet.ru/images/attach/c/10/110/103/110103651_4500809_Maslenic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9" descr="Прошедшие события в Донецке: отчеты, фото- и видеообз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397" y="1268413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Заголовок 11"/>
          <p:cNvPicPr>
            <a:picLocks noGrp="1" noChangeArrowheads="1"/>
          </p:cNvPicPr>
          <p:nvPr>
            <p:ph type="title"/>
          </p:nvPr>
        </p:nvPicPr>
        <p:blipFill>
          <a:blip r:embed="rId3"/>
          <a:stretch>
            <a:fillRect/>
          </a:stretch>
        </p:blipFill>
        <p:spPr bwMode="auto">
          <a:xfrm>
            <a:off x="2771800" y="5078413"/>
            <a:ext cx="2592289" cy="644525"/>
          </a:xfrm>
        </p:spPr>
      </p:pic>
      <p:sp>
        <p:nvSpPr>
          <p:cNvPr id="18" name="Прямоугольник 17"/>
          <p:cNvSpPr/>
          <p:nvPr/>
        </p:nvSpPr>
        <p:spPr>
          <a:xfrm>
            <a:off x="107950" y="115888"/>
            <a:ext cx="89281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  учреждение Самарской области </a:t>
            </a:r>
            <a:b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№1 «Образовательный центр» </a:t>
            </a:r>
            <a:r>
              <a:rPr lang="ru-RU" alt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п.г.т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Стройкерамика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муниципального района Волжский Самарской </a:t>
            </a: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«Детский сад «Солнышко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4138" y="6021388"/>
            <a:ext cx="89296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 </a:t>
            </a:r>
            <a:b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Родионова Татьяна Васильевна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88566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Воскресенье —Его называют «Прощеным воскресеньем».</a:t>
            </a:r>
            <a:r>
              <a:rPr lang="ru-RU" sz="2800" b="1">
                <a:solidFill>
                  <a:srgbClr val="504D4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050" y="1214438"/>
            <a:ext cx="88566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просили друг у друга прощения и надеялись на лучшее. В ответ на просьбу о прощении по традиции произносят фразу «Бог простит». Прося о прощении, люди кланяются.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4430713" y="2828925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ВОСКРЕСЕНЬЕ светлое быстро наступает.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Облегчают душу все в "ПРОЩЁНЫЙ ДЕНЬ".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Чучело соломенное - Зимушку - сжигают,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Нарядив в тулупчик, валенки, ремень...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b="5524"/>
          <a:stretch>
            <a:fillRect/>
          </a:stretch>
        </p:blipFill>
        <p:spPr bwMode="auto">
          <a:xfrm>
            <a:off x="412750" y="2768600"/>
            <a:ext cx="3621088" cy="3300413"/>
          </a:xfrm>
          <a:prstGeom prst="rect">
            <a:avLst/>
          </a:prstGeom>
          <a:noFill/>
          <a:ln w="38100">
            <a:solidFill>
              <a:srgbClr val="B58B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7137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791805"/>
                </a:solidFill>
                <a:latin typeface="Calibri" pitchFamily="34" charset="0"/>
                <a:cs typeface="Times New Roman" pitchFamily="18" charset="0"/>
              </a:rPr>
              <a:t>Список использованных интернет ресурсов:</a:t>
            </a:r>
            <a:br>
              <a:rPr lang="ru-RU" altLang="ru-RU" sz="2800" b="1">
                <a:solidFill>
                  <a:srgbClr val="791805"/>
                </a:solidFill>
                <a:latin typeface="Calibri" pitchFamily="34" charset="0"/>
                <a:cs typeface="Times New Roman" pitchFamily="18" charset="0"/>
              </a:rPr>
            </a:br>
            <a:endParaRPr lang="ru-RU" altLang="ru-RU" sz="2800" b="1">
              <a:solidFill>
                <a:srgbClr val="791805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179388" y="981075"/>
            <a:ext cx="87137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  <a:hlinkClick r:id="rId2"/>
              </a:rPr>
              <a:t>http://s43.radikal.ru/i101/1303/5a/fff735aa1269.jpg</a:t>
            </a:r>
            <a:endParaRPr lang="en-US">
              <a:latin typeface="Franklin Gothic Book" pitchFamily="34" charset="0"/>
            </a:endParaRPr>
          </a:p>
          <a:p>
            <a:r>
              <a:rPr lang="en-US">
                <a:latin typeface="Franklin Gothic Book" pitchFamily="34" charset="0"/>
                <a:hlinkClick r:id="rId3"/>
              </a:rPr>
              <a:t>http://www.acroula.com/images/acrobase/ice20.jpg</a:t>
            </a:r>
            <a:endParaRPr lang="en-US">
              <a:latin typeface="Franklin Gothic Book" pitchFamily="34" charset="0"/>
            </a:endParaRPr>
          </a:p>
          <a:p>
            <a:r>
              <a:rPr lang="en-US">
                <a:latin typeface="Franklin Gothic Book" pitchFamily="34" charset="0"/>
                <a:hlinkClick r:id="rId4"/>
              </a:rPr>
              <a:t>http://cs413628.vk.me/v413628880/bc7e/CBvgttXX6Xo.jpg</a:t>
            </a:r>
            <a:endParaRPr lang="en-US">
              <a:latin typeface="Franklin Gothic Book" pitchFamily="34" charset="0"/>
            </a:endParaRPr>
          </a:p>
          <a:p>
            <a:r>
              <a:rPr lang="en-US">
                <a:latin typeface="Franklin Gothic Book" pitchFamily="34" charset="0"/>
                <a:hlinkClick r:id="rId5"/>
              </a:rPr>
              <a:t>http://gorod.dp.ua/afisha/images/fotos/23579/1_b.jpg</a:t>
            </a:r>
            <a:endParaRPr lang="en-US">
              <a:latin typeface="Franklin Gothic Book" pitchFamily="34" charset="0"/>
            </a:endParaRPr>
          </a:p>
          <a:p>
            <a:r>
              <a:rPr lang="en-US">
                <a:latin typeface="Franklin Gothic Book" pitchFamily="34" charset="0"/>
                <a:hlinkClick r:id="rId6"/>
              </a:rPr>
              <a:t>http://files.web2edu.ru/a8fb091a-0421-4df4-a745-9000b20c6f32/%7B13057a0d-eb37-40fd-a217-868ad638fdd5%7D.jpg</a:t>
            </a:r>
            <a:endParaRPr lang="en-US">
              <a:latin typeface="Franklin Gothic Book" pitchFamily="34" charset="0"/>
            </a:endParaRPr>
          </a:p>
          <a:p>
            <a:r>
              <a:rPr lang="en-US">
                <a:latin typeface="Franklin Gothic Book" pitchFamily="34" charset="0"/>
                <a:hlinkClick r:id="rId7"/>
              </a:rPr>
              <a:t>http://mediasubs.ru/group/uploads/mi/mir-iskusstva-tvorchestva-i-krasotyi/image/UtNmM2ZTY.jpg</a:t>
            </a:r>
            <a:endParaRPr lang="en-US">
              <a:latin typeface="Franklin Gothic Book" pitchFamily="34" charset="0"/>
            </a:endParaRPr>
          </a:p>
          <a:p>
            <a:r>
              <a:rPr lang="en-US">
                <a:latin typeface="Franklin Gothic Book" pitchFamily="34" charset="0"/>
                <a:hlinkClick r:id="rId8"/>
              </a:rPr>
              <a:t>http://day-off39.ru/images/uploads/glavnaya/nov-ros/maslenica-v-rogozhskoj-slobode.jpg</a:t>
            </a:r>
            <a:endParaRPr lang="en-US">
              <a:latin typeface="Franklin Gothic Book" pitchFamily="34" charset="0"/>
            </a:endParaRPr>
          </a:p>
          <a:p>
            <a:r>
              <a:rPr lang="en-US">
                <a:latin typeface="Franklin Gothic Book" pitchFamily="34" charset="0"/>
                <a:hlinkClick r:id="rId9"/>
              </a:rPr>
              <a:t>http://img1.liveinternet.ru/images/attach/c/10/110/103/110103651_4500809_Maslenica.jpg</a:t>
            </a:r>
            <a:endParaRPr lang="en-US">
              <a:latin typeface="Franklin Gothic Book" pitchFamily="34" charset="0"/>
            </a:endParaRPr>
          </a:p>
          <a:p>
            <a:r>
              <a:rPr lang="en-US">
                <a:latin typeface="Franklin Gothic Book" pitchFamily="34" charset="0"/>
                <a:hlinkClick r:id="rId10"/>
              </a:rPr>
              <a:t>http://img1.liveinternet.ru/images/attach/c/3/83/437/83437743_large_2795685_1326542230_0_8ba52_33f4c1a_xxxl.jpg</a:t>
            </a:r>
            <a:endParaRPr lang="ru-RU">
              <a:latin typeface="Franklin Gothic Book" pitchFamily="34" charset="0"/>
            </a:endParaRPr>
          </a:p>
          <a:p>
            <a:endParaRPr lang="en-US">
              <a:latin typeface="Franklin Gothic Book" pitchFamily="34" charset="0"/>
            </a:endParaRPr>
          </a:p>
          <a:p>
            <a:endParaRPr lang="en-US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104774" y="1612495"/>
            <a:ext cx="48990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Прощай, Зима! Не злись.</a:t>
            </a:r>
          </a:p>
          <a:p>
            <a:r>
              <a:rPr lang="ru-RU" sz="2400" b="1" dirty="0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Иди к себе домой.</a:t>
            </a:r>
          </a:p>
          <a:p>
            <a:r>
              <a:rPr lang="ru-RU" sz="2400" b="1" dirty="0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Не осложняй нам жизнь</a:t>
            </a:r>
          </a:p>
          <a:p>
            <a:r>
              <a:rPr lang="ru-RU" sz="2400" b="1" dirty="0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Морозом и пургой.</a:t>
            </a:r>
          </a:p>
          <a:p>
            <a:r>
              <a:rPr lang="ru-RU" sz="2400" b="1" dirty="0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Немало погуляла</a:t>
            </a:r>
          </a:p>
          <a:p>
            <a:r>
              <a:rPr lang="ru-RU" sz="2400" b="1" dirty="0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На нашей стороне.</a:t>
            </a:r>
          </a:p>
          <a:p>
            <a:r>
              <a:rPr lang="ru-RU" sz="2400" b="1" dirty="0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Надёжно укрывала </a:t>
            </a:r>
          </a:p>
          <a:p>
            <a:r>
              <a:rPr lang="ru-RU" sz="2400" b="1" dirty="0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Зверюшек в их норе.</a:t>
            </a:r>
          </a:p>
        </p:txBody>
      </p:sp>
      <p:pic>
        <p:nvPicPr>
          <p:cNvPr id="2050" name="Picture 2" descr="Iceland Win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1368595"/>
            <a:ext cx="4381500" cy="3290888"/>
          </a:xfrm>
          <a:prstGeom prst="rect">
            <a:avLst/>
          </a:prstGeom>
          <a:noFill/>
          <a:ln w="38100">
            <a:solidFill>
              <a:srgbClr val="C87D0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638" y="115888"/>
            <a:ext cx="8856662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Масленица: дни масленичной седмицы</a:t>
            </a:r>
            <a:endParaRPr lang="ru-RU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 празднуется семь дней: каждый день имеет свое название и значение.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27000" y="1412875"/>
            <a:ext cx="8897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Понедельник —  «Встреча».</a:t>
            </a:r>
          </a:p>
          <a:p>
            <a:endParaRPr lang="ru-RU" sz="2400" b="1">
              <a:solidFill>
                <a:srgbClr val="7918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27000" y="1989138"/>
            <a:ext cx="87772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Вторник — «Заигрыши».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127000" y="2589213"/>
            <a:ext cx="8710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Среда —  «Лакомки».</a:t>
            </a:r>
          </a:p>
          <a:p>
            <a:r>
              <a:rPr lang="ru-RU" sz="2400">
                <a:solidFill>
                  <a:srgbClr val="504D4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127000" y="3141663"/>
            <a:ext cx="8756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Четверг — «Широкий разгул».</a:t>
            </a:r>
          </a:p>
        </p:txBody>
      </p:sp>
      <p:sp>
        <p:nvSpPr>
          <p:cNvPr id="16390" name="Прямоугольник 7"/>
          <p:cNvSpPr>
            <a:spLocks noChangeArrowheads="1"/>
          </p:cNvSpPr>
          <p:nvPr/>
        </p:nvSpPr>
        <p:spPr bwMode="auto">
          <a:xfrm>
            <a:off x="147638" y="3716338"/>
            <a:ext cx="8756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Пятница —«Тещины вечерки».</a:t>
            </a:r>
          </a:p>
        </p:txBody>
      </p:sp>
      <p:sp>
        <p:nvSpPr>
          <p:cNvPr id="16391" name="Прямоугольник 8"/>
          <p:cNvSpPr>
            <a:spLocks noChangeArrowheads="1"/>
          </p:cNvSpPr>
          <p:nvPr/>
        </p:nvSpPr>
        <p:spPr bwMode="auto">
          <a:xfrm>
            <a:off x="127000" y="4211638"/>
            <a:ext cx="8858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Суббота — «Золовкины посиделки».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Прямоугольник 9"/>
          <p:cNvSpPr>
            <a:spLocks noChangeArrowheads="1"/>
          </p:cNvSpPr>
          <p:nvPr/>
        </p:nvSpPr>
        <p:spPr bwMode="auto">
          <a:xfrm>
            <a:off x="87313" y="4714875"/>
            <a:ext cx="8837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Воскресенье —Его называют «Прощеным воскресеньем».</a:t>
            </a:r>
            <a:r>
              <a:rPr lang="ru-RU" sz="2400" b="1" dirty="0">
                <a:solidFill>
                  <a:srgbClr val="504D4D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Наименование учебного заведния - Масле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24" y="1052513"/>
            <a:ext cx="4211651" cy="3159125"/>
          </a:xfrm>
          <a:prstGeom prst="rect">
            <a:avLst/>
          </a:prstGeom>
          <a:noFill/>
          <a:ln w="38100">
            <a:solidFill>
              <a:srgbClr val="C3986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3"/>
          <p:cNvSpPr>
            <a:spLocks noGrp="1"/>
          </p:cNvSpPr>
          <p:nvPr>
            <p:ph type="body" sz="half" idx="2"/>
          </p:nvPr>
        </p:nvSpPr>
        <p:spPr>
          <a:xfrm>
            <a:off x="107950" y="260350"/>
            <a:ext cx="8928100" cy="7683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Понедельник —  «Встреча».</a:t>
            </a:r>
          </a:p>
          <a:p>
            <a:pPr algn="ctr"/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950" y="765175"/>
            <a:ext cx="878522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завершались работы по подготовке к празднику: доделывались горки, балаганы, качели, лотки для торговли и т.п. Многие уже начинали печь блины. Первый блин, кстати, по масленичной традиции нужно отдать нищему.</a:t>
            </a:r>
          </a:p>
        </p:txBody>
      </p:sp>
      <p:pic>
        <p:nvPicPr>
          <p:cNvPr id="5122" name="Picture 2" descr="Масленица Муниципальное автономное дошкольное образовательное учреждение &quot;Центр развития ребенка Детский сад 11 г.Добрян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24138"/>
            <a:ext cx="3429000" cy="3711575"/>
          </a:xfrm>
          <a:prstGeom prst="rect">
            <a:avLst/>
          </a:prstGeom>
          <a:noFill/>
          <a:ln w="38100" cmpd="sng">
            <a:solidFill>
              <a:schemeClr val="accent4"/>
            </a:solidFill>
          </a:ln>
          <a:extLst/>
        </p:spPr>
      </p:pic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4157663" y="2955925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Утро... ПОНЕДЕЛЬНИК... Наступает "ВСТРЕЧА".</a:t>
            </a:r>
          </a:p>
          <a:p>
            <a:r>
              <a:rPr lang="ru-RU" sz="2400" b="1" dirty="0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Яркие салазки с горочек скользят.</a:t>
            </a:r>
          </a:p>
          <a:p>
            <a:r>
              <a:rPr lang="ru-RU" sz="2400" b="1" dirty="0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Целый день веселье. Наступает вечер...</a:t>
            </a:r>
          </a:p>
          <a:p>
            <a:r>
              <a:rPr lang="ru-RU" sz="2400" b="1" dirty="0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Накатавшись вволю, все блины едят.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87137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Вторник — «Заигрыши».</a:t>
            </a:r>
          </a:p>
          <a:p>
            <a:pPr algn="ctr"/>
            <a:endParaRPr lang="ru-RU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892175"/>
            <a:ext cx="87137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начинала гуляния, большими компаниями устраивали катания с ледяных горок. В этот день уже можно было приглашать друг друга на блины.</a:t>
            </a:r>
          </a:p>
        </p:txBody>
      </p:sp>
      <p:pic>
        <p:nvPicPr>
          <p:cNvPr id="6146" name="Picture 2" descr="Этнография,обряды и праздники Самарской губерн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49500"/>
            <a:ext cx="3589337" cy="3697288"/>
          </a:xfrm>
          <a:prstGeom prst="rect">
            <a:avLst/>
          </a:prstGeom>
          <a:noFill/>
          <a:ln w="38100">
            <a:solidFill>
              <a:srgbClr val="B58B80"/>
            </a:solidFill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4284663" y="2674938"/>
            <a:ext cx="4572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"ЗАИГРЫШ" беспечный - ВТОРНИКА отрада.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Все гулять, резвиться вышли, как один!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Игры и потехи, а за них - награда: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Сдобный и румяный масленичный блин!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85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Среда —  «Лакомки».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66688" y="836613"/>
            <a:ext cx="8785225" cy="15843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проводились ярмарки, шли народные гулянья. Среда открывала угощение во всех домах блинами и другими яствами. В каждой семье накрывали столы со всевозможными угощениями.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2738"/>
            <a:ext cx="3937000" cy="3240087"/>
          </a:xfrm>
          <a:prstGeom prst="rect">
            <a:avLst/>
          </a:prstGeom>
          <a:noFill/>
          <a:ln w="38100">
            <a:solidFill>
              <a:srgbClr val="B58B80"/>
            </a:solidFill>
            <a:miter lim="800000"/>
            <a:headEnd/>
            <a:tailEnd/>
          </a:ln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4406900" y="2949575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Тут СРЕДА подходит - "ЛАКОМКОЙ" зовётся.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Каждая хозяюшка колдует у печи.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Кулебяки, сырники - всё им удаётся.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Пироги и блинчики - всё на стол мечи!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87137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Четверг — «Широкий разгул».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836613"/>
            <a:ext cx="871378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этого дня начинались настоящие гулянья в честь Масленицы: люди катались с горок и на качелях, устраивали веселые поездки на лошадях, шумно пировали, организовывали карнавалы и кулачные бои среди мужчин.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3371"/>
          <a:stretch>
            <a:fillRect/>
          </a:stretch>
        </p:blipFill>
        <p:spPr bwMode="auto">
          <a:xfrm>
            <a:off x="468313" y="2636838"/>
            <a:ext cx="3816350" cy="3384550"/>
          </a:xfrm>
          <a:prstGeom prst="rect">
            <a:avLst/>
          </a:prstGeom>
          <a:noFill/>
          <a:ln w="38100">
            <a:solidFill>
              <a:srgbClr val="B58B80"/>
            </a:solidFill>
            <a:miter lim="800000"/>
            <a:headEnd/>
            <a:tailEnd/>
          </a:ln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4500563" y="2789238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А в ЧЕТВЕРГ - раздольный "РАЗГУЛЯЙ" приходит.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Ледяные крепости, снежные бои...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Тройки с бубенцами на поля выходят.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Парни ищут девушек - суженых своих.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137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Пятница —«Тещины вечерки».</a:t>
            </a: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68275" y="757238"/>
            <a:ext cx="88566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этот день зятья устраивали «ответки» — то есть приглашали тещу к себе на блины.</a:t>
            </a: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4333875" y="2470150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ПЯТНИЦА настала - "ВЕЧЕРА у ТЁЩИ"...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Тёща приглашает зятя на блины!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Есть с икрой и сёмгой, можно чуть попроще,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Со сметаной, мёдом, с маслом ели мы.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49500"/>
            <a:ext cx="3779838" cy="3167063"/>
          </a:xfrm>
          <a:prstGeom prst="rect">
            <a:avLst/>
          </a:prstGeom>
          <a:noFill/>
          <a:ln w="38100">
            <a:solidFill>
              <a:srgbClr val="B58B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Суббота — «Золовкины посиделки».</a:t>
            </a:r>
            <a:endParaRPr lang="ru-RU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79388" y="808038"/>
            <a:ext cx="8785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Невестки приглашали к себе золовок на блины, при этом совсем молодые невестки делали золовке подарок. Золовка — это сестра мужа, а невестка — жена брата.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4392613" y="2565400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Близится СУББОТА - "ЗОЛОВКИ УГОЩЕНИЕ".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Вся родня встречается, водит хоровод.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Праздник продолжается, общее веселье.</a:t>
            </a:r>
          </a:p>
          <a:p>
            <a:r>
              <a:rPr lang="ru-RU" sz="2400" b="1">
                <a:solidFill>
                  <a:srgbClr val="791805"/>
                </a:solidFill>
                <a:latin typeface="Times New Roman" pitchFamily="18" charset="0"/>
                <a:cs typeface="Times New Roman" pitchFamily="18" charset="0"/>
              </a:rPr>
              <a:t>Славно провожает Зимушку народ!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349500"/>
            <a:ext cx="3671887" cy="3313113"/>
          </a:xfrm>
          <a:prstGeom prst="rect">
            <a:avLst/>
          </a:prstGeom>
          <a:noFill/>
          <a:ln w="38100">
            <a:solidFill>
              <a:srgbClr val="B58B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145</TotalTime>
  <Words>560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20</cp:revision>
  <dcterms:created xsi:type="dcterms:W3CDTF">2014-11-03T17:26:47Z</dcterms:created>
  <dcterms:modified xsi:type="dcterms:W3CDTF">2015-03-01T07:09:42Z</dcterms:modified>
</cp:coreProperties>
</file>