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6" r:id="rId2"/>
  </p:sldMasterIdLst>
  <p:notesMasterIdLst>
    <p:notesMasterId r:id="rId12"/>
  </p:notesMasterIdLst>
  <p:sldIdLst>
    <p:sldId id="258" r:id="rId3"/>
    <p:sldId id="256" r:id="rId4"/>
    <p:sldId id="257" r:id="rId5"/>
    <p:sldId id="260" r:id="rId6"/>
    <p:sldId id="263" r:id="rId7"/>
    <p:sldId id="261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4676" autoAdjust="0"/>
  </p:normalViewPr>
  <p:slideViewPr>
    <p:cSldViewPr>
      <p:cViewPr varScale="1">
        <p:scale>
          <a:sx n="85" d="100"/>
          <a:sy n="85" d="100"/>
        </p:scale>
        <p:origin x="-96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9526F-3666-420D-8D81-B0145E23E93C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F8A67-2499-4F95-9E5E-972A5924D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9CC904B-DE74-4C6A-8848-4178610A2C3A}" type="slidenum">
              <a:rPr lang="ru-RU">
                <a:solidFill>
                  <a:prstClr val="white"/>
                </a:solidFill>
              </a:rPr>
              <a:pPr/>
              <a:t>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pPr defTabSz="39382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9CC904B-DE74-4C6A-8848-4178610A2C3A}" type="slidenum">
              <a:rPr lang="ru-RU">
                <a:solidFill>
                  <a:prstClr val="white"/>
                </a:solidFill>
              </a:rPr>
              <a:pPr/>
              <a:t>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pPr defTabSz="39382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5440" y="273629"/>
            <a:ext cx="2056320" cy="58542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29"/>
            <a:ext cx="6030720" cy="58542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0FBB0FE-24D6-4099-83D6-6CA5F8F12A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CBFCDD6-3FC4-43B6-9B58-8791473234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15631D8-8D0C-4053-A50B-8519514964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351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0" y="1604329"/>
            <a:ext cx="4043520" cy="452351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9923E3F-1484-42BD-936F-F1E35D4111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D96A43-49A2-40EF-8E05-65F510E923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8655082-9D9E-4EB9-B1E5-4A13E7BD15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C4D8CDF-761D-4699-9A09-95E458202D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1A5C75C-762C-4C5D-AACD-373D2F6FFB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1BB0B6A-B21A-4A2A-A8BB-C70992CFB9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15AC1AF-4A46-49A6-965E-67F3E058F9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5440" y="273629"/>
            <a:ext cx="2056320" cy="58542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29"/>
            <a:ext cx="6030720" cy="58542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A905BBA-0F14-4675-822E-E541FE7CE3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BF366A3A-9132-4C7A-BFB9-B5AFCB1ADC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351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0" y="1604329"/>
            <a:ext cx="4043520" cy="452351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0" y="273629"/>
            <a:ext cx="8225280" cy="1142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0" y="1604329"/>
            <a:ext cx="8225280" cy="452351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47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688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2BA51BE6-313C-4133-8A94-5DAF43AB6E2B}" type="datetimeFigureOut">
              <a:rPr lang="ru-RU" smtClean="0"/>
              <a:pPr/>
              <a:t>20.11.2011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1" y="6247376"/>
            <a:ext cx="289584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688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8A4D746B-0E1C-4FDE-89BA-6C29BA9F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2pPr>
      <a:lvl3pPr marL="1036815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3pPr>
      <a:lvl4pPr marL="1451541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4pPr>
      <a:lvl5pPr marL="1866268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5pPr>
      <a:lvl6pPr marL="2280994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6pPr>
      <a:lvl7pPr marL="2695720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7pPr>
      <a:lvl8pPr marL="3110446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8pPr>
      <a:lvl9pPr marL="3525172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11045" indent="-311045" algn="l" defTabSz="407526" rtl="0" eaLnBrk="1" fontAlgn="base" hangingPunct="1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1" fontAlgn="base" hangingPunct="1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cs typeface="+mn-cs"/>
        </a:defRPr>
      </a:lvl2pPr>
      <a:lvl3pPr marL="1036815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cs typeface="+mn-cs"/>
        </a:defRPr>
      </a:lvl3pPr>
      <a:lvl4pPr marL="1451541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4pPr>
      <a:lvl5pPr marL="1866268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5pPr>
      <a:lvl6pPr marL="2280994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6pPr>
      <a:lvl7pPr marL="2695720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7pPr>
      <a:lvl8pPr marL="3110446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8pPr>
      <a:lvl9pPr marL="3525172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0" y="273629"/>
            <a:ext cx="8225280" cy="1142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0" y="1604329"/>
            <a:ext cx="8225280" cy="452351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47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688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1" y="6247376"/>
            <a:ext cx="289584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6880" cy="469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fld id="{C492B2C2-50E4-43C6-BC13-E6A7C1FD3FDC}" type="slidenum">
              <a:rPr lang="ru-RU"/>
              <a:pPr defTabSz="407526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2pPr>
      <a:lvl3pPr marL="1036815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3pPr>
      <a:lvl4pPr marL="1451541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4pPr>
      <a:lvl5pPr marL="1866268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11045" indent="-311045" algn="l" defTabSz="407526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cs typeface="+mn-cs"/>
        </a:defRPr>
      </a:lvl2pPr>
      <a:lvl3pPr marL="1036815" indent="-207363" algn="l" defTabSz="407526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cs typeface="+mn-cs"/>
        </a:defRPr>
      </a:lvl3pPr>
      <a:lvl4pPr marL="1451541" indent="-207363" algn="l" defTabSz="407526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4pPr>
      <a:lvl5pPr marL="1866268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5pPr>
      <a:lvl6pPr marL="2280994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6pPr>
      <a:lvl7pPr marL="2695720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7pPr>
      <a:lvl8pPr marL="3110446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8pPr>
      <a:lvl9pPr marL="3525172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16288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Лучший способ изучить </a:t>
            </a:r>
            <a:endParaRPr lang="en-US" sz="3600" b="1" i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что-либо – </a:t>
            </a:r>
            <a:endParaRPr lang="en-US" sz="3600" b="1" i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это открыть самому.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Д. Пойа </a:t>
            </a:r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260648"/>
            <a:ext cx="5415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Найди  ошибку  и  объясни: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80728"/>
            <a:ext cx="69942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1) 17,37 + 5,4 = 22,35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916832"/>
            <a:ext cx="7956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2)361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35 + 5,21 =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3,6656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924944"/>
            <a:ext cx="6936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3)14,2 – 3,21 = 11,01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5508104" y="980728"/>
            <a:ext cx="1368152" cy="864096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5436096" y="2852936"/>
            <a:ext cx="1368152" cy="864096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5868144" y="1988840"/>
            <a:ext cx="1368152" cy="864096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6732240" y="764704"/>
            <a:ext cx="1404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22,7</a:t>
            </a:r>
            <a:r>
              <a:rPr lang="en-US" sz="4800" b="1" dirty="0" smtClean="0">
                <a:solidFill>
                  <a:srgbClr val="FF0000"/>
                </a:solidFill>
                <a:latin typeface="Monotype Corsiva" pitchFamily="66" charset="0"/>
              </a:rPr>
              <a:t>7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08304" y="1556792"/>
            <a:ext cx="15520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Monotype Corsiva" pitchFamily="66" charset="0"/>
              </a:rPr>
              <a:t>366</a:t>
            </a: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,</a:t>
            </a:r>
            <a:r>
              <a:rPr lang="en-US" sz="4400" b="1" dirty="0" smtClean="0">
                <a:solidFill>
                  <a:srgbClr val="FF0000"/>
                </a:solidFill>
                <a:latin typeface="Monotype Corsiva" pitchFamily="66" charset="0"/>
              </a:rPr>
              <a:t>56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2708920"/>
            <a:ext cx="1404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1</a:t>
            </a:r>
            <a:r>
              <a:rPr lang="en-US" sz="4800" b="1" dirty="0" smtClean="0">
                <a:solidFill>
                  <a:srgbClr val="FF0000"/>
                </a:solidFill>
                <a:latin typeface="Monotype Corsiva" pitchFamily="66" charset="0"/>
              </a:rPr>
              <a:t>0</a:t>
            </a: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,</a:t>
            </a:r>
            <a:r>
              <a:rPr lang="en-US" sz="4800" b="1" dirty="0" smtClean="0">
                <a:solidFill>
                  <a:srgbClr val="FF0000"/>
                </a:solidFill>
                <a:latin typeface="Monotype Corsiva" pitchFamily="66" charset="0"/>
              </a:rPr>
              <a:t>99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56049" y="3861048"/>
            <a:ext cx="2300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36 135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72072" y="4581128"/>
            <a:ext cx="172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5 21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640" y="4221088"/>
            <a:ext cx="5886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99792" y="3789040"/>
            <a:ext cx="3770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,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99792" y="4437112"/>
            <a:ext cx="377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,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07904" y="4581128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0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1835696" y="5373216"/>
            <a:ext cx="2592288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/>
          <p:nvPr/>
        </p:nvSpPr>
        <p:spPr>
          <a:xfrm>
            <a:off x="1979712" y="5373216"/>
            <a:ext cx="2300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41,345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36096" y="3933056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14,20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76056" y="4149080"/>
            <a:ext cx="415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-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96136" y="4509120"/>
            <a:ext cx="1531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3,21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5436096" y="5301208"/>
            <a:ext cx="1800200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Прямоугольник 30"/>
          <p:cNvSpPr/>
          <p:nvPr/>
        </p:nvSpPr>
        <p:spPr>
          <a:xfrm>
            <a:off x="5436096" y="5157192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10,99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4" grpId="0"/>
      <p:bldP spid="26" grpId="0"/>
      <p:bldP spid="27" grpId="0"/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179512" y="260648"/>
            <a:ext cx="3096344" cy="1224136"/>
          </a:xfrm>
          <a:prstGeom prst="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79512" y="2348880"/>
            <a:ext cx="3096344" cy="1224136"/>
          </a:xfrm>
          <a:prstGeom prst="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139952" y="2348880"/>
            <a:ext cx="3096344" cy="1224136"/>
          </a:xfrm>
          <a:prstGeom prst="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139952" y="260648"/>
            <a:ext cx="3096344" cy="1224136"/>
          </a:xfrm>
          <a:prstGeom prst="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3059832" y="1340768"/>
            <a:ext cx="1296144" cy="1152128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04664"/>
            <a:ext cx="24689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2,111 ∙10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404664"/>
            <a:ext cx="24961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2111:100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2564904"/>
            <a:ext cx="29258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0,2111∙100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3968" y="2492896"/>
            <a:ext cx="28007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2111:1000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2" y="1556792"/>
            <a:ext cx="1354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Arno Pro" pitchFamily="18" charset="0"/>
              </a:rPr>
              <a:t>21,11</a:t>
            </a:r>
            <a:endParaRPr lang="ru-RU" sz="4000" b="1" dirty="0">
              <a:solidFill>
                <a:srgbClr val="7030A0"/>
              </a:solidFill>
              <a:latin typeface="Arno Pro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9672" y="4149080"/>
            <a:ext cx="19688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2111 : 1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7864" y="4149080"/>
            <a:ext cx="997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000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7" name="Круговая стрелка 16"/>
          <p:cNvSpPr/>
          <p:nvPr/>
        </p:nvSpPr>
        <p:spPr bwMode="auto">
          <a:xfrm rot="10955779">
            <a:off x="1930032" y="4242212"/>
            <a:ext cx="955525" cy="1007447"/>
          </a:xfrm>
          <a:prstGeom prst="circular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3968" y="4149080"/>
            <a:ext cx="1669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=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2,111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1680" y="5229200"/>
            <a:ext cx="20826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0,2111∙1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5896" y="5229200"/>
            <a:ext cx="7264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00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2" name="Выгнутая вниз стрелка 21"/>
          <p:cNvSpPr/>
          <p:nvPr/>
        </p:nvSpPr>
        <p:spPr bwMode="auto">
          <a:xfrm>
            <a:off x="2123728" y="5805264"/>
            <a:ext cx="720080" cy="432048"/>
          </a:xfrm>
          <a:prstGeom prst="curvedUp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MS Gothic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3968" y="5229200"/>
            <a:ext cx="17251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=21,11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6" grpId="1"/>
      <p:bldP spid="17" grpId="0" animBg="1"/>
      <p:bldP spid="18" grpId="0"/>
      <p:bldP spid="19" grpId="0"/>
      <p:bldP spid="20" grpId="0"/>
      <p:bldP spid="20" grpId="1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88640"/>
            <a:ext cx="563487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99009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52∙47=2444</a:t>
            </a:r>
            <a:endParaRPr lang="ru-RU" sz="8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990099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628800"/>
            <a:ext cx="277672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5,2∙4,7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780928"/>
            <a:ext cx="324800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0,52∙4,7</a:t>
            </a:r>
            <a:endParaRPr lang="ru-RU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3933056"/>
            <a:ext cx="25410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52∙4,7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5013176"/>
            <a:ext cx="37192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0,52∙0,47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1700808"/>
            <a:ext cx="23054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2,444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2780928"/>
            <a:ext cx="277672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0,2444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933056"/>
            <a:ext cx="23054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24,44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96136" y="5013176"/>
            <a:ext cx="23054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244,4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 bwMode="auto">
          <a:xfrm>
            <a:off x="4139952" y="2204864"/>
            <a:ext cx="1944216" cy="2160240"/>
          </a:xfrm>
          <a:prstGeom prst="straightConnector1">
            <a:avLst/>
          </a:prstGeom>
          <a:solidFill>
            <a:srgbClr val="00B8FF"/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Прямая со стрелкой 16"/>
          <p:cNvCxnSpPr/>
          <p:nvPr/>
        </p:nvCxnSpPr>
        <p:spPr bwMode="auto">
          <a:xfrm flipV="1">
            <a:off x="4499992" y="2420888"/>
            <a:ext cx="1656184" cy="1152128"/>
          </a:xfrm>
          <a:prstGeom prst="straightConnector1">
            <a:avLst/>
          </a:prstGeom>
          <a:solidFill>
            <a:srgbClr val="00B8FF"/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Прямая со стрелкой 18"/>
          <p:cNvCxnSpPr/>
          <p:nvPr/>
        </p:nvCxnSpPr>
        <p:spPr bwMode="auto">
          <a:xfrm>
            <a:off x="4139952" y="4365104"/>
            <a:ext cx="2088232" cy="1224136"/>
          </a:xfrm>
          <a:prstGeom prst="straightConnector1">
            <a:avLst/>
          </a:prstGeom>
          <a:solidFill>
            <a:srgbClr val="00B8FF"/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Прямая со стрелкой 20"/>
          <p:cNvCxnSpPr/>
          <p:nvPr/>
        </p:nvCxnSpPr>
        <p:spPr bwMode="auto">
          <a:xfrm flipV="1">
            <a:off x="3851920" y="3501008"/>
            <a:ext cx="2304256" cy="1728192"/>
          </a:xfrm>
          <a:prstGeom prst="straightConnector1">
            <a:avLst/>
          </a:prstGeom>
          <a:solidFill>
            <a:srgbClr val="00B8FF"/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732283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157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,5 : 12 = 13125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556792"/>
            <a:ext cx="590899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23,94 : 7 = 342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852936"/>
            <a:ext cx="5243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132,8 : 32 = 415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188640"/>
            <a:ext cx="50687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Constantia" pitchFamily="18" charset="0"/>
              </a:rPr>
              <a:t>,</a:t>
            </a:r>
            <a:endParaRPr lang="ru-RU" sz="88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1412776"/>
            <a:ext cx="50687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Constantia" pitchFamily="18" charset="0"/>
              </a:rPr>
              <a:t>,</a:t>
            </a:r>
            <a:endParaRPr lang="ru-RU" sz="88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2636912"/>
            <a:ext cx="50687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Constantia" pitchFamily="18" charset="0"/>
              </a:rPr>
              <a:t>,</a:t>
            </a:r>
            <a:endParaRPr lang="ru-RU" sz="8800" b="1" dirty="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34191" y="1772816"/>
            <a:ext cx="361829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rno Pro" pitchFamily="18" charset="0"/>
              </a:rPr>
              <a:t>Деление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rno Pro" pitchFamily="18" charset="0"/>
              </a:rPr>
              <a:t>десятичных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rno Pro" pitchFamily="18" charset="0"/>
              </a:rPr>
              <a:t>дробей</a:t>
            </a:r>
            <a:endParaRPr lang="ru-RU" sz="5400" b="1" dirty="0">
              <a:solidFill>
                <a:srgbClr val="C00000"/>
              </a:solidFill>
              <a:latin typeface="Arno Pro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60648"/>
            <a:ext cx="536547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625 : 25</a:t>
            </a:r>
          </a:p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2500 : 100</a:t>
            </a:r>
          </a:p>
          <a:p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125 : 5 </a:t>
            </a:r>
          </a:p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1875 : 75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ль-Коши рисун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38437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707904" y="404664"/>
            <a:ext cx="525111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Полную теорию десятичных </a:t>
            </a:r>
            <a:endParaRPr lang="ru-RU" sz="1050" dirty="0" smtClean="0">
              <a:solidFill>
                <a:srgbClr val="7030A0"/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дробей дал узбекский ученый</a:t>
            </a:r>
            <a:endParaRPr lang="ru-RU" sz="1050" dirty="0" smtClean="0">
              <a:solidFill>
                <a:srgbClr val="7030A0"/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Джемшид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Гиясэддин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аль-Каши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050" dirty="0" smtClean="0">
              <a:solidFill>
                <a:srgbClr val="FF0000"/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книге " Ключ к арифметике", </a:t>
            </a:r>
            <a:endParaRPr lang="ru-RU" sz="1050" dirty="0" smtClean="0">
              <a:solidFill>
                <a:srgbClr val="7030A0"/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изданной в 1424 году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endParaRPr lang="en-US" sz="2800" b="1" i="1" dirty="0" smtClean="0">
              <a:solidFill>
                <a:srgbClr val="7030A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которой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он показал</a:t>
            </a:r>
            <a:endParaRPr lang="en-US" sz="2800" b="1" i="1" dirty="0" smtClean="0">
              <a:solidFill>
                <a:srgbClr val="7030A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запись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дроби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одну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строку</a:t>
            </a:r>
            <a:endParaRPr lang="en-US" sz="2800" b="1" i="1" dirty="0" smtClean="0">
              <a:solidFill>
                <a:srgbClr val="7030A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числами в десятичной </a:t>
            </a:r>
            <a:endParaRPr lang="ru-RU" sz="1050" dirty="0" smtClean="0">
              <a:solidFill>
                <a:srgbClr val="7030A0"/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системе и дал правила </a:t>
            </a:r>
            <a:endParaRPr lang="en-US" sz="2800" b="1" i="1" dirty="0" smtClean="0">
              <a:solidFill>
                <a:srgbClr val="7030A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действия </a:t>
            </a:r>
            <a:r>
              <a:rPr lang="ru-RU" sz="2800" b="1" i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 ними.</a:t>
            </a:r>
            <a:endParaRPr lang="ru-RU" sz="1050" dirty="0" smtClean="0">
              <a:solidFill>
                <a:srgbClr val="7030A0"/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332656"/>
            <a:ext cx="6951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488" y="1340768"/>
            <a:ext cx="692375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1)  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400 (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б,г,е,з,и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№402(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б,г,е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3284984"/>
            <a:ext cx="698608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Приготовить сообщение об учёных,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 благодаря которым мы  знаем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 десятичные дроби  и правила 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действий с ними. 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( к 24.11.11)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математи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математика</Template>
  <TotalTime>394</TotalTime>
  <Words>220</Words>
  <Application>Microsoft Office PowerPoint</Application>
  <PresentationFormat>Экран (4:3)</PresentationFormat>
  <Paragraphs>77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Шаблон математика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42</cp:revision>
  <dcterms:created xsi:type="dcterms:W3CDTF">2011-11-14T12:48:49Z</dcterms:created>
  <dcterms:modified xsi:type="dcterms:W3CDTF">2011-11-20T12:08:03Z</dcterms:modified>
</cp:coreProperties>
</file>