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D4234E-56B6-462E-94D2-951A0BAED37B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DC17D7-B85A-46EA-9B88-E2FE488F00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661248"/>
            <a:ext cx="4896544" cy="720080"/>
          </a:xfrm>
        </p:spPr>
        <p:txBody>
          <a:bodyPr>
            <a:normAutofit/>
          </a:bodyPr>
          <a:lstStyle/>
          <a:p>
            <a:r>
              <a:rPr lang="ru-RU" b="1" dirty="0" smtClean="0"/>
              <a:t>Синтаксис и пунктуация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dirty="0" smtClean="0"/>
              <a:t>Сложные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0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3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Виды сложноподчинённых предложений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18200016"/>
              </p:ext>
            </p:extLst>
          </p:nvPr>
        </p:nvGraphicFramePr>
        <p:xfrm>
          <a:off x="251520" y="1916833"/>
          <a:ext cx="8712969" cy="4478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7209"/>
                <a:gridCol w="1895199"/>
                <a:gridCol w="1800200"/>
                <a:gridCol w="3240361"/>
              </a:tblGrid>
              <a:tr h="781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придаточных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Вопросы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Союзы и союзные слова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Примеры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7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причины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Почему? Отчего? По какой причине?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Потому что, оттого что, так как, ибо, затем что, благодаря тому что, ввиду того  </a:t>
                      </a:r>
                      <a:r>
                        <a:rPr lang="ru-RU" sz="1800" dirty="0" smtClean="0">
                          <a:effectLst/>
                        </a:rPr>
                        <a:t>что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Колхоз «Московский» собрал огромный урожай картофеля, так как в этом году было достаточное количество осадков.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5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следствия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Что из этого следует?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Так что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Он торопился, так что повредил себе руку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92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1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Виды сложноподчинённых предложений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56247823"/>
              </p:ext>
            </p:extLst>
          </p:nvPr>
        </p:nvGraphicFramePr>
        <p:xfrm>
          <a:off x="251520" y="2636912"/>
          <a:ext cx="8640960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492"/>
                <a:gridCol w="1773153"/>
                <a:gridCol w="1527584"/>
                <a:gridCol w="3458731"/>
              </a:tblGrid>
              <a:tr h="1072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придаточных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Вопросы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Союзы и союзные слова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Примеры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8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уступки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Несмотря на что? Вопреки чему?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Хотя, несмотря на то, что, пусть, пускай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Я всё-таки съел эту конфету, хотя она была невкусная.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9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3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Сложные предложения с различными видами связи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060848"/>
            <a:ext cx="8784976" cy="4608512"/>
          </a:xfrm>
        </p:spPr>
        <p:txBody>
          <a:bodyPr/>
          <a:lstStyle/>
          <a:p>
            <a:pPr marL="45720" indent="0">
              <a:buNone/>
            </a:pPr>
            <a:r>
              <a:rPr lang="ru-RU" sz="3200" dirty="0" smtClean="0"/>
              <a:t>В зависимости от разных сочетаний видов связи в таких сложных предложениях выделяются следующие </a:t>
            </a:r>
            <a:r>
              <a:rPr lang="ru-RU" sz="3200" u="sng" dirty="0" smtClean="0"/>
              <a:t>группы</a:t>
            </a:r>
            <a:r>
              <a:rPr lang="ru-RU" sz="3200" dirty="0" smtClean="0"/>
              <a:t>:</a:t>
            </a:r>
          </a:p>
          <a:p>
            <a:pPr>
              <a:buFontTx/>
              <a:buChar char="-"/>
            </a:pPr>
            <a:r>
              <a:rPr lang="ru-RU" sz="3200" i="1" dirty="0">
                <a:solidFill>
                  <a:srgbClr val="002060"/>
                </a:solidFill>
              </a:rPr>
              <a:t>с</a:t>
            </a:r>
            <a:r>
              <a:rPr lang="ru-RU" sz="3200" i="1" dirty="0" smtClean="0">
                <a:solidFill>
                  <a:srgbClr val="002060"/>
                </a:solidFill>
              </a:rPr>
              <a:t>очинение + подчинение;</a:t>
            </a:r>
          </a:p>
          <a:p>
            <a:pPr>
              <a:buFontTx/>
              <a:buChar char="-"/>
            </a:pPr>
            <a:r>
              <a:rPr lang="ru-RU" sz="3200" i="1" dirty="0">
                <a:solidFill>
                  <a:srgbClr val="002060"/>
                </a:solidFill>
              </a:rPr>
              <a:t>с</a:t>
            </a:r>
            <a:r>
              <a:rPr lang="ru-RU" sz="3200" i="1" dirty="0" smtClean="0">
                <a:solidFill>
                  <a:srgbClr val="002060"/>
                </a:solidFill>
              </a:rPr>
              <a:t>очинение + бессоюзная связь;</a:t>
            </a:r>
          </a:p>
          <a:p>
            <a:pPr>
              <a:buFontTx/>
              <a:buChar char="-"/>
            </a:pPr>
            <a:r>
              <a:rPr lang="ru-RU" sz="3200" i="1" dirty="0">
                <a:solidFill>
                  <a:srgbClr val="002060"/>
                </a:solidFill>
              </a:rPr>
              <a:t>п</a:t>
            </a:r>
            <a:r>
              <a:rPr lang="ru-RU" sz="3200" i="1" dirty="0" smtClean="0">
                <a:solidFill>
                  <a:srgbClr val="002060"/>
                </a:solidFill>
              </a:rPr>
              <a:t>одчинение + бессоюзная связь;</a:t>
            </a:r>
          </a:p>
          <a:p>
            <a:pPr>
              <a:buFontTx/>
              <a:buChar char="-"/>
            </a:pPr>
            <a:r>
              <a:rPr lang="ru-RU" sz="3200" i="1" dirty="0">
                <a:solidFill>
                  <a:srgbClr val="002060"/>
                </a:solidFill>
              </a:rPr>
              <a:t>с</a:t>
            </a:r>
            <a:r>
              <a:rPr lang="ru-RU" sz="3200" i="1" dirty="0" smtClean="0">
                <a:solidFill>
                  <a:srgbClr val="002060"/>
                </a:solidFill>
              </a:rPr>
              <a:t>очинение + подчинение + бессоюзная связь.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3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Сложные предложения с различными видами связи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204864"/>
            <a:ext cx="8856984" cy="4464496"/>
          </a:xfrm>
        </p:spPr>
        <p:txBody>
          <a:bodyPr/>
          <a:lstStyle/>
          <a:p>
            <a:pPr marL="45720" indent="0">
              <a:buNone/>
            </a:pPr>
            <a:r>
              <a:rPr lang="ru-RU" sz="3200" b="1" u="sng" dirty="0" err="1" smtClean="0"/>
              <a:t>Сочинение+подчинение</a:t>
            </a:r>
            <a:endParaRPr lang="ru-RU" sz="3200" b="1" u="sng" dirty="0" smtClean="0"/>
          </a:p>
          <a:p>
            <a:pPr marL="45720" indent="0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# Мама помыла посуду, и Настя прибралась в комнате, чтобы встретить бабушку в уюте и тепле.</a:t>
            </a:r>
          </a:p>
          <a:p>
            <a:pPr marL="45720" indent="0">
              <a:buNone/>
            </a:pPr>
            <a:r>
              <a:rPr lang="ru-RU" sz="3200" b="1" u="sng" dirty="0" err="1" smtClean="0"/>
              <a:t>Сочинение+бессоюзная</a:t>
            </a:r>
            <a:r>
              <a:rPr lang="ru-RU" sz="3200" b="1" u="sng" dirty="0" smtClean="0"/>
              <a:t> связь</a:t>
            </a:r>
          </a:p>
          <a:p>
            <a:pPr marL="45720" indent="0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# Собирались тучи, и где-то вдалеке гремел гром: надвигалась буря.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13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3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Сложные предложения с различными видами связи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276872"/>
            <a:ext cx="8928992" cy="4320480"/>
          </a:xfrm>
        </p:spPr>
        <p:txBody>
          <a:bodyPr/>
          <a:lstStyle/>
          <a:p>
            <a:pPr marL="45720" indent="0">
              <a:buNone/>
            </a:pPr>
            <a:r>
              <a:rPr lang="ru-RU" sz="3200" b="1" u="sng" dirty="0" err="1" smtClean="0"/>
              <a:t>Подчинение+бессоюзная</a:t>
            </a:r>
            <a:r>
              <a:rPr lang="ru-RU" sz="3200" b="1" u="sng" dirty="0" smtClean="0"/>
              <a:t> связь</a:t>
            </a:r>
          </a:p>
          <a:p>
            <a:pPr marL="45720" indent="0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# Чтобы мы хорошо ориентировались, в лесу повесили указатели: поход удался.</a:t>
            </a:r>
          </a:p>
          <a:p>
            <a:pPr marL="45720" indent="0">
              <a:buNone/>
            </a:pPr>
            <a:r>
              <a:rPr lang="ru-RU" sz="3200" b="1" u="sng" dirty="0" err="1" smtClean="0"/>
              <a:t>Сочинение+подчинение+бессоюзная</a:t>
            </a:r>
            <a:r>
              <a:rPr lang="ru-RU" sz="3200" b="1" u="sng" dirty="0" smtClean="0"/>
              <a:t> связь</a:t>
            </a:r>
          </a:p>
          <a:p>
            <a:pPr marL="45720" indent="0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# Ягоды краснеют, и птицы поют, чтобы веселее было – хорошо в лесу.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30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52128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Схемы сложных предложений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424936" cy="4752528"/>
          </a:xfrm>
          <a:ln w="19050">
            <a:solidFill>
              <a:schemeClr val="tx1"/>
            </a:solidFill>
          </a:ln>
        </p:spPr>
        <p:txBody>
          <a:bodyPr/>
          <a:lstStyle/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                         </a:t>
            </a:r>
            <a:r>
              <a:rPr lang="ru-RU" sz="3200" dirty="0" smtClean="0"/>
              <a:t>, и                 . –</a:t>
            </a:r>
            <a:r>
              <a:rPr lang="ru-RU" sz="2400" dirty="0" smtClean="0"/>
              <a:t>сложносочинённое</a:t>
            </a:r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</a:t>
            </a:r>
            <a:r>
              <a:rPr lang="ru-RU" sz="3200" dirty="0" smtClean="0"/>
              <a:t>;                    . – </a:t>
            </a:r>
            <a:r>
              <a:rPr lang="ru-RU" sz="2400" dirty="0" smtClean="0"/>
              <a:t>бессоюзное</a:t>
            </a:r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r>
              <a:rPr lang="ru-RU" sz="2400" dirty="0" smtClean="0"/>
              <a:t>                       </a:t>
            </a:r>
            <a:r>
              <a:rPr lang="ru-RU" sz="3200" dirty="0" smtClean="0"/>
              <a:t>, где </a:t>
            </a:r>
            <a:r>
              <a:rPr lang="ru-RU" sz="5400" dirty="0" smtClean="0"/>
              <a:t>(     )</a:t>
            </a:r>
            <a:r>
              <a:rPr lang="ru-RU" sz="3600" dirty="0" smtClean="0"/>
              <a:t>.</a:t>
            </a:r>
            <a:r>
              <a:rPr lang="ru-RU" sz="2400" dirty="0" smtClean="0"/>
              <a:t> - сложноподчинённое</a:t>
            </a:r>
          </a:p>
          <a:p>
            <a:pPr marL="45720" indent="0" algn="ctr">
              <a:buNone/>
            </a:pPr>
            <a:r>
              <a:rPr lang="ru-RU" sz="3200" dirty="0" smtClean="0"/>
              <a:t>    *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 СПП одна часть главная, другая (-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ие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) придаточные (подчинённые)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6741" y="1700808"/>
            <a:ext cx="170648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58968" y="1683652"/>
            <a:ext cx="170648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7146" y="2801532"/>
            <a:ext cx="170648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58968" y="2801532"/>
            <a:ext cx="170648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46" y="4110817"/>
            <a:ext cx="1725613" cy="933450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00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08912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dirty="0" smtClean="0"/>
              <a:t>Типы сложных предложений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8136904" cy="46085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u="sng" dirty="0" smtClean="0"/>
              <a:t>Сложносочинённые</a:t>
            </a:r>
            <a:r>
              <a:rPr lang="ru-RU" sz="3200" dirty="0" smtClean="0"/>
              <a:t> (</a:t>
            </a:r>
            <a:r>
              <a:rPr lang="ru-RU" sz="3200" dirty="0" smtClean="0">
                <a:solidFill>
                  <a:srgbClr val="002060"/>
                </a:solidFill>
              </a:rPr>
              <a:t>части предложения делят сочинительные </a:t>
            </a:r>
            <a:r>
              <a:rPr lang="ru-RU" sz="3200" u="sng" dirty="0" smtClean="0">
                <a:solidFill>
                  <a:srgbClr val="002060"/>
                </a:solidFill>
              </a:rPr>
              <a:t>союзы: </a:t>
            </a:r>
            <a:r>
              <a:rPr lang="ru-RU" sz="3200" i="1" u="sng" dirty="0" smtClean="0">
                <a:solidFill>
                  <a:srgbClr val="002060"/>
                </a:solidFill>
              </a:rPr>
              <a:t>и, или (иль), либо, а, но, да=но, да=и, зато, однако, как…так и, то…то</a:t>
            </a:r>
            <a:r>
              <a:rPr lang="ru-RU" sz="3200" dirty="0" smtClean="0"/>
              <a:t>)</a:t>
            </a:r>
          </a:p>
          <a:p>
            <a:pPr marL="45720" indent="0">
              <a:buNone/>
            </a:pPr>
            <a:r>
              <a:rPr lang="ru-RU" sz="3200" dirty="0" smtClean="0"/>
              <a:t>#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Хорошо сегодня на улице, и на душе легко. Учитель сделал ученику замечание, но он продолжал играть в телефон на уроке, а другие ребята работали в полную силу.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83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1224136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/>
              <a:t>Типы </a:t>
            </a:r>
            <a:r>
              <a:rPr lang="ru-RU" dirty="0" smtClean="0"/>
              <a:t>сложных предложений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280920" cy="4968552"/>
          </a:xfrm>
        </p:spPr>
        <p:txBody>
          <a:bodyPr/>
          <a:lstStyle/>
          <a:p>
            <a:pPr marL="45720" indent="0">
              <a:buNone/>
            </a:pPr>
            <a:r>
              <a:rPr lang="ru-RU" sz="3600" b="1" u="sng" dirty="0" smtClean="0"/>
              <a:t>Бессоюзные</a:t>
            </a:r>
            <a:r>
              <a:rPr lang="ru-RU" dirty="0" smtClean="0"/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(части предложения разделены знаками препинания      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которые </a:t>
            </a:r>
            <a:r>
              <a:rPr lang="ru-RU" sz="3200" u="sng" dirty="0" smtClean="0">
                <a:solidFill>
                  <a:schemeClr val="accent1">
                    <a:lumMod val="50000"/>
                  </a:schemeClr>
                </a:solidFill>
              </a:rPr>
              <a:t>можно заменить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союзными словами </a:t>
            </a:r>
            <a:r>
              <a:rPr lang="ru-RU" sz="3200" i="1" u="sng" dirty="0" smtClean="0">
                <a:solidFill>
                  <a:schemeClr val="accent1">
                    <a:lumMod val="50000"/>
                  </a:schemeClr>
                </a:solidFill>
              </a:rPr>
              <a:t>так как, а именн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и др.)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#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Она проникала всюду, даже в плотно запертые комнаты, покрывала серым слоем белый лист бумаги и страницы книг; хрустела на зубах; воспаляла глаза и горло.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51531" y="2520179"/>
            <a:ext cx="1152128" cy="729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,</a:t>
            </a:r>
            <a:endParaRPr lang="ru-RU" sz="4000" b="1" dirty="0"/>
          </a:p>
        </p:txBody>
      </p:sp>
      <p:sp>
        <p:nvSpPr>
          <p:cNvPr id="5" name="Овал 4"/>
          <p:cNvSpPr/>
          <p:nvPr/>
        </p:nvSpPr>
        <p:spPr>
          <a:xfrm>
            <a:off x="2597874" y="2529771"/>
            <a:ext cx="115212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;</a:t>
            </a:r>
          </a:p>
        </p:txBody>
      </p:sp>
      <p:sp>
        <p:nvSpPr>
          <p:cNvPr id="6" name="Овал 5"/>
          <p:cNvSpPr/>
          <p:nvPr/>
        </p:nvSpPr>
        <p:spPr>
          <a:xfrm>
            <a:off x="4428696" y="2529771"/>
            <a:ext cx="10794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-</a:t>
            </a:r>
            <a:endParaRPr lang="ru-RU" sz="4000" b="1" dirty="0"/>
          </a:p>
        </p:txBody>
      </p:sp>
      <p:sp>
        <p:nvSpPr>
          <p:cNvPr id="7" name="Овал 6"/>
          <p:cNvSpPr/>
          <p:nvPr/>
        </p:nvSpPr>
        <p:spPr>
          <a:xfrm>
            <a:off x="6084168" y="2542347"/>
            <a:ext cx="115212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: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93022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56984" cy="936104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Типы сложных предложений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7696944" cy="4641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u="sng" dirty="0" smtClean="0"/>
              <a:t>Сложноподчинённые</a:t>
            </a:r>
            <a:r>
              <a:rPr lang="ru-RU" dirty="0" smtClean="0"/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(между частями предложения стоят подчинительные союзы и союзные слова: </a:t>
            </a:r>
            <a:r>
              <a:rPr lang="ru-RU" sz="3200" i="1" u="sng" dirty="0" smtClean="0">
                <a:solidFill>
                  <a:schemeClr val="accent1">
                    <a:lumMod val="50000"/>
                  </a:schemeClr>
                </a:solidFill>
              </a:rPr>
              <a:t>что, чтобы, если, когда, который, где, как, словно, точно потому что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и др.)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#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Иван Фёдорович собрал будку, которую купил для своей собаки Алладина.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3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7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Виды сложноподчинённых предложений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031414"/>
              </p:ext>
            </p:extLst>
          </p:nvPr>
        </p:nvGraphicFramePr>
        <p:xfrm>
          <a:off x="179512" y="1988841"/>
          <a:ext cx="8712967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8965"/>
                <a:gridCol w="1619224"/>
                <a:gridCol w="1850541"/>
                <a:gridCol w="3084237"/>
              </a:tblGrid>
              <a:tr h="1560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придаточных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Вопросы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Союзы и союзные слова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Примеры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60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определительные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Какой?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Чей?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Который, что, где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Я увидел красивое лесное озеро, берега которого поросли густым осотом.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60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изъяснительные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Вопросы падежей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Что, чтобы, как, будто, словно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Экскурсовод сказал, что данная скульптура относится к XV веку.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2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Виды сложноподчинённых предложений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48822162"/>
              </p:ext>
            </p:extLst>
          </p:nvPr>
        </p:nvGraphicFramePr>
        <p:xfrm>
          <a:off x="251521" y="1916833"/>
          <a:ext cx="8640960" cy="4718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3"/>
                <a:gridCol w="1656184"/>
                <a:gridCol w="1800200"/>
                <a:gridCol w="3168353"/>
              </a:tblGrid>
              <a:tr h="927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придаточных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Вопросы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Союзы и союзные слова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Примеры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</a:tr>
              <a:tr h="1243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>
                          <a:effectLst/>
                        </a:rPr>
                        <a:t>обстоятельственные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места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где?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куда?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откуда?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где, куда откуда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Мы ехали долго по незнакомой местности, где бродило много диких зверей.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</a:tr>
              <a:tr h="2509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времени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Когда? Как долго? С каких пор? До каких пор? На сколько времени?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когда, пока, как только, лишь только, едва, в то время как, покамест, прежде чем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Уже светало, лишь только Максим никак не успокаивался.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99" marR="6629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3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Виды сложноподчинённых предложений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92541555"/>
              </p:ext>
            </p:extLst>
          </p:nvPr>
        </p:nvGraphicFramePr>
        <p:xfrm>
          <a:off x="179512" y="1941322"/>
          <a:ext cx="8784976" cy="4729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1656184"/>
                <a:gridCol w="1800200"/>
                <a:gridCol w="3240360"/>
              </a:tblGrid>
              <a:tr h="1182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придаточных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Вопросы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Союзы и союзные слова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Примеры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0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сравнения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Как? насколько?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Как, будто, как будто, словно, точно, подобно тому как, 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чем </a:t>
                      </a:r>
                      <a:r>
                        <a:rPr lang="ru-RU" sz="1800" dirty="0">
                          <a:effectLst/>
                        </a:rPr>
                        <a:t>- тем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Она смеялась необыкновенно, как будто маленькие колокольчики звенели вокруг.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6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образа </a:t>
                      </a:r>
                      <a:r>
                        <a:rPr lang="ru-RU" sz="1800" dirty="0">
                          <a:effectLst/>
                        </a:rPr>
                        <a:t>действия и степени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Как? Каким образом? В какой мере? До какой степени?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Что, чтобы, как, как будто, словно, точно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Маруся тянула за верёвку так сильно, что она лопнула.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9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5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Виды сложноподчинённых предложений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71272897"/>
              </p:ext>
            </p:extLst>
          </p:nvPr>
        </p:nvGraphicFramePr>
        <p:xfrm>
          <a:off x="179512" y="1916832"/>
          <a:ext cx="8784975" cy="4824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1656184"/>
                <a:gridCol w="1800200"/>
                <a:gridCol w="3240359"/>
              </a:tblGrid>
              <a:tr h="1315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придаточных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Вопросы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Союзы и союзные слова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Примеры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4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цели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Зачем? С какой целью? Для чего?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Чтобы, для того чтобы, с тем чтобы, дабы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Он громко стучал в барабан, чтобы вся округа проснулась и увидела его.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4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условия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 каком условии?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Если, когда, кабы, ежели, коли (коль), как скоро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Я продвинусь на шаг вперёд только в том случае, если Вася отойдёт на два шага влево.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2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642</TotalTime>
  <Words>768</Words>
  <Application>Microsoft Office PowerPoint</Application>
  <PresentationFormat>Экран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Сложные предложения</vt:lpstr>
      <vt:lpstr>Схемы сложных предложений</vt:lpstr>
      <vt:lpstr>Типы сложных предложений</vt:lpstr>
      <vt:lpstr>Типы сложных предложений</vt:lpstr>
      <vt:lpstr>Типы сложных предложений</vt:lpstr>
      <vt:lpstr>Виды сложноподчинённых предложений</vt:lpstr>
      <vt:lpstr>Виды сложноподчинённых предложений</vt:lpstr>
      <vt:lpstr>Виды сложноподчинённых предложений</vt:lpstr>
      <vt:lpstr>Виды сложноподчинённых предложений</vt:lpstr>
      <vt:lpstr>Виды сложноподчинённых предложений</vt:lpstr>
      <vt:lpstr>Виды сложноподчинённых предложений</vt:lpstr>
      <vt:lpstr>Сложные предложения с различными видами связи</vt:lpstr>
      <vt:lpstr>Сложные предложения с различными видами связи</vt:lpstr>
      <vt:lpstr>Сложные предложения с различными видами связи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предложения</dc:title>
  <dc:creator>Учитель</dc:creator>
  <cp:lastModifiedBy>Учитель</cp:lastModifiedBy>
  <cp:revision>25</cp:revision>
  <dcterms:created xsi:type="dcterms:W3CDTF">2012-02-01T08:41:49Z</dcterms:created>
  <dcterms:modified xsi:type="dcterms:W3CDTF">2012-02-10T08:35:23Z</dcterms:modified>
</cp:coreProperties>
</file>