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5" r:id="rId17"/>
    <p:sldId id="266" r:id="rId18"/>
    <p:sldId id="267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71B99-8705-4B64-98E8-D1D91B58B979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4B64A-057C-4EAB-B897-E7487DE05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9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4B64A-057C-4EAB-B897-E7487DE054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1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305800" cy="1143000"/>
          </a:xfrm>
        </p:spPr>
        <p:txBody>
          <a:bodyPr/>
          <a:lstStyle/>
          <a:p>
            <a:pPr algn="l"/>
            <a:r>
              <a:rPr lang="ru-RU" dirty="0" smtClean="0"/>
              <a:t>ГОРБУНОВА Елена Викторовна, </a:t>
            </a:r>
          </a:p>
          <a:p>
            <a:pPr algn="l"/>
            <a:r>
              <a:rPr lang="ru-RU" dirty="0" smtClean="0"/>
              <a:t>учитель русского языка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НОРМЫ РУССКОГО ЛИТЕРАТУРНОГО ЯЗЫКА</a:t>
            </a:r>
            <a:endParaRPr lang="ru-RU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332656"/>
            <a:ext cx="8305800" cy="1143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Муниципальное образовательное учреждение </a:t>
            </a:r>
          </a:p>
          <a:p>
            <a:r>
              <a:rPr lang="ru-RU" dirty="0" smtClean="0"/>
              <a:t>средняя общеобразовательная школа № 48 Ворошиловского района г. Волгограда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95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Фразеологические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197" y="1011269"/>
            <a:ext cx="87362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Какой фразеологический оборот имеет значение «самостоятельно, без чьей-либо помощи»?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58848" y="2695424"/>
            <a:ext cx="860686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Своя голова на плечах</a:t>
            </a:r>
          </a:p>
          <a:p>
            <a:pPr marL="514350" indent="-514350">
              <a:buFontTx/>
              <a:buAutoNum type="arabicParenR"/>
            </a:pP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2</a:t>
            </a:r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Своими словами передать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3</a:t>
            </a:r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Своими глазами увидеть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4</a:t>
            </a:r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Своими </a:t>
            </a:r>
            <a:r>
              <a:rPr lang="ru-RU" sz="2800" b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руками сделать</a:t>
            </a:r>
            <a:endParaRPr lang="ru-RU" sz="2800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69219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Словообразовательные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197" y="1011269"/>
            <a:ext cx="87362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В каком ряду во всех словах выделяется приставка </a:t>
            </a:r>
            <a:r>
              <a:rPr lang="ru-RU" sz="2800" b="1" i="1" kern="0" dirty="0" smtClean="0">
                <a:solidFill>
                  <a:prstClr val="white"/>
                </a:solidFill>
                <a:latin typeface="Century Schoolbook"/>
              </a:rPr>
              <a:t>за-</a:t>
            </a: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?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58848" y="2695424"/>
            <a:ext cx="860686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Заглохший, залежь, законный</a:t>
            </a:r>
          </a:p>
          <a:p>
            <a:pPr marL="514350" indent="-514350">
              <a:buFontTx/>
              <a:buAutoNum type="arabicParenR"/>
            </a:pP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2</a:t>
            </a:r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Загородный, задушевность, закатиться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3</a:t>
            </a:r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Заземленный, замшевый, заикаться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4</a:t>
            </a:r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Заквасить, занозить, закадычный</a:t>
            </a:r>
            <a:endParaRPr lang="ru-RU" sz="2800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572910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Орфографические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197" y="1011269"/>
            <a:ext cx="8736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В каком ряду во всех словах пишется буква </a:t>
            </a:r>
            <a:r>
              <a:rPr lang="ru-RU" sz="2800" b="1" i="1" kern="0" dirty="0" smtClean="0">
                <a:solidFill>
                  <a:prstClr val="white"/>
                </a:solidFill>
                <a:latin typeface="Century Schoolbook"/>
              </a:rPr>
              <a:t>А</a:t>
            </a: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?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71165" y="1662891"/>
            <a:ext cx="841577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К_лейдоскоп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мет_морфоза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эвк_липт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ам_ральный</a:t>
            </a: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Ст_тистика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эт_жерка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льтр_мариновый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п_стамент</a:t>
            </a: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К_раван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к_нцерт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п_нтомима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ф_милия</a:t>
            </a: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П_радокс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тр_мплин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г_рмония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ш_мпиньон</a:t>
            </a: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   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endParaRPr lang="ru-RU" sz="2800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930408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Орфографические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197" y="1011269"/>
            <a:ext cx="8736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В каком ряду во всех словах пишется НН?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71165" y="1986057"/>
            <a:ext cx="84157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Освобожде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ая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деревня,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бракова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ый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товар, ружье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заряже_о</a:t>
            </a: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pPr marL="514350" indent="-514350"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Линова__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ая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тетрадь, моще__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ая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дорога, змеи__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ый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яд</a:t>
            </a:r>
          </a:p>
          <a:p>
            <a:pPr marL="514350" indent="-514350">
              <a:buFontTx/>
              <a:buAutoNum type="arabicParenR"/>
            </a:pP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Дрессирова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ые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собаки,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глиня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ый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горшок, игрушки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разброса__ы</a:t>
            </a: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pPr marL="514350" indent="-514350">
              <a:buFontTx/>
              <a:buAutoNum type="arabicParenR"/>
            </a:pP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Бронирова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ый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автомобиль, 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рискова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ый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поступок, соломе__</a:t>
            </a:r>
            <a:r>
              <a:rPr lang="ru-RU" sz="2800" b="1" dirty="0" err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ая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шляпка</a:t>
            </a:r>
          </a:p>
          <a:p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   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endParaRPr lang="ru-RU" sz="2800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92872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Пунктуационные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197" y="1011269"/>
            <a:ext cx="8736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В каком предложении не надо ставить тире?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54192" y="2058375"/>
            <a:ext cx="84157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Чтение вот лучшее учение.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Гений это терпение.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Его жизнь как легенда.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Жить Родине служить.</a:t>
            </a:r>
          </a:p>
          <a:p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   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endParaRPr lang="ru-RU" sz="2800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579340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Пунктуационные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37" y="1011269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В каком предложении нет вводных конструкций?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436119" y="1668240"/>
            <a:ext cx="84157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Человеку нужно наверное узнать все прелести цивилизации чтобы прийти к такому пониманию счастья.</a:t>
            </a:r>
          </a:p>
          <a:p>
            <a:pPr marL="514350" indent="-514350"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Впрочем наша встреча происходила при весьма странных обстоятельствах.</a:t>
            </a:r>
          </a:p>
          <a:p>
            <a:pPr marL="514350" indent="-514350"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Земля казалось во много раз увеличила силу своего притяжения.</a:t>
            </a:r>
          </a:p>
          <a:p>
            <a:pPr marL="514350" indent="-514350"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С одной стороны безмолвствовали горы с другой стороны шумело </a:t>
            </a:r>
            <a:r>
              <a:rPr lang="ru-RU" sz="2800" b="1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море.</a:t>
            </a: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    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endParaRPr lang="ru-RU" sz="2800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399469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Грамматические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49633"/>
            <a:ext cx="8221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Укажите пример с ошибкой </a:t>
            </a:r>
          </a:p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в образовании формы слова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253948">
            <a:off x="213064" y="1907006"/>
            <a:ext cx="3854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1)лягте на землю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2) килограмм вафлей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3) пятисот семидесяти шести рецензий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4) страннейший случай</a:t>
            </a:r>
          </a:p>
        </p:txBody>
      </p:sp>
      <p:sp>
        <p:nvSpPr>
          <p:cNvPr id="7" name="Прямоугольник 6"/>
          <p:cNvSpPr/>
          <p:nvPr/>
        </p:nvSpPr>
        <p:spPr>
          <a:xfrm rot="21151740">
            <a:off x="4999912" y="1961539"/>
            <a:ext cx="3854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1) веселее всех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2) пять блюдец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3) поезжай к князю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4) </a:t>
            </a:r>
            <a:r>
              <a:rPr lang="ru-RU" sz="2400" b="1" dirty="0" err="1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пятидесятью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 пятью способами</a:t>
            </a: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90905" y="4350368"/>
            <a:ext cx="43883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1) двести килограммов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2) день именин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3) более твердо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4) с </a:t>
            </a:r>
            <a:r>
              <a:rPr lang="ru-RU" sz="2400" b="1" dirty="0" err="1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пятидесятью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 солдатами</a:t>
            </a:r>
          </a:p>
        </p:txBody>
      </p:sp>
      <p:sp>
        <p:nvSpPr>
          <p:cNvPr id="9" name="Прямоугольник 8"/>
          <p:cNvSpPr/>
          <p:nvPr/>
        </p:nvSpPr>
        <p:spPr>
          <a:xfrm rot="21217237">
            <a:off x="5006521" y="4319977"/>
            <a:ext cx="3854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1) </a:t>
            </a:r>
            <a:r>
              <a:rPr lang="ru-RU" sz="2400" b="1" dirty="0" err="1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жгет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 дрова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2) в трехстах шагах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3) более красивое представление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4) килограмм макарон</a:t>
            </a:r>
          </a:p>
        </p:txBody>
      </p:sp>
    </p:spTree>
    <p:extLst>
      <p:ext uri="{BB962C8B-B14F-4D97-AF65-F5344CB8AC3E}">
        <p14:creationId xmlns:p14="http://schemas.microsoft.com/office/powerpoint/2010/main" val="4281602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Грамматические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11269"/>
            <a:ext cx="8221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Выберите грамматически правильное продолжение предложения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67480" y="2126857"/>
            <a:ext cx="860686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     Прочитав 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статью профессора, </a:t>
            </a:r>
          </a:p>
          <a:p>
            <a:pPr lvl="0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1) у нас возникло много вопросов относительно посылок теории.</a:t>
            </a:r>
          </a:p>
          <a:p>
            <a:pPr lvl="0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2) оригинальность и простота концепции вызвали у Станислава восторг.</a:t>
            </a:r>
          </a:p>
          <a:p>
            <a:pPr lvl="0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3) у Натальи появилось желание лично обсудить с автором некоторые аспекты его работы.</a:t>
            </a:r>
          </a:p>
          <a:p>
            <a:pPr lvl="0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4) я был поражен смелостью высказанной идеи до глубины души.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056578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Грамматические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11269"/>
            <a:ext cx="8221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Найдите предложение с грамматической ошибкой (нарушение синтаксической нормы)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73597" y="2359145"/>
            <a:ext cx="86068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1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) В романе-эпопее «Война и мир» немало батальных сцен.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2) Те из нас, кто катался в этот холодный зимний день на лыжах, обморозили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лицо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и руки.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3) Согласно сложившихся на флоте традиций, переход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через экватор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— это знаменательное событие для команды.</a:t>
            </a:r>
          </a:p>
          <a:p>
            <a:pPr lvl="0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4) Генрих Манн по праву считается одним из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величайших прозаиков-реалистов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Century Schoolbook"/>
              </a:rPr>
              <a:t>, живших в двадцатом веке.</a:t>
            </a:r>
            <a:endParaRPr lang="ru-RU" sz="2400" dirty="0">
              <a:solidFill>
                <a:schemeClr val="bg2">
                  <a:lumMod val="75000"/>
                </a:scheme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391536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Стилистические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11269"/>
            <a:ext cx="91260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i="1" kern="0" dirty="0" smtClean="0">
                <a:solidFill>
                  <a:prstClr val="white"/>
                </a:solidFill>
                <a:latin typeface="Century Schoolbook"/>
              </a:rPr>
              <a:t>Определите стиль текста, назовите слова, </a:t>
            </a:r>
          </a:p>
          <a:p>
            <a:pPr algn="ctr">
              <a:defRPr/>
            </a:pPr>
            <a:r>
              <a:rPr lang="ru-RU" sz="2400" i="1" kern="0" dirty="0" smtClean="0">
                <a:solidFill>
                  <a:prstClr val="white"/>
                </a:solidFill>
                <a:latin typeface="Century Schoolbook"/>
              </a:rPr>
              <a:t>которые можно заменить более соответствующими данному стилю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91537" y="2360018"/>
            <a:ext cx="86068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В организме человека насчитывается около 200 типов всяких клеток. С момента своего возникновения ведущим методом изучения клетки остается микроскопия. Большинство компонентов клеток прозрачны, поэтому в микроскоп не видны. Чтобы сделать их видимыми, клетки окрашивают, сначала обработав специальными растворами, которые, сохраняя строение клетки, делают ее проницаемой для красителя.</a:t>
            </a:r>
            <a:endParaRPr lang="ru-RU" sz="2400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10601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Понятие культуры речи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3758" y="1268760"/>
            <a:ext cx="8640960" cy="4994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Что такое «культура речи»?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умение четко, ясно, грамотно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выражать свои мысли,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способность воздействовать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на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слушателей;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как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особая лингвистическая дисциплина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это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такое качество речи, которое обеспечивает максимально эффективное общение при соблюдении языковых, коммуникативных и этических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норм.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1309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Функции норм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654" y="1268760"/>
            <a:ext cx="8640960" cy="4242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функция защиты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языка (нормы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помогают литературному языку сохранять свою целостность и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общепонятность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,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защищают литературный язык от потока диалектной речи, социальных и профессиональных жаргонов,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просторечия)</a:t>
            </a:r>
            <a:endParaRPr lang="ru-RU" sz="2800" dirty="0" smtClean="0">
              <a:solidFill>
                <a:prstClr val="white"/>
              </a:solidFill>
              <a:latin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функция отражения истории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языка (нормы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отражают то, что сложилось в языке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исторически)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25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Понятие культуры речи</a:t>
            </a:r>
            <a:endParaRPr lang="ru-RU" sz="4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386087"/>
              </p:ext>
            </p:extLst>
          </p:nvPr>
        </p:nvGraphicFramePr>
        <p:xfrm>
          <a:off x="251520" y="1397000"/>
          <a:ext cx="8712969" cy="4445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10238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КУЛЬТУРА РЕЧИ</a:t>
                      </a:r>
                      <a:endParaRPr lang="ru-RU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Языковой компонент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Коммуникативный компонент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Этический компонент</a:t>
                      </a:r>
                      <a:endParaRPr lang="ru-RU" sz="2400" dirty="0"/>
                    </a:p>
                  </a:txBody>
                  <a:tcPr anchor="ctr"/>
                </a:tc>
              </a:tr>
              <a:tr h="2053787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Языковые нормы (орфографические и др.)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Коммуникативные нормы (соблюдение требований точности, понятности, чистоты речи, владение стилями речи)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Этикет делового письма, этикет устного общения</a:t>
                      </a:r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016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Понятие нормы языка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3758" y="1628800"/>
            <a:ext cx="8640960" cy="3689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     Языковая норма – основной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признак литературного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языка.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     Под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нормой понимается совокупность правил употребления слов, их грамматических форм, правил произношения, словообразования, действующих в данный период литературного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языка; правила словоупотребления. 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056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Виды языковых норм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654" y="1124744"/>
            <a:ext cx="8640960" cy="5593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Акцентологические (ударение)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Орфоэпические (произношение звуков и их сочетаний)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Лексические (правильный выбор слов с учетом их значений)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Фразеологические (правильное употребление устойчивых сочетаний)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Словообразовательные (образование слов и их строение)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07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Виды языковых норм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654" y="1124744"/>
            <a:ext cx="8640960" cy="5122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 Орфографические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 Пунктуационные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 Грамматические (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правила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использования морфологических форм разных частей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речи)</a:t>
            </a:r>
            <a:endParaRPr lang="ru-RU" sz="2800" dirty="0" smtClean="0">
              <a:solidFill>
                <a:prstClr val="white"/>
              </a:solidFill>
              <a:latin typeface="Calibri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white"/>
                </a:solidFill>
                <a:latin typeface="Calibri"/>
                <a:cs typeface="Times New Roman"/>
              </a:rPr>
              <a:t>Синтаксические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(правила связи слов в предложении и словосочетании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)</a:t>
            </a:r>
            <a:endParaRPr lang="ru-RU" sz="2800" dirty="0" smtClean="0">
              <a:solidFill>
                <a:prstClr val="white"/>
              </a:solidFill>
              <a:latin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800" smtClean="0">
                <a:solidFill>
                  <a:prstClr val="white"/>
                </a:solidFill>
                <a:latin typeface="Calibri"/>
                <a:cs typeface="Times New Roman"/>
              </a:rPr>
              <a:t> Стилистические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(стилевая принадлежность языковых элементов) </a:t>
            </a:r>
            <a:endParaRPr lang="ru-RU" sz="2800" dirty="0" smtClean="0">
              <a:solidFill>
                <a:prstClr val="white"/>
              </a:solidFill>
              <a:latin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314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Орфоэпические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96752"/>
            <a:ext cx="8221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i="1" kern="0" dirty="0">
                <a:solidFill>
                  <a:prstClr val="white"/>
                </a:solidFill>
                <a:latin typeface="Century Schoolbook"/>
              </a:rPr>
              <a:t>В каком слове верно выделена буква, обозначающая ударный гласный звук? 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253948">
            <a:off x="213064" y="2136772"/>
            <a:ext cx="3854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1)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послалА 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в магазин</a:t>
            </a:r>
          </a:p>
          <a:p>
            <a:pPr lvl="0"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2) давнИшний</a:t>
            </a:r>
          </a:p>
          <a:p>
            <a:pPr lvl="0"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3)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крЕмень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4) кОрмящий</a:t>
            </a:r>
          </a:p>
        </p:txBody>
      </p:sp>
      <p:sp>
        <p:nvSpPr>
          <p:cNvPr id="7" name="Прямоугольник 6"/>
          <p:cNvSpPr/>
          <p:nvPr/>
        </p:nvSpPr>
        <p:spPr>
          <a:xfrm rot="21151740">
            <a:off x="4630120" y="2136772"/>
            <a:ext cx="3854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1)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недУг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2)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согнУтый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3)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врУчит 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медаль</a:t>
            </a:r>
          </a:p>
          <a:p>
            <a:pPr lvl="0"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4)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сливОвый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02116" y="4241993"/>
            <a:ext cx="3854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1) дОбела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  <a:p>
            <a:pPr marL="342900" lvl="0" indent="-342900"/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2)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ерЕтик 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  <a:p>
            <a:pPr marL="342900" lvl="0" indent="-342900"/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3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) откупОрил 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  <a:p>
            <a:pPr marL="342900" lvl="0" indent="-342900"/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4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) нАчатый</a:t>
            </a:r>
            <a:endParaRPr lang="ru-RU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217237">
            <a:off x="4762194" y="4386009"/>
            <a:ext cx="3854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) нАчавшийся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2)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позвАла 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гостей</a:t>
            </a:r>
          </a:p>
          <a:p>
            <a:pPr lvl="0"/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3) газопрОвод</a:t>
            </a:r>
          </a:p>
          <a:p>
            <a:pPr lvl="0"/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4)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дОверху</a:t>
            </a:r>
            <a:endParaRPr lang="ru-RU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68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Лексические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11269"/>
            <a:ext cx="8221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Лексическое значение какого слова сформулировано неверно?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58848" y="2049094"/>
            <a:ext cx="860686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Штурман – специалист по вождению кораблей, самолетов.</a:t>
            </a:r>
          </a:p>
          <a:p>
            <a:endParaRPr lang="ru-RU" sz="2800" b="1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2)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Сувенир – подарок ко дню рождения.</a:t>
            </a:r>
          </a:p>
          <a:p>
            <a:endParaRPr lang="ru-RU" sz="2800" b="1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3)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Актуальный – очень важный, злободневный.</a:t>
            </a:r>
          </a:p>
          <a:p>
            <a:endParaRPr lang="ru-RU" sz="2800" b="1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4)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Дезинформировать – сообщать искаженные или ложные сведения.</a:t>
            </a:r>
            <a:endParaRPr lang="ru-RU" sz="2800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573661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Лексические нормы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832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white"/>
                </a:solidFill>
                <a:latin typeface="Century Schoolbook"/>
              </a:rPr>
              <a:t>          </a:t>
            </a:r>
            <a:endParaRPr lang="ru-RU" sz="2800" i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11269"/>
            <a:ext cx="82215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kern="0" dirty="0" smtClean="0">
                <a:solidFill>
                  <a:prstClr val="white"/>
                </a:solidFill>
                <a:latin typeface="Century Schoolbook"/>
              </a:rPr>
              <a:t>Какое слово имеет значение «безусловный, ни от чего не зависящий, взятый вне сравнения с чем-либо»?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265468">
            <a:off x="358848" y="2695424"/>
            <a:ext cx="860686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Образцовый</a:t>
            </a:r>
          </a:p>
          <a:p>
            <a:pPr marL="514350" indent="-514350">
              <a:buFontTx/>
              <a:buAutoNum type="arabicParenR"/>
            </a:pPr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2</a:t>
            </a:r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Абсолютный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3</a:t>
            </a:r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Идеальный</a:t>
            </a:r>
          </a:p>
          <a:p>
            <a:endParaRPr lang="ru-RU" sz="2800" b="1" dirty="0" smtClean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  <a:p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4</a:t>
            </a:r>
            <a:r>
              <a:rPr lang="ru-RU" sz="2800" b="1" dirty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) </a:t>
            </a:r>
            <a:r>
              <a:rPr lang="ru-RU" sz="2800" b="1" dirty="0" smtClean="0">
                <a:solidFill>
                  <a:srgbClr val="444D26">
                    <a:lumMod val="75000"/>
                  </a:srgbClr>
                </a:solidFill>
                <a:latin typeface="Century Schoolbook"/>
              </a:rPr>
              <a:t>Безупречный</a:t>
            </a:r>
            <a:endParaRPr lang="ru-RU" sz="2800" dirty="0">
              <a:solidFill>
                <a:srgbClr val="444D26">
                  <a:lumMod val="75000"/>
                </a:srgb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75953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344</TotalTime>
  <Words>989</Words>
  <Application>Microsoft Office PowerPoint</Application>
  <PresentationFormat>Экран (4:3)</PresentationFormat>
  <Paragraphs>172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НОРМЫ РУССКОГО ЛИТЕРАТУРНОГО ЯЗЫКА</vt:lpstr>
      <vt:lpstr>Понятие культуры речи</vt:lpstr>
      <vt:lpstr>Понятие культуры речи</vt:lpstr>
      <vt:lpstr>Понятие нормы языка</vt:lpstr>
      <vt:lpstr>Виды языковых норм</vt:lpstr>
      <vt:lpstr>Виды языковых норм</vt:lpstr>
      <vt:lpstr>Орфоэпические нормы</vt:lpstr>
      <vt:lpstr>Лексические нормы</vt:lpstr>
      <vt:lpstr>Лексические нормы</vt:lpstr>
      <vt:lpstr>Фразеологические нормы</vt:lpstr>
      <vt:lpstr>Словообразовательные нормы</vt:lpstr>
      <vt:lpstr>Орфографические нормы</vt:lpstr>
      <vt:lpstr>Орфографические нормы</vt:lpstr>
      <vt:lpstr>Пунктуационные нормы</vt:lpstr>
      <vt:lpstr>Пунктуационные нормы</vt:lpstr>
      <vt:lpstr>Грамматические нормы</vt:lpstr>
      <vt:lpstr>Грамматические нормы</vt:lpstr>
      <vt:lpstr>Грамматические нормы</vt:lpstr>
      <vt:lpstr>Стилистические нормы</vt:lpstr>
      <vt:lpstr>Функции норм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Елена</dc:creator>
  <cp:lastModifiedBy>Пользователь</cp:lastModifiedBy>
  <cp:revision>26</cp:revision>
  <dcterms:created xsi:type="dcterms:W3CDTF">2011-09-06T18:48:36Z</dcterms:created>
  <dcterms:modified xsi:type="dcterms:W3CDTF">2012-02-14T12:55:06Z</dcterms:modified>
</cp:coreProperties>
</file>