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2" r:id="rId5"/>
    <p:sldId id="264" r:id="rId6"/>
    <p:sldId id="265" r:id="rId7"/>
    <p:sldId id="266" r:id="rId8"/>
    <p:sldId id="267" r:id="rId9"/>
    <p:sldId id="269" r:id="rId10"/>
    <p:sldId id="271" r:id="rId11"/>
    <p:sldId id="273" r:id="rId12"/>
    <p:sldId id="27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71BFC-CF75-4621-B3F0-542B8DC0C1B6}" type="doc">
      <dgm:prSet loTypeId="urn:microsoft.com/office/officeart/2005/8/layout/vList5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06837DD-F8EB-46AE-B4EC-F98241F405E9}">
      <dgm:prSet phldrT="[Текст]" custT="1"/>
      <dgm:spPr/>
      <dgm:t>
        <a:bodyPr/>
        <a:lstStyle/>
        <a:p>
          <a:r>
            <a:rPr lang="ru-RU" sz="4000" dirty="0" smtClean="0">
              <a:latin typeface="+mn-lt"/>
            </a:rPr>
            <a:t>религия</a:t>
          </a:r>
          <a:endParaRPr lang="ru-RU" sz="4000" dirty="0"/>
        </a:p>
      </dgm:t>
    </dgm:pt>
    <dgm:pt modelId="{D832BA0D-B24D-4EA4-A8DA-B2B7D0F61733}" type="parTrans" cxnId="{16F50562-2ADB-4F82-A5AC-EAC107C8BF2D}">
      <dgm:prSet/>
      <dgm:spPr/>
      <dgm:t>
        <a:bodyPr/>
        <a:lstStyle/>
        <a:p>
          <a:endParaRPr lang="ru-RU"/>
        </a:p>
      </dgm:t>
    </dgm:pt>
    <dgm:pt modelId="{59877FB1-A3FE-47E8-986A-D0B4196D7D4F}" type="sibTrans" cxnId="{16F50562-2ADB-4F82-A5AC-EAC107C8BF2D}">
      <dgm:prSet/>
      <dgm:spPr/>
      <dgm:t>
        <a:bodyPr/>
        <a:lstStyle/>
        <a:p>
          <a:endParaRPr lang="ru-RU"/>
        </a:p>
      </dgm:t>
    </dgm:pt>
    <dgm:pt modelId="{25D442BC-40C2-4337-89F2-7E5870A87741}">
      <dgm:prSet phldrT="[Текст]" custT="1"/>
      <dgm:spPr/>
      <dgm:t>
        <a:bodyPr/>
        <a:lstStyle/>
        <a:p>
          <a:r>
            <a:rPr lang="ru-RU" sz="2400" dirty="0" smtClean="0">
              <a:latin typeface="+mn-lt"/>
            </a:rPr>
            <a:t>ангел, демон,</a:t>
          </a:r>
          <a:r>
            <a:rPr lang="ru-RU" sz="2400" dirty="0" smtClean="0"/>
            <a:t> </a:t>
          </a:r>
          <a:r>
            <a:rPr lang="ru-RU" sz="2400" dirty="0" smtClean="0">
              <a:latin typeface="+mn-lt"/>
            </a:rPr>
            <a:t>икона, лампада</a:t>
          </a:r>
          <a:endParaRPr lang="ru-RU" sz="2400" dirty="0"/>
        </a:p>
      </dgm:t>
    </dgm:pt>
    <dgm:pt modelId="{591DDD50-C007-48FD-9471-EB9D5FDAFF87}" type="parTrans" cxnId="{B68C6631-A6A4-46AE-8ABF-398535B73515}">
      <dgm:prSet/>
      <dgm:spPr/>
      <dgm:t>
        <a:bodyPr/>
        <a:lstStyle/>
        <a:p>
          <a:endParaRPr lang="ru-RU"/>
        </a:p>
      </dgm:t>
    </dgm:pt>
    <dgm:pt modelId="{D0B6A543-A5DE-4FD0-B10C-A102B3DC8E3F}" type="sibTrans" cxnId="{B68C6631-A6A4-46AE-8ABF-398535B73515}">
      <dgm:prSet/>
      <dgm:spPr/>
      <dgm:t>
        <a:bodyPr/>
        <a:lstStyle/>
        <a:p>
          <a:endParaRPr lang="ru-RU"/>
        </a:p>
      </dgm:t>
    </dgm:pt>
    <dgm:pt modelId="{0B33FFBA-B151-4A7F-ACE8-769A7EFAC266}">
      <dgm:prSet phldrT="[Текст]" custT="1"/>
      <dgm:spPr/>
      <dgm:t>
        <a:bodyPr/>
        <a:lstStyle/>
        <a:p>
          <a:r>
            <a:rPr lang="ru-RU" sz="4000" dirty="0" smtClean="0">
              <a:latin typeface="+mn-lt"/>
            </a:rPr>
            <a:t>наука</a:t>
          </a:r>
          <a:endParaRPr lang="ru-RU" sz="4000" dirty="0"/>
        </a:p>
      </dgm:t>
    </dgm:pt>
    <dgm:pt modelId="{0CFB79D1-0772-4662-8A5C-F74CF9303624}" type="parTrans" cxnId="{C7B1AC89-E345-47C8-ACAC-CCB08331EA90}">
      <dgm:prSet/>
      <dgm:spPr/>
      <dgm:t>
        <a:bodyPr/>
        <a:lstStyle/>
        <a:p>
          <a:endParaRPr lang="ru-RU"/>
        </a:p>
      </dgm:t>
    </dgm:pt>
    <dgm:pt modelId="{9180DBF6-A2AF-4DBD-8520-32B0C4C11873}" type="sibTrans" cxnId="{C7B1AC89-E345-47C8-ACAC-CCB08331EA90}">
      <dgm:prSet/>
      <dgm:spPr/>
      <dgm:t>
        <a:bodyPr/>
        <a:lstStyle/>
        <a:p>
          <a:endParaRPr lang="ru-RU"/>
        </a:p>
      </dgm:t>
    </dgm:pt>
    <dgm:pt modelId="{2039CDE1-263A-49E5-9A07-56FFBE5A5334}">
      <dgm:prSet phldrT="[Текст]" custT="1"/>
      <dgm:spPr/>
      <dgm:t>
        <a:bodyPr/>
        <a:lstStyle/>
        <a:p>
          <a:r>
            <a:rPr lang="ru-RU" sz="2400" dirty="0" smtClean="0">
              <a:latin typeface="+mn-lt"/>
            </a:rPr>
            <a:t>математика, философия, история, грамматика</a:t>
          </a:r>
          <a:endParaRPr lang="ru-RU" sz="2400" dirty="0"/>
        </a:p>
      </dgm:t>
    </dgm:pt>
    <dgm:pt modelId="{BE67672B-77B4-42E5-B5A7-ADA4823E70A9}" type="parTrans" cxnId="{1274049C-ED7D-450B-8D37-BC09DAB911F2}">
      <dgm:prSet/>
      <dgm:spPr/>
      <dgm:t>
        <a:bodyPr/>
        <a:lstStyle/>
        <a:p>
          <a:endParaRPr lang="ru-RU"/>
        </a:p>
      </dgm:t>
    </dgm:pt>
    <dgm:pt modelId="{D82FC42A-1CCF-48F0-9BB8-65253D66FF27}" type="sibTrans" cxnId="{1274049C-ED7D-450B-8D37-BC09DAB911F2}">
      <dgm:prSet/>
      <dgm:spPr/>
      <dgm:t>
        <a:bodyPr/>
        <a:lstStyle/>
        <a:p>
          <a:endParaRPr lang="ru-RU"/>
        </a:p>
      </dgm:t>
    </dgm:pt>
    <dgm:pt modelId="{576634C4-5962-4229-8512-8E4890CD812D}">
      <dgm:prSet phldrT="[Текст]" custT="1"/>
      <dgm:spPr/>
      <dgm:t>
        <a:bodyPr/>
        <a:lstStyle/>
        <a:p>
          <a:r>
            <a:rPr lang="ru-RU" sz="4000" dirty="0" smtClean="0">
              <a:latin typeface="+mn-lt"/>
            </a:rPr>
            <a:t>быт</a:t>
          </a:r>
          <a:endParaRPr lang="ru-RU" sz="4000" dirty="0"/>
        </a:p>
      </dgm:t>
    </dgm:pt>
    <dgm:pt modelId="{9B426F35-1EA3-49FE-8923-BD07E00C0DF3}" type="parTrans" cxnId="{DDF33C70-D1B1-478E-9B15-0681F9C34EAB}">
      <dgm:prSet/>
      <dgm:spPr/>
      <dgm:t>
        <a:bodyPr/>
        <a:lstStyle/>
        <a:p>
          <a:endParaRPr lang="ru-RU"/>
        </a:p>
      </dgm:t>
    </dgm:pt>
    <dgm:pt modelId="{C61F1026-F275-4985-9E89-964BBA58097E}" type="sibTrans" cxnId="{DDF33C70-D1B1-478E-9B15-0681F9C34EAB}">
      <dgm:prSet/>
      <dgm:spPr/>
      <dgm:t>
        <a:bodyPr/>
        <a:lstStyle/>
        <a:p>
          <a:endParaRPr lang="ru-RU"/>
        </a:p>
      </dgm:t>
    </dgm:pt>
    <dgm:pt modelId="{0703A1E4-4D61-4E36-8702-2724BFCEC7DB}">
      <dgm:prSet phldrT="[Текст]" custT="1"/>
      <dgm:spPr/>
      <dgm:t>
        <a:bodyPr/>
        <a:lstStyle/>
        <a:p>
          <a:r>
            <a:rPr lang="ru-RU" sz="2400" dirty="0" smtClean="0">
              <a:latin typeface="+mn-lt"/>
            </a:rPr>
            <a:t>баня, фонарь, кровать, тетрадь</a:t>
          </a:r>
          <a:endParaRPr lang="ru-RU" sz="2400" dirty="0"/>
        </a:p>
      </dgm:t>
    </dgm:pt>
    <dgm:pt modelId="{8D057E65-B384-4795-AFD4-A5101E050443}" type="sibTrans" cxnId="{5903057D-AFAA-4551-8E3D-9531E2FAE890}">
      <dgm:prSet/>
      <dgm:spPr/>
      <dgm:t>
        <a:bodyPr/>
        <a:lstStyle/>
        <a:p>
          <a:endParaRPr lang="ru-RU"/>
        </a:p>
      </dgm:t>
    </dgm:pt>
    <dgm:pt modelId="{14D71A5B-D106-483E-8E89-24CBF063DF8B}" type="parTrans" cxnId="{5903057D-AFAA-4551-8E3D-9531E2FAE890}">
      <dgm:prSet/>
      <dgm:spPr/>
      <dgm:t>
        <a:bodyPr/>
        <a:lstStyle/>
        <a:p>
          <a:endParaRPr lang="ru-RU"/>
        </a:p>
      </dgm:t>
    </dgm:pt>
    <dgm:pt modelId="{13CAEEF2-2E12-42E5-A8FF-6E32B1CF644C}" type="pres">
      <dgm:prSet presAssocID="{32D71BFC-CF75-4621-B3F0-542B8DC0C1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5A89AF-6BCF-48B4-9BAA-23CF25A41780}" type="pres">
      <dgm:prSet presAssocID="{506837DD-F8EB-46AE-B4EC-F98241F405E9}" presName="linNode" presStyleCnt="0"/>
      <dgm:spPr/>
    </dgm:pt>
    <dgm:pt modelId="{E2B699EE-9868-48BC-B2BD-DCF812E6721A}" type="pres">
      <dgm:prSet presAssocID="{506837DD-F8EB-46AE-B4EC-F98241F405E9}" presName="parentText" presStyleLbl="node1" presStyleIdx="0" presStyleCnt="3" custLinFactNeighborX="-256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5416-C605-4904-B296-B99AB92BB6EC}" type="pres">
      <dgm:prSet presAssocID="{506837DD-F8EB-46AE-B4EC-F98241F405E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5AB0B-611C-4DFF-BB3D-DC47560982CD}" type="pres">
      <dgm:prSet presAssocID="{59877FB1-A3FE-47E8-986A-D0B4196D7D4F}" presName="sp" presStyleCnt="0"/>
      <dgm:spPr/>
    </dgm:pt>
    <dgm:pt modelId="{A3F13D30-40D9-4BB0-9D9D-380F7FDB22F6}" type="pres">
      <dgm:prSet presAssocID="{0B33FFBA-B151-4A7F-ACE8-769A7EFAC266}" presName="linNode" presStyleCnt="0"/>
      <dgm:spPr/>
    </dgm:pt>
    <dgm:pt modelId="{7455EA81-887C-4B14-B081-1D046270C914}" type="pres">
      <dgm:prSet presAssocID="{0B33FFBA-B151-4A7F-ACE8-769A7EFAC26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1B18D-06E4-4106-BD2B-A9F074F19B07}" type="pres">
      <dgm:prSet presAssocID="{0B33FFBA-B151-4A7F-ACE8-769A7EFAC26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CFC7C-7B6C-4868-9C61-07ACE7F55723}" type="pres">
      <dgm:prSet presAssocID="{9180DBF6-A2AF-4DBD-8520-32B0C4C11873}" presName="sp" presStyleCnt="0"/>
      <dgm:spPr/>
    </dgm:pt>
    <dgm:pt modelId="{DD8E3366-5A16-48B5-86FB-AB005C1755DD}" type="pres">
      <dgm:prSet presAssocID="{576634C4-5962-4229-8512-8E4890CD812D}" presName="linNode" presStyleCnt="0"/>
      <dgm:spPr/>
    </dgm:pt>
    <dgm:pt modelId="{30F0091A-3A08-4B8C-90C8-C257B0FD8DAC}" type="pres">
      <dgm:prSet presAssocID="{576634C4-5962-4229-8512-8E4890CD812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E0A85-4481-4E16-A0BA-CA662819388A}" type="pres">
      <dgm:prSet presAssocID="{576634C4-5962-4229-8512-8E4890CD812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F3A579-D317-4B84-9714-103D7F2941CB}" type="presOf" srcId="{0B33FFBA-B151-4A7F-ACE8-769A7EFAC266}" destId="{7455EA81-887C-4B14-B081-1D046270C914}" srcOrd="0" destOrd="0" presId="urn:microsoft.com/office/officeart/2005/8/layout/vList5"/>
    <dgm:cxn modelId="{8E41BC09-CA7F-425B-866A-39EA31FAF1FC}" type="presOf" srcId="{25D442BC-40C2-4337-89F2-7E5870A87741}" destId="{97765416-C605-4904-B296-B99AB92BB6EC}" srcOrd="0" destOrd="0" presId="urn:microsoft.com/office/officeart/2005/8/layout/vList5"/>
    <dgm:cxn modelId="{9F36BD45-009D-4099-8FFE-B48614A3F304}" type="presOf" srcId="{576634C4-5962-4229-8512-8E4890CD812D}" destId="{30F0091A-3A08-4B8C-90C8-C257B0FD8DAC}" srcOrd="0" destOrd="0" presId="urn:microsoft.com/office/officeart/2005/8/layout/vList5"/>
    <dgm:cxn modelId="{A3D16A2F-E64F-4A3E-BAB6-0FD53D72C716}" type="presOf" srcId="{0703A1E4-4D61-4E36-8702-2724BFCEC7DB}" destId="{44EE0A85-4481-4E16-A0BA-CA662819388A}" srcOrd="0" destOrd="0" presId="urn:microsoft.com/office/officeart/2005/8/layout/vList5"/>
    <dgm:cxn modelId="{DDF33C70-D1B1-478E-9B15-0681F9C34EAB}" srcId="{32D71BFC-CF75-4621-B3F0-542B8DC0C1B6}" destId="{576634C4-5962-4229-8512-8E4890CD812D}" srcOrd="2" destOrd="0" parTransId="{9B426F35-1EA3-49FE-8923-BD07E00C0DF3}" sibTransId="{C61F1026-F275-4985-9E89-964BBA58097E}"/>
    <dgm:cxn modelId="{AA7C207C-FD99-47AA-8E93-2E1D72853C37}" type="presOf" srcId="{506837DD-F8EB-46AE-B4EC-F98241F405E9}" destId="{E2B699EE-9868-48BC-B2BD-DCF812E6721A}" srcOrd="0" destOrd="0" presId="urn:microsoft.com/office/officeart/2005/8/layout/vList5"/>
    <dgm:cxn modelId="{5903057D-AFAA-4551-8E3D-9531E2FAE890}" srcId="{576634C4-5962-4229-8512-8E4890CD812D}" destId="{0703A1E4-4D61-4E36-8702-2724BFCEC7DB}" srcOrd="0" destOrd="0" parTransId="{14D71A5B-D106-483E-8E89-24CBF063DF8B}" sibTransId="{8D057E65-B384-4795-AFD4-A5101E050443}"/>
    <dgm:cxn modelId="{154A1BF8-4069-4D1F-94C4-9B4C350B873A}" type="presOf" srcId="{2039CDE1-263A-49E5-9A07-56FFBE5A5334}" destId="{6481B18D-06E4-4106-BD2B-A9F074F19B07}" srcOrd="0" destOrd="0" presId="urn:microsoft.com/office/officeart/2005/8/layout/vList5"/>
    <dgm:cxn modelId="{B68C6631-A6A4-46AE-8ABF-398535B73515}" srcId="{506837DD-F8EB-46AE-B4EC-F98241F405E9}" destId="{25D442BC-40C2-4337-89F2-7E5870A87741}" srcOrd="0" destOrd="0" parTransId="{591DDD50-C007-48FD-9471-EB9D5FDAFF87}" sibTransId="{D0B6A543-A5DE-4FD0-B10C-A102B3DC8E3F}"/>
    <dgm:cxn modelId="{C7B1AC89-E345-47C8-ACAC-CCB08331EA90}" srcId="{32D71BFC-CF75-4621-B3F0-542B8DC0C1B6}" destId="{0B33FFBA-B151-4A7F-ACE8-769A7EFAC266}" srcOrd="1" destOrd="0" parTransId="{0CFB79D1-0772-4662-8A5C-F74CF9303624}" sibTransId="{9180DBF6-A2AF-4DBD-8520-32B0C4C11873}"/>
    <dgm:cxn modelId="{16F50562-2ADB-4F82-A5AC-EAC107C8BF2D}" srcId="{32D71BFC-CF75-4621-B3F0-542B8DC0C1B6}" destId="{506837DD-F8EB-46AE-B4EC-F98241F405E9}" srcOrd="0" destOrd="0" parTransId="{D832BA0D-B24D-4EA4-A8DA-B2B7D0F61733}" sibTransId="{59877FB1-A3FE-47E8-986A-D0B4196D7D4F}"/>
    <dgm:cxn modelId="{1274049C-ED7D-450B-8D37-BC09DAB911F2}" srcId="{0B33FFBA-B151-4A7F-ACE8-769A7EFAC266}" destId="{2039CDE1-263A-49E5-9A07-56FFBE5A5334}" srcOrd="0" destOrd="0" parTransId="{BE67672B-77B4-42E5-B5A7-ADA4823E70A9}" sibTransId="{D82FC42A-1CCF-48F0-9BB8-65253D66FF27}"/>
    <dgm:cxn modelId="{671A1E2C-C7FD-4BF2-9A3C-E48B55135BD9}" type="presOf" srcId="{32D71BFC-CF75-4621-B3F0-542B8DC0C1B6}" destId="{13CAEEF2-2E12-42E5-A8FF-6E32B1CF644C}" srcOrd="0" destOrd="0" presId="urn:microsoft.com/office/officeart/2005/8/layout/vList5"/>
    <dgm:cxn modelId="{C788E0BE-76CA-4FCC-AECF-43A6DECFF718}" type="presParOf" srcId="{13CAEEF2-2E12-42E5-A8FF-6E32B1CF644C}" destId="{325A89AF-6BCF-48B4-9BAA-23CF25A41780}" srcOrd="0" destOrd="0" presId="urn:microsoft.com/office/officeart/2005/8/layout/vList5"/>
    <dgm:cxn modelId="{F14A1CC6-4455-469B-AC98-0B906483A91E}" type="presParOf" srcId="{325A89AF-6BCF-48B4-9BAA-23CF25A41780}" destId="{E2B699EE-9868-48BC-B2BD-DCF812E6721A}" srcOrd="0" destOrd="0" presId="urn:microsoft.com/office/officeart/2005/8/layout/vList5"/>
    <dgm:cxn modelId="{E9BBA794-AC20-4586-BFF6-D40429A7B396}" type="presParOf" srcId="{325A89AF-6BCF-48B4-9BAA-23CF25A41780}" destId="{97765416-C605-4904-B296-B99AB92BB6EC}" srcOrd="1" destOrd="0" presId="urn:microsoft.com/office/officeart/2005/8/layout/vList5"/>
    <dgm:cxn modelId="{C0770D2F-00EE-4956-8A88-89DCFE8E4F6C}" type="presParOf" srcId="{13CAEEF2-2E12-42E5-A8FF-6E32B1CF644C}" destId="{5305AB0B-611C-4DFF-BB3D-DC47560982CD}" srcOrd="1" destOrd="0" presId="urn:microsoft.com/office/officeart/2005/8/layout/vList5"/>
    <dgm:cxn modelId="{5D6DFF8F-F1C7-4B19-981C-5D0C16F8CAC8}" type="presParOf" srcId="{13CAEEF2-2E12-42E5-A8FF-6E32B1CF644C}" destId="{A3F13D30-40D9-4BB0-9D9D-380F7FDB22F6}" srcOrd="2" destOrd="0" presId="urn:microsoft.com/office/officeart/2005/8/layout/vList5"/>
    <dgm:cxn modelId="{AD1E966F-425A-42CF-9237-064F3B25D488}" type="presParOf" srcId="{A3F13D30-40D9-4BB0-9D9D-380F7FDB22F6}" destId="{7455EA81-887C-4B14-B081-1D046270C914}" srcOrd="0" destOrd="0" presId="urn:microsoft.com/office/officeart/2005/8/layout/vList5"/>
    <dgm:cxn modelId="{57024D8C-9D26-4306-8F73-E46C794C5814}" type="presParOf" srcId="{A3F13D30-40D9-4BB0-9D9D-380F7FDB22F6}" destId="{6481B18D-06E4-4106-BD2B-A9F074F19B07}" srcOrd="1" destOrd="0" presId="urn:microsoft.com/office/officeart/2005/8/layout/vList5"/>
    <dgm:cxn modelId="{5DD4E262-4606-4009-AC88-8E36B46A1878}" type="presParOf" srcId="{13CAEEF2-2E12-42E5-A8FF-6E32B1CF644C}" destId="{199CFC7C-7B6C-4868-9C61-07ACE7F55723}" srcOrd="3" destOrd="0" presId="urn:microsoft.com/office/officeart/2005/8/layout/vList5"/>
    <dgm:cxn modelId="{FABECE3D-0314-4FD7-84DE-912BB1245F4B}" type="presParOf" srcId="{13CAEEF2-2E12-42E5-A8FF-6E32B1CF644C}" destId="{DD8E3366-5A16-48B5-86FB-AB005C1755DD}" srcOrd="4" destOrd="0" presId="urn:microsoft.com/office/officeart/2005/8/layout/vList5"/>
    <dgm:cxn modelId="{DA9F51E7-59B0-4303-B498-B49FE65A3301}" type="presParOf" srcId="{DD8E3366-5A16-48B5-86FB-AB005C1755DD}" destId="{30F0091A-3A08-4B8C-90C8-C257B0FD8DAC}" srcOrd="0" destOrd="0" presId="urn:microsoft.com/office/officeart/2005/8/layout/vList5"/>
    <dgm:cxn modelId="{0D4FC406-0E22-4770-A609-8CF47DACC227}" type="presParOf" srcId="{DD8E3366-5A16-48B5-86FB-AB005C1755DD}" destId="{44EE0A85-4481-4E16-A0BA-CA66281938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D71BFC-CF75-4621-B3F0-542B8DC0C1B6}" type="doc">
      <dgm:prSet loTypeId="urn:microsoft.com/office/officeart/2005/8/layout/vList5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06837DD-F8EB-46AE-B4EC-F98241F405E9}">
      <dgm:prSet phldrT="[Текст]" custT="1"/>
      <dgm:spPr/>
      <dgm:t>
        <a:bodyPr/>
        <a:lstStyle/>
        <a:p>
          <a:r>
            <a:rPr lang="ru-RU" sz="4000" dirty="0" smtClean="0">
              <a:latin typeface="+mn-lt"/>
            </a:rPr>
            <a:t>флора и фауна</a:t>
          </a:r>
          <a:endParaRPr lang="ru-RU" sz="4000" dirty="0"/>
        </a:p>
      </dgm:t>
    </dgm:pt>
    <dgm:pt modelId="{D832BA0D-B24D-4EA4-A8DA-B2B7D0F61733}" type="parTrans" cxnId="{16F50562-2ADB-4F82-A5AC-EAC107C8BF2D}">
      <dgm:prSet/>
      <dgm:spPr/>
      <dgm:t>
        <a:bodyPr/>
        <a:lstStyle/>
        <a:p>
          <a:endParaRPr lang="ru-RU"/>
        </a:p>
      </dgm:t>
    </dgm:pt>
    <dgm:pt modelId="{59877FB1-A3FE-47E8-986A-D0B4196D7D4F}" type="sibTrans" cxnId="{16F50562-2ADB-4F82-A5AC-EAC107C8BF2D}">
      <dgm:prSet/>
      <dgm:spPr/>
      <dgm:t>
        <a:bodyPr/>
        <a:lstStyle/>
        <a:p>
          <a:endParaRPr lang="ru-RU"/>
        </a:p>
      </dgm:t>
    </dgm:pt>
    <dgm:pt modelId="{25D442BC-40C2-4337-89F2-7E5870A87741}">
      <dgm:prSet phldrT="[Текст]" custT="1"/>
      <dgm:spPr/>
      <dgm:t>
        <a:bodyPr/>
        <a:lstStyle/>
        <a:p>
          <a:r>
            <a:rPr lang="ru-RU" sz="2400" dirty="0" smtClean="0">
              <a:latin typeface="+mn-lt"/>
            </a:rPr>
            <a:t>кипарис, кедр, свекла, крокодил</a:t>
          </a:r>
          <a:endParaRPr lang="ru-RU" sz="2400" dirty="0"/>
        </a:p>
      </dgm:t>
    </dgm:pt>
    <dgm:pt modelId="{591DDD50-C007-48FD-9471-EB9D5FDAFF87}" type="parTrans" cxnId="{B68C6631-A6A4-46AE-8ABF-398535B73515}">
      <dgm:prSet/>
      <dgm:spPr/>
      <dgm:t>
        <a:bodyPr/>
        <a:lstStyle/>
        <a:p>
          <a:endParaRPr lang="ru-RU"/>
        </a:p>
      </dgm:t>
    </dgm:pt>
    <dgm:pt modelId="{D0B6A543-A5DE-4FD0-B10C-A102B3DC8E3F}" type="sibTrans" cxnId="{B68C6631-A6A4-46AE-8ABF-398535B73515}">
      <dgm:prSet/>
      <dgm:spPr/>
      <dgm:t>
        <a:bodyPr/>
        <a:lstStyle/>
        <a:p>
          <a:endParaRPr lang="ru-RU"/>
        </a:p>
      </dgm:t>
    </dgm:pt>
    <dgm:pt modelId="{0B33FFBA-B151-4A7F-ACE8-769A7EFAC266}">
      <dgm:prSet phldrT="[Текст]" custT="1"/>
      <dgm:spPr/>
      <dgm:t>
        <a:bodyPr/>
        <a:lstStyle/>
        <a:p>
          <a:r>
            <a:rPr lang="ru-RU" sz="4000" dirty="0" smtClean="0"/>
            <a:t>искусство и наука</a:t>
          </a:r>
          <a:endParaRPr lang="ru-RU" sz="4000" dirty="0"/>
        </a:p>
      </dgm:t>
    </dgm:pt>
    <dgm:pt modelId="{0CFB79D1-0772-4662-8A5C-F74CF9303624}" type="parTrans" cxnId="{C7B1AC89-E345-47C8-ACAC-CCB08331EA90}">
      <dgm:prSet/>
      <dgm:spPr/>
      <dgm:t>
        <a:bodyPr/>
        <a:lstStyle/>
        <a:p>
          <a:endParaRPr lang="ru-RU"/>
        </a:p>
      </dgm:t>
    </dgm:pt>
    <dgm:pt modelId="{9180DBF6-A2AF-4DBD-8520-32B0C4C11873}" type="sibTrans" cxnId="{C7B1AC89-E345-47C8-ACAC-CCB08331EA90}">
      <dgm:prSet/>
      <dgm:spPr/>
      <dgm:t>
        <a:bodyPr/>
        <a:lstStyle/>
        <a:p>
          <a:endParaRPr lang="ru-RU"/>
        </a:p>
      </dgm:t>
    </dgm:pt>
    <dgm:pt modelId="{2039CDE1-263A-49E5-9A07-56FFBE5A5334}">
      <dgm:prSet phldrT="[Текст]" custT="1"/>
      <dgm:spPr/>
      <dgm:t>
        <a:bodyPr/>
        <a:lstStyle/>
        <a:p>
          <a:r>
            <a:rPr lang="ru-RU" sz="2400" dirty="0" smtClean="0"/>
            <a:t>анапест, комедия, мантия, стих, идея, логика, физика, аналогия</a:t>
          </a:r>
          <a:endParaRPr lang="ru-RU" sz="2400" dirty="0"/>
        </a:p>
      </dgm:t>
    </dgm:pt>
    <dgm:pt modelId="{BE67672B-77B4-42E5-B5A7-ADA4823E70A9}" type="parTrans" cxnId="{1274049C-ED7D-450B-8D37-BC09DAB911F2}">
      <dgm:prSet/>
      <dgm:spPr/>
      <dgm:t>
        <a:bodyPr/>
        <a:lstStyle/>
        <a:p>
          <a:endParaRPr lang="ru-RU"/>
        </a:p>
      </dgm:t>
    </dgm:pt>
    <dgm:pt modelId="{D82FC42A-1CCF-48F0-9BB8-65253D66FF27}" type="sibTrans" cxnId="{1274049C-ED7D-450B-8D37-BC09DAB911F2}">
      <dgm:prSet/>
      <dgm:spPr/>
      <dgm:t>
        <a:bodyPr/>
        <a:lstStyle/>
        <a:p>
          <a:endParaRPr lang="ru-RU"/>
        </a:p>
      </dgm:t>
    </dgm:pt>
    <dgm:pt modelId="{13CAEEF2-2E12-42E5-A8FF-6E32B1CF644C}" type="pres">
      <dgm:prSet presAssocID="{32D71BFC-CF75-4621-B3F0-542B8DC0C1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5A89AF-6BCF-48B4-9BAA-23CF25A41780}" type="pres">
      <dgm:prSet presAssocID="{506837DD-F8EB-46AE-B4EC-F98241F405E9}" presName="linNode" presStyleCnt="0"/>
      <dgm:spPr/>
    </dgm:pt>
    <dgm:pt modelId="{E2B699EE-9868-48BC-B2BD-DCF812E6721A}" type="pres">
      <dgm:prSet presAssocID="{506837DD-F8EB-46AE-B4EC-F98241F405E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5416-C605-4904-B296-B99AB92BB6EC}" type="pres">
      <dgm:prSet presAssocID="{506837DD-F8EB-46AE-B4EC-F98241F405E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5AB0B-611C-4DFF-BB3D-DC47560982CD}" type="pres">
      <dgm:prSet presAssocID="{59877FB1-A3FE-47E8-986A-D0B4196D7D4F}" presName="sp" presStyleCnt="0"/>
      <dgm:spPr/>
    </dgm:pt>
    <dgm:pt modelId="{A3F13D30-40D9-4BB0-9D9D-380F7FDB22F6}" type="pres">
      <dgm:prSet presAssocID="{0B33FFBA-B151-4A7F-ACE8-769A7EFAC266}" presName="linNode" presStyleCnt="0"/>
      <dgm:spPr/>
    </dgm:pt>
    <dgm:pt modelId="{7455EA81-887C-4B14-B081-1D046270C914}" type="pres">
      <dgm:prSet presAssocID="{0B33FFBA-B151-4A7F-ACE8-769A7EFAC26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1B18D-06E4-4106-BD2B-A9F074F19B07}" type="pres">
      <dgm:prSet presAssocID="{0B33FFBA-B151-4A7F-ACE8-769A7EFAC26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060A4D-0C8E-4C8A-ADF5-0E3C04FA8451}" type="presOf" srcId="{0B33FFBA-B151-4A7F-ACE8-769A7EFAC266}" destId="{7455EA81-887C-4B14-B081-1D046270C914}" srcOrd="0" destOrd="0" presId="urn:microsoft.com/office/officeart/2005/8/layout/vList5"/>
    <dgm:cxn modelId="{3089DA7F-3708-4DDF-A804-24B224FE9002}" type="presOf" srcId="{2039CDE1-263A-49E5-9A07-56FFBE5A5334}" destId="{6481B18D-06E4-4106-BD2B-A9F074F19B07}" srcOrd="0" destOrd="0" presId="urn:microsoft.com/office/officeart/2005/8/layout/vList5"/>
    <dgm:cxn modelId="{1274049C-ED7D-450B-8D37-BC09DAB911F2}" srcId="{0B33FFBA-B151-4A7F-ACE8-769A7EFAC266}" destId="{2039CDE1-263A-49E5-9A07-56FFBE5A5334}" srcOrd="0" destOrd="0" parTransId="{BE67672B-77B4-42E5-B5A7-ADA4823E70A9}" sibTransId="{D82FC42A-1CCF-48F0-9BB8-65253D66FF27}"/>
    <dgm:cxn modelId="{B68C6631-A6A4-46AE-8ABF-398535B73515}" srcId="{506837DD-F8EB-46AE-B4EC-F98241F405E9}" destId="{25D442BC-40C2-4337-89F2-7E5870A87741}" srcOrd="0" destOrd="0" parTransId="{591DDD50-C007-48FD-9471-EB9D5FDAFF87}" sibTransId="{D0B6A543-A5DE-4FD0-B10C-A102B3DC8E3F}"/>
    <dgm:cxn modelId="{FB046E72-08DD-4C30-B367-2B5118A3024B}" type="presOf" srcId="{32D71BFC-CF75-4621-B3F0-542B8DC0C1B6}" destId="{13CAEEF2-2E12-42E5-A8FF-6E32B1CF644C}" srcOrd="0" destOrd="0" presId="urn:microsoft.com/office/officeart/2005/8/layout/vList5"/>
    <dgm:cxn modelId="{EDF4F434-9C46-4914-8DFE-6A8365603600}" type="presOf" srcId="{25D442BC-40C2-4337-89F2-7E5870A87741}" destId="{97765416-C605-4904-B296-B99AB92BB6EC}" srcOrd="0" destOrd="0" presId="urn:microsoft.com/office/officeart/2005/8/layout/vList5"/>
    <dgm:cxn modelId="{4AA3FAB0-6EE6-41BD-9DAC-B187C7F0E1EC}" type="presOf" srcId="{506837DD-F8EB-46AE-B4EC-F98241F405E9}" destId="{E2B699EE-9868-48BC-B2BD-DCF812E6721A}" srcOrd="0" destOrd="0" presId="urn:microsoft.com/office/officeart/2005/8/layout/vList5"/>
    <dgm:cxn modelId="{16F50562-2ADB-4F82-A5AC-EAC107C8BF2D}" srcId="{32D71BFC-CF75-4621-B3F0-542B8DC0C1B6}" destId="{506837DD-F8EB-46AE-B4EC-F98241F405E9}" srcOrd="0" destOrd="0" parTransId="{D832BA0D-B24D-4EA4-A8DA-B2B7D0F61733}" sibTransId="{59877FB1-A3FE-47E8-986A-D0B4196D7D4F}"/>
    <dgm:cxn modelId="{C7B1AC89-E345-47C8-ACAC-CCB08331EA90}" srcId="{32D71BFC-CF75-4621-B3F0-542B8DC0C1B6}" destId="{0B33FFBA-B151-4A7F-ACE8-769A7EFAC266}" srcOrd="1" destOrd="0" parTransId="{0CFB79D1-0772-4662-8A5C-F74CF9303624}" sibTransId="{9180DBF6-A2AF-4DBD-8520-32B0C4C11873}"/>
    <dgm:cxn modelId="{8BB139A3-84C6-4CFA-9429-1003D2916D95}" type="presParOf" srcId="{13CAEEF2-2E12-42E5-A8FF-6E32B1CF644C}" destId="{325A89AF-6BCF-48B4-9BAA-23CF25A41780}" srcOrd="0" destOrd="0" presId="urn:microsoft.com/office/officeart/2005/8/layout/vList5"/>
    <dgm:cxn modelId="{7213C68E-688F-4FBB-9934-BBF9648E358D}" type="presParOf" srcId="{325A89AF-6BCF-48B4-9BAA-23CF25A41780}" destId="{E2B699EE-9868-48BC-B2BD-DCF812E6721A}" srcOrd="0" destOrd="0" presId="urn:microsoft.com/office/officeart/2005/8/layout/vList5"/>
    <dgm:cxn modelId="{0EA0EF0B-AA8D-4FBA-9250-B359D630CAFB}" type="presParOf" srcId="{325A89AF-6BCF-48B4-9BAA-23CF25A41780}" destId="{97765416-C605-4904-B296-B99AB92BB6EC}" srcOrd="1" destOrd="0" presId="urn:microsoft.com/office/officeart/2005/8/layout/vList5"/>
    <dgm:cxn modelId="{9C392386-5B4A-4EB4-B1F7-78F97EF2FF74}" type="presParOf" srcId="{13CAEEF2-2E12-42E5-A8FF-6E32B1CF644C}" destId="{5305AB0B-611C-4DFF-BB3D-DC47560982CD}" srcOrd="1" destOrd="0" presId="urn:microsoft.com/office/officeart/2005/8/layout/vList5"/>
    <dgm:cxn modelId="{CB1DCAA7-5127-4B8F-A5D3-41D529F51182}" type="presParOf" srcId="{13CAEEF2-2E12-42E5-A8FF-6E32B1CF644C}" destId="{A3F13D30-40D9-4BB0-9D9D-380F7FDB22F6}" srcOrd="2" destOrd="0" presId="urn:microsoft.com/office/officeart/2005/8/layout/vList5"/>
    <dgm:cxn modelId="{F9D8287D-2761-466B-ACD1-B035DAEBCCB3}" type="presParOf" srcId="{A3F13D30-40D9-4BB0-9D9D-380F7FDB22F6}" destId="{7455EA81-887C-4B14-B081-1D046270C914}" srcOrd="0" destOrd="0" presId="urn:microsoft.com/office/officeart/2005/8/layout/vList5"/>
    <dgm:cxn modelId="{34DF8211-1DFD-4803-B8B7-D8C7A2CCAA82}" type="presParOf" srcId="{A3F13D30-40D9-4BB0-9D9D-380F7FDB22F6}" destId="{6481B18D-06E4-4106-BD2B-A9F074F19B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D71BFC-CF75-4621-B3F0-542B8DC0C1B6}" type="doc">
      <dgm:prSet loTypeId="urn:microsoft.com/office/officeart/2005/8/layout/vList5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06837DD-F8EB-46AE-B4EC-F98241F405E9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наука</a:t>
          </a:r>
          <a:endParaRPr lang="ru-RU" dirty="0"/>
        </a:p>
      </dgm:t>
    </dgm:pt>
    <dgm:pt modelId="{D832BA0D-B24D-4EA4-A8DA-B2B7D0F61733}" type="parTrans" cxnId="{16F50562-2ADB-4F82-A5AC-EAC107C8BF2D}">
      <dgm:prSet/>
      <dgm:spPr/>
      <dgm:t>
        <a:bodyPr/>
        <a:lstStyle/>
        <a:p>
          <a:endParaRPr lang="ru-RU"/>
        </a:p>
      </dgm:t>
    </dgm:pt>
    <dgm:pt modelId="{59877FB1-A3FE-47E8-986A-D0B4196D7D4F}" type="sibTrans" cxnId="{16F50562-2ADB-4F82-A5AC-EAC107C8BF2D}">
      <dgm:prSet/>
      <dgm:spPr/>
      <dgm:t>
        <a:bodyPr/>
        <a:lstStyle/>
        <a:p>
          <a:endParaRPr lang="ru-RU"/>
        </a:p>
      </dgm:t>
    </dgm:pt>
    <dgm:pt modelId="{25D442BC-40C2-4337-89F2-7E5870A87741}">
      <dgm:prSet phldrT="[Текст]" custT="1"/>
      <dgm:spPr/>
      <dgm:t>
        <a:bodyPr/>
        <a:lstStyle/>
        <a:p>
          <a:r>
            <a:rPr lang="ru-RU" sz="2400" dirty="0" smtClean="0"/>
            <a:t>школа, аудитория, декан, диктант, канцелярия, каникулы, директор, экзамен </a:t>
          </a:r>
          <a:endParaRPr lang="ru-RU" sz="2400" dirty="0"/>
        </a:p>
      </dgm:t>
    </dgm:pt>
    <dgm:pt modelId="{591DDD50-C007-48FD-9471-EB9D5FDAFF87}" type="parTrans" cxnId="{B68C6631-A6A4-46AE-8ABF-398535B73515}">
      <dgm:prSet/>
      <dgm:spPr/>
      <dgm:t>
        <a:bodyPr/>
        <a:lstStyle/>
        <a:p>
          <a:endParaRPr lang="ru-RU"/>
        </a:p>
      </dgm:t>
    </dgm:pt>
    <dgm:pt modelId="{D0B6A543-A5DE-4FD0-B10C-A102B3DC8E3F}" type="sibTrans" cxnId="{B68C6631-A6A4-46AE-8ABF-398535B73515}">
      <dgm:prSet/>
      <dgm:spPr/>
      <dgm:t>
        <a:bodyPr/>
        <a:lstStyle/>
        <a:p>
          <a:endParaRPr lang="ru-RU"/>
        </a:p>
      </dgm:t>
    </dgm:pt>
    <dgm:pt modelId="{0B33FFBA-B151-4A7F-ACE8-769A7EFAC266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техника</a:t>
          </a:r>
          <a:endParaRPr lang="ru-RU" dirty="0"/>
        </a:p>
      </dgm:t>
    </dgm:pt>
    <dgm:pt modelId="{0CFB79D1-0772-4662-8A5C-F74CF9303624}" type="parTrans" cxnId="{C7B1AC89-E345-47C8-ACAC-CCB08331EA90}">
      <dgm:prSet/>
      <dgm:spPr/>
      <dgm:t>
        <a:bodyPr/>
        <a:lstStyle/>
        <a:p>
          <a:endParaRPr lang="ru-RU"/>
        </a:p>
      </dgm:t>
    </dgm:pt>
    <dgm:pt modelId="{9180DBF6-A2AF-4DBD-8520-32B0C4C11873}" type="sibTrans" cxnId="{C7B1AC89-E345-47C8-ACAC-CCB08331EA90}">
      <dgm:prSet/>
      <dgm:spPr/>
      <dgm:t>
        <a:bodyPr/>
        <a:lstStyle/>
        <a:p>
          <a:endParaRPr lang="ru-RU"/>
        </a:p>
      </dgm:t>
    </dgm:pt>
    <dgm:pt modelId="{576634C4-5962-4229-8512-8E4890CD812D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Общество и политика</a:t>
          </a:r>
          <a:endParaRPr lang="ru-RU" dirty="0"/>
        </a:p>
      </dgm:t>
    </dgm:pt>
    <dgm:pt modelId="{9B426F35-1EA3-49FE-8923-BD07E00C0DF3}" type="parTrans" cxnId="{DDF33C70-D1B1-478E-9B15-0681F9C34EAB}">
      <dgm:prSet/>
      <dgm:spPr/>
      <dgm:t>
        <a:bodyPr/>
        <a:lstStyle/>
        <a:p>
          <a:endParaRPr lang="ru-RU"/>
        </a:p>
      </dgm:t>
    </dgm:pt>
    <dgm:pt modelId="{C61F1026-F275-4985-9E89-964BBA58097E}" type="sibTrans" cxnId="{DDF33C70-D1B1-478E-9B15-0681F9C34EAB}">
      <dgm:prSet/>
      <dgm:spPr/>
      <dgm:t>
        <a:bodyPr/>
        <a:lstStyle/>
        <a:p>
          <a:endParaRPr lang="ru-RU"/>
        </a:p>
      </dgm:t>
    </dgm:pt>
    <dgm:pt modelId="{0703A1E4-4D61-4E36-8702-2724BFCEC7DB}">
      <dgm:prSet phldrT="[Текст]" custT="1"/>
      <dgm:spPr/>
      <dgm:t>
        <a:bodyPr/>
        <a:lstStyle/>
        <a:p>
          <a:r>
            <a:rPr lang="ru-RU" sz="2400" dirty="0" smtClean="0"/>
            <a:t>диктатура, конституция, процесс, пролетариат, публика,  эрудиция</a:t>
          </a:r>
          <a:endParaRPr lang="ru-RU" sz="2400" dirty="0"/>
        </a:p>
      </dgm:t>
    </dgm:pt>
    <dgm:pt modelId="{8D057E65-B384-4795-AFD4-A5101E050443}" type="sibTrans" cxnId="{5903057D-AFAA-4551-8E3D-9531E2FAE890}">
      <dgm:prSet/>
      <dgm:spPr/>
      <dgm:t>
        <a:bodyPr/>
        <a:lstStyle/>
        <a:p>
          <a:endParaRPr lang="ru-RU"/>
        </a:p>
      </dgm:t>
    </dgm:pt>
    <dgm:pt modelId="{14D71A5B-D106-483E-8E89-24CBF063DF8B}" type="parTrans" cxnId="{5903057D-AFAA-4551-8E3D-9531E2FAE890}">
      <dgm:prSet/>
      <dgm:spPr/>
      <dgm:t>
        <a:bodyPr/>
        <a:lstStyle/>
        <a:p>
          <a:endParaRPr lang="ru-RU"/>
        </a:p>
      </dgm:t>
    </dgm:pt>
    <dgm:pt modelId="{2039CDE1-263A-49E5-9A07-56FFBE5A5334}">
      <dgm:prSet phldrT="[Текст]" custT="1"/>
      <dgm:spPr/>
      <dgm:t>
        <a:bodyPr/>
        <a:lstStyle/>
        <a:p>
          <a:r>
            <a:rPr lang="ru-RU" sz="2400" dirty="0" smtClean="0"/>
            <a:t>лаборатория </a:t>
          </a:r>
          <a:endParaRPr lang="ru-RU" sz="2400" dirty="0"/>
        </a:p>
      </dgm:t>
    </dgm:pt>
    <dgm:pt modelId="{D82FC42A-1CCF-48F0-9BB8-65253D66FF27}" type="sibTrans" cxnId="{1274049C-ED7D-450B-8D37-BC09DAB911F2}">
      <dgm:prSet/>
      <dgm:spPr/>
      <dgm:t>
        <a:bodyPr/>
        <a:lstStyle/>
        <a:p>
          <a:endParaRPr lang="ru-RU"/>
        </a:p>
      </dgm:t>
    </dgm:pt>
    <dgm:pt modelId="{BE67672B-77B4-42E5-B5A7-ADA4823E70A9}" type="parTrans" cxnId="{1274049C-ED7D-450B-8D37-BC09DAB911F2}">
      <dgm:prSet/>
      <dgm:spPr/>
      <dgm:t>
        <a:bodyPr/>
        <a:lstStyle/>
        <a:p>
          <a:endParaRPr lang="ru-RU"/>
        </a:p>
      </dgm:t>
    </dgm:pt>
    <dgm:pt modelId="{13CAEEF2-2E12-42E5-A8FF-6E32B1CF644C}" type="pres">
      <dgm:prSet presAssocID="{32D71BFC-CF75-4621-B3F0-542B8DC0C1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5A89AF-6BCF-48B4-9BAA-23CF25A41780}" type="pres">
      <dgm:prSet presAssocID="{506837DD-F8EB-46AE-B4EC-F98241F405E9}" presName="linNode" presStyleCnt="0"/>
      <dgm:spPr/>
    </dgm:pt>
    <dgm:pt modelId="{E2B699EE-9868-48BC-B2BD-DCF812E6721A}" type="pres">
      <dgm:prSet presAssocID="{506837DD-F8EB-46AE-B4EC-F98241F405E9}" presName="parentText" presStyleLbl="node1" presStyleIdx="0" presStyleCnt="3" custLinFactNeighborX="-256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65416-C605-4904-B296-B99AB92BB6EC}" type="pres">
      <dgm:prSet presAssocID="{506837DD-F8EB-46AE-B4EC-F98241F405E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5AB0B-611C-4DFF-BB3D-DC47560982CD}" type="pres">
      <dgm:prSet presAssocID="{59877FB1-A3FE-47E8-986A-D0B4196D7D4F}" presName="sp" presStyleCnt="0"/>
      <dgm:spPr/>
    </dgm:pt>
    <dgm:pt modelId="{A3F13D30-40D9-4BB0-9D9D-380F7FDB22F6}" type="pres">
      <dgm:prSet presAssocID="{0B33FFBA-B151-4A7F-ACE8-769A7EFAC266}" presName="linNode" presStyleCnt="0"/>
      <dgm:spPr/>
    </dgm:pt>
    <dgm:pt modelId="{7455EA81-887C-4B14-B081-1D046270C914}" type="pres">
      <dgm:prSet presAssocID="{0B33FFBA-B151-4A7F-ACE8-769A7EFAC26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1B18D-06E4-4106-BD2B-A9F074F19B07}" type="pres">
      <dgm:prSet presAssocID="{0B33FFBA-B151-4A7F-ACE8-769A7EFAC26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CFC7C-7B6C-4868-9C61-07ACE7F55723}" type="pres">
      <dgm:prSet presAssocID="{9180DBF6-A2AF-4DBD-8520-32B0C4C11873}" presName="sp" presStyleCnt="0"/>
      <dgm:spPr/>
    </dgm:pt>
    <dgm:pt modelId="{DD8E3366-5A16-48B5-86FB-AB005C1755DD}" type="pres">
      <dgm:prSet presAssocID="{576634C4-5962-4229-8512-8E4890CD812D}" presName="linNode" presStyleCnt="0"/>
      <dgm:spPr/>
    </dgm:pt>
    <dgm:pt modelId="{30F0091A-3A08-4B8C-90C8-C257B0FD8DAC}" type="pres">
      <dgm:prSet presAssocID="{576634C4-5962-4229-8512-8E4890CD812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E0A85-4481-4E16-A0BA-CA662819388A}" type="pres">
      <dgm:prSet presAssocID="{576634C4-5962-4229-8512-8E4890CD812D}" presName="descendantText" presStyleLbl="alignAccFollowNode1" presStyleIdx="2" presStyleCnt="3" custScaleY="109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4CB434-7F96-4407-9848-F8D28CB10AE0}" type="presOf" srcId="{0B33FFBA-B151-4A7F-ACE8-769A7EFAC266}" destId="{7455EA81-887C-4B14-B081-1D046270C914}" srcOrd="0" destOrd="0" presId="urn:microsoft.com/office/officeart/2005/8/layout/vList5"/>
    <dgm:cxn modelId="{D7BFC13A-F838-4407-BA9D-C842DF81DBAD}" type="presOf" srcId="{2039CDE1-263A-49E5-9A07-56FFBE5A5334}" destId="{6481B18D-06E4-4106-BD2B-A9F074F19B07}" srcOrd="0" destOrd="0" presId="urn:microsoft.com/office/officeart/2005/8/layout/vList5"/>
    <dgm:cxn modelId="{00F32919-7EEC-435C-8821-7E9DD6C61484}" type="presOf" srcId="{25D442BC-40C2-4337-89F2-7E5870A87741}" destId="{97765416-C605-4904-B296-B99AB92BB6EC}" srcOrd="0" destOrd="0" presId="urn:microsoft.com/office/officeart/2005/8/layout/vList5"/>
    <dgm:cxn modelId="{DDF33C70-D1B1-478E-9B15-0681F9C34EAB}" srcId="{32D71BFC-CF75-4621-B3F0-542B8DC0C1B6}" destId="{576634C4-5962-4229-8512-8E4890CD812D}" srcOrd="2" destOrd="0" parTransId="{9B426F35-1EA3-49FE-8923-BD07E00C0DF3}" sibTransId="{C61F1026-F275-4985-9E89-964BBA58097E}"/>
    <dgm:cxn modelId="{58C2E538-1767-438F-81A9-C358FBE35C54}" type="presOf" srcId="{0703A1E4-4D61-4E36-8702-2724BFCEC7DB}" destId="{44EE0A85-4481-4E16-A0BA-CA662819388A}" srcOrd="0" destOrd="0" presId="urn:microsoft.com/office/officeart/2005/8/layout/vList5"/>
    <dgm:cxn modelId="{9B92E001-9D75-47DE-BF9D-061E69A6B34F}" type="presOf" srcId="{506837DD-F8EB-46AE-B4EC-F98241F405E9}" destId="{E2B699EE-9868-48BC-B2BD-DCF812E6721A}" srcOrd="0" destOrd="0" presId="urn:microsoft.com/office/officeart/2005/8/layout/vList5"/>
    <dgm:cxn modelId="{5903057D-AFAA-4551-8E3D-9531E2FAE890}" srcId="{576634C4-5962-4229-8512-8E4890CD812D}" destId="{0703A1E4-4D61-4E36-8702-2724BFCEC7DB}" srcOrd="0" destOrd="0" parTransId="{14D71A5B-D106-483E-8E89-24CBF063DF8B}" sibTransId="{8D057E65-B384-4795-AFD4-A5101E050443}"/>
    <dgm:cxn modelId="{B68C6631-A6A4-46AE-8ABF-398535B73515}" srcId="{506837DD-F8EB-46AE-B4EC-F98241F405E9}" destId="{25D442BC-40C2-4337-89F2-7E5870A87741}" srcOrd="0" destOrd="0" parTransId="{591DDD50-C007-48FD-9471-EB9D5FDAFF87}" sibTransId="{D0B6A543-A5DE-4FD0-B10C-A102B3DC8E3F}"/>
    <dgm:cxn modelId="{C7B1AC89-E345-47C8-ACAC-CCB08331EA90}" srcId="{32D71BFC-CF75-4621-B3F0-542B8DC0C1B6}" destId="{0B33FFBA-B151-4A7F-ACE8-769A7EFAC266}" srcOrd="1" destOrd="0" parTransId="{0CFB79D1-0772-4662-8A5C-F74CF9303624}" sibTransId="{9180DBF6-A2AF-4DBD-8520-32B0C4C11873}"/>
    <dgm:cxn modelId="{D7B3AD2C-A8F8-4D0E-BB38-56AA92E30A3A}" type="presOf" srcId="{576634C4-5962-4229-8512-8E4890CD812D}" destId="{30F0091A-3A08-4B8C-90C8-C257B0FD8DAC}" srcOrd="0" destOrd="0" presId="urn:microsoft.com/office/officeart/2005/8/layout/vList5"/>
    <dgm:cxn modelId="{16F50562-2ADB-4F82-A5AC-EAC107C8BF2D}" srcId="{32D71BFC-CF75-4621-B3F0-542B8DC0C1B6}" destId="{506837DD-F8EB-46AE-B4EC-F98241F405E9}" srcOrd="0" destOrd="0" parTransId="{D832BA0D-B24D-4EA4-A8DA-B2B7D0F61733}" sibTransId="{59877FB1-A3FE-47E8-986A-D0B4196D7D4F}"/>
    <dgm:cxn modelId="{1274049C-ED7D-450B-8D37-BC09DAB911F2}" srcId="{0B33FFBA-B151-4A7F-ACE8-769A7EFAC266}" destId="{2039CDE1-263A-49E5-9A07-56FFBE5A5334}" srcOrd="0" destOrd="0" parTransId="{BE67672B-77B4-42E5-B5A7-ADA4823E70A9}" sibTransId="{D82FC42A-1CCF-48F0-9BB8-65253D66FF27}"/>
    <dgm:cxn modelId="{499C3034-C087-4FF9-AADB-57683AAB519F}" type="presOf" srcId="{32D71BFC-CF75-4621-B3F0-542B8DC0C1B6}" destId="{13CAEEF2-2E12-42E5-A8FF-6E32B1CF644C}" srcOrd="0" destOrd="0" presId="urn:microsoft.com/office/officeart/2005/8/layout/vList5"/>
    <dgm:cxn modelId="{18835BCB-910F-4058-B81E-9E92DE4308F6}" type="presParOf" srcId="{13CAEEF2-2E12-42E5-A8FF-6E32B1CF644C}" destId="{325A89AF-6BCF-48B4-9BAA-23CF25A41780}" srcOrd="0" destOrd="0" presId="urn:microsoft.com/office/officeart/2005/8/layout/vList5"/>
    <dgm:cxn modelId="{CDF04CC8-1E6F-4429-BD65-B8527E29797A}" type="presParOf" srcId="{325A89AF-6BCF-48B4-9BAA-23CF25A41780}" destId="{E2B699EE-9868-48BC-B2BD-DCF812E6721A}" srcOrd="0" destOrd="0" presId="urn:microsoft.com/office/officeart/2005/8/layout/vList5"/>
    <dgm:cxn modelId="{D8CFEFC9-C400-427B-8CE3-328B596ABEA7}" type="presParOf" srcId="{325A89AF-6BCF-48B4-9BAA-23CF25A41780}" destId="{97765416-C605-4904-B296-B99AB92BB6EC}" srcOrd="1" destOrd="0" presId="urn:microsoft.com/office/officeart/2005/8/layout/vList5"/>
    <dgm:cxn modelId="{5664705A-9415-4BC0-A719-0234C253AEF6}" type="presParOf" srcId="{13CAEEF2-2E12-42E5-A8FF-6E32B1CF644C}" destId="{5305AB0B-611C-4DFF-BB3D-DC47560982CD}" srcOrd="1" destOrd="0" presId="urn:microsoft.com/office/officeart/2005/8/layout/vList5"/>
    <dgm:cxn modelId="{FBB293CD-1A02-4BA6-87D0-AA78736606D2}" type="presParOf" srcId="{13CAEEF2-2E12-42E5-A8FF-6E32B1CF644C}" destId="{A3F13D30-40D9-4BB0-9D9D-380F7FDB22F6}" srcOrd="2" destOrd="0" presId="urn:microsoft.com/office/officeart/2005/8/layout/vList5"/>
    <dgm:cxn modelId="{7BE3234E-09F7-4397-A336-77894850F77D}" type="presParOf" srcId="{A3F13D30-40D9-4BB0-9D9D-380F7FDB22F6}" destId="{7455EA81-887C-4B14-B081-1D046270C914}" srcOrd="0" destOrd="0" presId="urn:microsoft.com/office/officeart/2005/8/layout/vList5"/>
    <dgm:cxn modelId="{4FD75698-C24A-45AF-8074-52E53183064E}" type="presParOf" srcId="{A3F13D30-40D9-4BB0-9D9D-380F7FDB22F6}" destId="{6481B18D-06E4-4106-BD2B-A9F074F19B07}" srcOrd="1" destOrd="0" presId="urn:microsoft.com/office/officeart/2005/8/layout/vList5"/>
    <dgm:cxn modelId="{27B2C5C0-674F-4361-BA06-3FC44F5A4A01}" type="presParOf" srcId="{13CAEEF2-2E12-42E5-A8FF-6E32B1CF644C}" destId="{199CFC7C-7B6C-4868-9C61-07ACE7F55723}" srcOrd="3" destOrd="0" presId="urn:microsoft.com/office/officeart/2005/8/layout/vList5"/>
    <dgm:cxn modelId="{B4CD27C8-DD79-46F5-A48C-44CCC7479606}" type="presParOf" srcId="{13CAEEF2-2E12-42E5-A8FF-6E32B1CF644C}" destId="{DD8E3366-5A16-48B5-86FB-AB005C1755DD}" srcOrd="4" destOrd="0" presId="urn:microsoft.com/office/officeart/2005/8/layout/vList5"/>
    <dgm:cxn modelId="{0677ECE3-FB03-4641-BD96-6104517207F8}" type="presParOf" srcId="{DD8E3366-5A16-48B5-86FB-AB005C1755DD}" destId="{30F0091A-3A08-4B8C-90C8-C257B0FD8DAC}" srcOrd="0" destOrd="0" presId="urn:microsoft.com/office/officeart/2005/8/layout/vList5"/>
    <dgm:cxn modelId="{6672F6EE-2DEC-42DE-B831-4220C0009AB1}" type="presParOf" srcId="{DD8E3366-5A16-48B5-86FB-AB005C1755DD}" destId="{44EE0A85-4481-4E16-A0BA-CA66281938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65416-C605-4904-B296-B99AB92BB6EC}">
      <dsp:nvSpPr>
        <dsp:cNvPr id="0" name=""/>
        <dsp:cNvSpPr/>
      </dsp:nvSpPr>
      <dsp:spPr>
        <a:xfrm rot="5400000">
          <a:off x="5475265" y="-2223191"/>
          <a:ext cx="902462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ангел, демон,</a:t>
          </a:r>
          <a:r>
            <a:rPr lang="ru-RU" sz="2400" kern="1200" dirty="0" smtClean="0"/>
            <a:t> </a:t>
          </a:r>
          <a:r>
            <a:rPr lang="ru-RU" sz="2400" kern="1200" dirty="0" smtClean="0">
              <a:latin typeface="+mn-lt"/>
            </a:rPr>
            <a:t>икона, лампада</a:t>
          </a:r>
          <a:endParaRPr lang="ru-RU" sz="2400" kern="1200" dirty="0"/>
        </a:p>
      </dsp:txBody>
      <dsp:txXfrm rot="-5400000">
        <a:off x="3137557" y="158572"/>
        <a:ext cx="5533824" cy="814352"/>
      </dsp:txXfrm>
    </dsp:sp>
    <dsp:sp modelId="{E2B699EE-9868-48BC-B2BD-DCF812E6721A}">
      <dsp:nvSpPr>
        <dsp:cNvPr id="0" name=""/>
        <dsp:cNvSpPr/>
      </dsp:nvSpPr>
      <dsp:spPr>
        <a:xfrm>
          <a:off x="0" y="5"/>
          <a:ext cx="3137556" cy="112807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n-lt"/>
            </a:rPr>
            <a:t>религия</a:t>
          </a:r>
          <a:endParaRPr lang="ru-RU" sz="4000" kern="1200" dirty="0"/>
        </a:p>
      </dsp:txBody>
      <dsp:txXfrm>
        <a:off x="55068" y="55073"/>
        <a:ext cx="3027420" cy="1017942"/>
      </dsp:txXfrm>
    </dsp:sp>
    <dsp:sp modelId="{6481B18D-06E4-4106-BD2B-A9F074F19B07}">
      <dsp:nvSpPr>
        <dsp:cNvPr id="0" name=""/>
        <dsp:cNvSpPr/>
      </dsp:nvSpPr>
      <dsp:spPr>
        <a:xfrm rot="5400000">
          <a:off x="5475265" y="-1038708"/>
          <a:ext cx="902462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математика, философия, история, грамматика</a:t>
          </a:r>
          <a:endParaRPr lang="ru-RU" sz="2400" kern="1200" dirty="0"/>
        </a:p>
      </dsp:txBody>
      <dsp:txXfrm rot="-5400000">
        <a:off x="3137557" y="1343055"/>
        <a:ext cx="5533824" cy="814352"/>
      </dsp:txXfrm>
    </dsp:sp>
    <dsp:sp modelId="{7455EA81-887C-4B14-B081-1D046270C914}">
      <dsp:nvSpPr>
        <dsp:cNvPr id="0" name=""/>
        <dsp:cNvSpPr/>
      </dsp:nvSpPr>
      <dsp:spPr>
        <a:xfrm>
          <a:off x="0" y="1186191"/>
          <a:ext cx="3137556" cy="112807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n-lt"/>
            </a:rPr>
            <a:t>наука</a:t>
          </a:r>
          <a:endParaRPr lang="ru-RU" sz="4000" kern="1200" dirty="0"/>
        </a:p>
      </dsp:txBody>
      <dsp:txXfrm>
        <a:off x="55068" y="1241259"/>
        <a:ext cx="3027420" cy="1017942"/>
      </dsp:txXfrm>
    </dsp:sp>
    <dsp:sp modelId="{44EE0A85-4481-4E16-A0BA-CA662819388A}">
      <dsp:nvSpPr>
        <dsp:cNvPr id="0" name=""/>
        <dsp:cNvSpPr/>
      </dsp:nvSpPr>
      <dsp:spPr>
        <a:xfrm rot="5400000">
          <a:off x="5475265" y="145773"/>
          <a:ext cx="902462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баня, фонарь, кровать, тетрадь</a:t>
          </a:r>
          <a:endParaRPr lang="ru-RU" sz="2400" kern="1200" dirty="0"/>
        </a:p>
      </dsp:txBody>
      <dsp:txXfrm rot="-5400000">
        <a:off x="3137557" y="2527537"/>
        <a:ext cx="5533824" cy="814352"/>
      </dsp:txXfrm>
    </dsp:sp>
    <dsp:sp modelId="{30F0091A-3A08-4B8C-90C8-C257B0FD8DAC}">
      <dsp:nvSpPr>
        <dsp:cNvPr id="0" name=""/>
        <dsp:cNvSpPr/>
      </dsp:nvSpPr>
      <dsp:spPr>
        <a:xfrm>
          <a:off x="0" y="2370674"/>
          <a:ext cx="3137556" cy="112807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n-lt"/>
            </a:rPr>
            <a:t>быт</a:t>
          </a:r>
          <a:endParaRPr lang="ru-RU" sz="4000" kern="1200" dirty="0"/>
        </a:p>
      </dsp:txBody>
      <dsp:txXfrm>
        <a:off x="55068" y="2425742"/>
        <a:ext cx="3027420" cy="1017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65416-C605-4904-B296-B99AB92BB6EC}">
      <dsp:nvSpPr>
        <dsp:cNvPr id="0" name=""/>
        <dsp:cNvSpPr/>
      </dsp:nvSpPr>
      <dsp:spPr>
        <a:xfrm rot="5400000">
          <a:off x="5438639" y="-2179087"/>
          <a:ext cx="975714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кипарис, кедр, свекла, крокодил</a:t>
          </a:r>
          <a:endParaRPr lang="ru-RU" sz="2400" kern="1200" dirty="0"/>
        </a:p>
      </dsp:txBody>
      <dsp:txXfrm rot="-5400000">
        <a:off x="3137557" y="169625"/>
        <a:ext cx="5530249" cy="880454"/>
      </dsp:txXfrm>
    </dsp:sp>
    <dsp:sp modelId="{E2B699EE-9868-48BC-B2BD-DCF812E6721A}">
      <dsp:nvSpPr>
        <dsp:cNvPr id="0" name=""/>
        <dsp:cNvSpPr/>
      </dsp:nvSpPr>
      <dsp:spPr>
        <a:xfrm>
          <a:off x="0" y="30"/>
          <a:ext cx="3137556" cy="121964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+mn-lt"/>
            </a:rPr>
            <a:t>флора и фауна</a:t>
          </a:r>
          <a:endParaRPr lang="ru-RU" sz="4000" kern="1200" dirty="0"/>
        </a:p>
      </dsp:txBody>
      <dsp:txXfrm>
        <a:off x="59538" y="59568"/>
        <a:ext cx="3018480" cy="1100567"/>
      </dsp:txXfrm>
    </dsp:sp>
    <dsp:sp modelId="{6481B18D-06E4-4106-BD2B-A9F074F19B07}">
      <dsp:nvSpPr>
        <dsp:cNvPr id="0" name=""/>
        <dsp:cNvSpPr/>
      </dsp:nvSpPr>
      <dsp:spPr>
        <a:xfrm rot="5400000">
          <a:off x="5438639" y="-898461"/>
          <a:ext cx="975714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анапест, комедия, мантия, стих, идея, логика, физика, аналогия</a:t>
          </a:r>
          <a:endParaRPr lang="ru-RU" sz="2400" kern="1200" dirty="0"/>
        </a:p>
      </dsp:txBody>
      <dsp:txXfrm rot="-5400000">
        <a:off x="3137557" y="1450251"/>
        <a:ext cx="5530249" cy="880454"/>
      </dsp:txXfrm>
    </dsp:sp>
    <dsp:sp modelId="{7455EA81-887C-4B14-B081-1D046270C914}">
      <dsp:nvSpPr>
        <dsp:cNvPr id="0" name=""/>
        <dsp:cNvSpPr/>
      </dsp:nvSpPr>
      <dsp:spPr>
        <a:xfrm>
          <a:off x="0" y="1280656"/>
          <a:ext cx="3137556" cy="121964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искусство и наука</a:t>
          </a:r>
          <a:endParaRPr lang="ru-RU" sz="4000" kern="1200" dirty="0"/>
        </a:p>
      </dsp:txBody>
      <dsp:txXfrm>
        <a:off x="59538" y="1340194"/>
        <a:ext cx="3018480" cy="1100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65416-C605-4904-B296-B99AB92BB6EC}">
      <dsp:nvSpPr>
        <dsp:cNvPr id="0" name=""/>
        <dsp:cNvSpPr/>
      </dsp:nvSpPr>
      <dsp:spPr>
        <a:xfrm rot="5400000">
          <a:off x="5475265" y="-2223191"/>
          <a:ext cx="902462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школа, аудитория, декан, диктант, канцелярия, каникулы, директор, экзамен </a:t>
          </a:r>
          <a:endParaRPr lang="ru-RU" sz="2400" kern="1200" dirty="0"/>
        </a:p>
      </dsp:txBody>
      <dsp:txXfrm rot="-5400000">
        <a:off x="3137557" y="158572"/>
        <a:ext cx="5533824" cy="814352"/>
      </dsp:txXfrm>
    </dsp:sp>
    <dsp:sp modelId="{E2B699EE-9868-48BC-B2BD-DCF812E6721A}">
      <dsp:nvSpPr>
        <dsp:cNvPr id="0" name=""/>
        <dsp:cNvSpPr/>
      </dsp:nvSpPr>
      <dsp:spPr>
        <a:xfrm>
          <a:off x="0" y="5"/>
          <a:ext cx="3137556" cy="112807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n-lt"/>
            </a:rPr>
            <a:t>наука</a:t>
          </a:r>
          <a:endParaRPr lang="ru-RU" sz="3200" kern="1200" dirty="0"/>
        </a:p>
      </dsp:txBody>
      <dsp:txXfrm>
        <a:off x="55068" y="55073"/>
        <a:ext cx="3027420" cy="1017942"/>
      </dsp:txXfrm>
    </dsp:sp>
    <dsp:sp modelId="{6481B18D-06E4-4106-BD2B-A9F074F19B07}">
      <dsp:nvSpPr>
        <dsp:cNvPr id="0" name=""/>
        <dsp:cNvSpPr/>
      </dsp:nvSpPr>
      <dsp:spPr>
        <a:xfrm rot="5400000">
          <a:off x="5475265" y="-1038708"/>
          <a:ext cx="902462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лаборатория </a:t>
          </a:r>
          <a:endParaRPr lang="ru-RU" sz="2400" kern="1200" dirty="0"/>
        </a:p>
      </dsp:txBody>
      <dsp:txXfrm rot="-5400000">
        <a:off x="3137557" y="1343055"/>
        <a:ext cx="5533824" cy="814352"/>
      </dsp:txXfrm>
    </dsp:sp>
    <dsp:sp modelId="{7455EA81-887C-4B14-B081-1D046270C914}">
      <dsp:nvSpPr>
        <dsp:cNvPr id="0" name=""/>
        <dsp:cNvSpPr/>
      </dsp:nvSpPr>
      <dsp:spPr>
        <a:xfrm>
          <a:off x="0" y="1186191"/>
          <a:ext cx="3137556" cy="112807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n-lt"/>
            </a:rPr>
            <a:t>техника</a:t>
          </a:r>
          <a:endParaRPr lang="ru-RU" sz="3200" kern="1200" dirty="0"/>
        </a:p>
      </dsp:txBody>
      <dsp:txXfrm>
        <a:off x="55068" y="1241259"/>
        <a:ext cx="3027420" cy="1017942"/>
      </dsp:txXfrm>
    </dsp:sp>
    <dsp:sp modelId="{44EE0A85-4481-4E16-A0BA-CA662819388A}">
      <dsp:nvSpPr>
        <dsp:cNvPr id="0" name=""/>
        <dsp:cNvSpPr/>
      </dsp:nvSpPr>
      <dsp:spPr>
        <a:xfrm rot="5400000">
          <a:off x="5432181" y="145773"/>
          <a:ext cx="988630" cy="5577879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диктатура, конституция, процесс, пролетариат, публика,  эрудиция</a:t>
          </a:r>
          <a:endParaRPr lang="ru-RU" sz="2400" kern="1200" dirty="0"/>
        </a:p>
      </dsp:txBody>
      <dsp:txXfrm rot="-5400000">
        <a:off x="3137557" y="2488659"/>
        <a:ext cx="5529618" cy="892108"/>
      </dsp:txXfrm>
    </dsp:sp>
    <dsp:sp modelId="{30F0091A-3A08-4B8C-90C8-C257B0FD8DAC}">
      <dsp:nvSpPr>
        <dsp:cNvPr id="0" name=""/>
        <dsp:cNvSpPr/>
      </dsp:nvSpPr>
      <dsp:spPr>
        <a:xfrm>
          <a:off x="0" y="2370674"/>
          <a:ext cx="3137556" cy="1128078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+mn-lt"/>
            </a:rPr>
            <a:t>Общество и политика</a:t>
          </a:r>
          <a:endParaRPr lang="ru-RU" sz="3200" kern="1200" dirty="0"/>
        </a:p>
      </dsp:txBody>
      <dsp:txXfrm>
        <a:off x="55068" y="2425742"/>
        <a:ext cx="3027420" cy="1017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91213-D475-4FF8-8EC2-0B17DCD50FE6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83B2D-E7B1-4CE9-B5AD-6307979B91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83B2D-E7B1-4CE9-B5AD-6307979B91D0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2285992"/>
            <a:ext cx="6786610" cy="182721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7" y="4406900"/>
            <a:ext cx="68580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3108" y="2714620"/>
            <a:ext cx="684370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08" y="1617681"/>
            <a:ext cx="328614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2132" y="1643050"/>
            <a:ext cx="33242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15370" cy="5143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642E0-2F6F-4E73-8554-608EECD7B44F}" type="datetimeFigureOut">
              <a:rPr lang="ru-RU" smtClean="0"/>
              <a:pPr/>
              <a:t>14.02.2012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3F2F-3120-4788-ADBC-7DE3A40C3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gradFill flip="none" rotWithShape="1">
            <a:gsLst>
              <a:gs pos="0">
                <a:schemeClr val="accent6">
                  <a:lumMod val="50000"/>
                </a:schemeClr>
              </a:gs>
              <a:gs pos="86000">
                <a:schemeClr val="accent6">
                  <a:lumMod val="75000"/>
                </a:schemeClr>
              </a:gs>
            </a:gsLst>
            <a:lin ang="2700000" scaled="1"/>
            <a:tileRect/>
          </a:gradFill>
          <a:latin typeface="Segoe Script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>
              <a:lumMod val="95000"/>
              <a:lumOff val="5000"/>
            </a:schemeClr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75572">
            <a:off x="57704" y="2273318"/>
            <a:ext cx="9398347" cy="2522629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ИСКОННО РУССКИЕ И ЗАИМСТВОВАННЫЕ СЛОВА</a:t>
            </a:r>
            <a:endParaRPr lang="ru-RU" sz="4800" b="1" dirty="0"/>
          </a:p>
        </p:txBody>
      </p:sp>
      <p:pic>
        <p:nvPicPr>
          <p:cNvPr id="4" name="Рисунок 3" descr="ученик с вопрос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2571768" cy="2769597"/>
          </a:xfrm>
          <a:prstGeom prst="rect">
            <a:avLst/>
          </a:prstGeom>
        </p:spPr>
      </p:pic>
      <p:pic>
        <p:nvPicPr>
          <p:cNvPr id="5" name="Рисунок 4" descr="школа4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4000504"/>
            <a:ext cx="3204189" cy="235743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8228" y="5805264"/>
            <a:ext cx="8853967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latin typeface="Segoe Script" pitchFamily="34" charset="0"/>
                <a:ea typeface="+mj-ea"/>
                <a:cs typeface="Segoe UI" pitchFamily="34" charset="0"/>
              </a:defRPr>
            </a:lvl1pPr>
          </a:lstStyle>
          <a:p>
            <a:pPr algn="l"/>
            <a:r>
              <a:rPr lang="ru-RU" sz="2000" b="1" dirty="0" smtClean="0"/>
              <a:t>Горбунова Елена Викторовна, </a:t>
            </a:r>
          </a:p>
          <a:p>
            <a:pPr algn="l"/>
            <a:r>
              <a:rPr lang="ru-RU" sz="2000" b="1" dirty="0" smtClean="0"/>
              <a:t>учитель русского языка МОУ СОШ № 48</a:t>
            </a:r>
            <a:endParaRPr lang="ru-RU" sz="20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57488" y="0"/>
            <a:ext cx="6293533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dkEdge">
              <a:bevelT w="38100" h="38100"/>
              <a:extrusionClr>
                <a:schemeClr val="accent6">
                  <a:lumMod val="50000"/>
                </a:schemeClr>
              </a:extrusionClr>
              <a:contourClr>
                <a:schemeClr val="accent6">
                  <a:lumMod val="5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86000">
                      <a:schemeClr val="accent6">
                        <a:lumMod val="75000"/>
                      </a:schemeClr>
                    </a:gs>
                  </a:gsLst>
                  <a:lin ang="2700000" scaled="1"/>
                  <a:tileRect/>
                </a:gradFill>
                <a:latin typeface="Segoe Script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ru-RU" sz="2000" b="1" dirty="0" smtClean="0"/>
              <a:t>МОУ СОШ № 48</a:t>
            </a:r>
          </a:p>
          <a:p>
            <a:r>
              <a:rPr lang="ru-RU" sz="2000" b="1" dirty="0" smtClean="0"/>
              <a:t>Ворошиловского района г. Волгограда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2"/>
          <p:cNvSpPr>
            <a:spLocks noGrp="1"/>
          </p:cNvSpPr>
          <p:nvPr>
            <p:ph sz="half" idx="2"/>
          </p:nvPr>
        </p:nvSpPr>
        <p:spPr>
          <a:xfrm>
            <a:off x="214313" y="214313"/>
            <a:ext cx="8715375" cy="6429375"/>
          </a:xfrm>
        </p:spPr>
        <p:txBody>
          <a:bodyPr/>
          <a:lstStyle/>
          <a:p>
            <a:pPr algn="ctr">
              <a:buNone/>
            </a:pPr>
            <a:r>
              <a:rPr lang="ru-RU" sz="2800" i="1" dirty="0" smtClean="0">
                <a:latin typeface="+mn-lt"/>
              </a:rPr>
              <a:t>МОРФЕМНЫЕ ПРИЗНАКИ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приставки: воз- (</a:t>
            </a:r>
            <a:r>
              <a:rPr lang="ru-RU" b="1" dirty="0" smtClean="0">
                <a:latin typeface="+mn-lt"/>
              </a:rPr>
              <a:t>воз</a:t>
            </a:r>
            <a:r>
              <a:rPr lang="ru-RU" dirty="0" smtClean="0">
                <a:latin typeface="+mn-lt"/>
              </a:rPr>
              <a:t>дать, </a:t>
            </a:r>
            <a:r>
              <a:rPr lang="ru-RU" b="1" dirty="0" smtClean="0">
                <a:latin typeface="+mn-lt"/>
              </a:rPr>
              <a:t>воз</a:t>
            </a:r>
            <a:r>
              <a:rPr lang="ru-RU" dirty="0" smtClean="0">
                <a:latin typeface="+mn-lt"/>
              </a:rPr>
              <a:t>вратить), чрез- (</a:t>
            </a:r>
            <a:r>
              <a:rPr lang="ru-RU" b="1" dirty="0" smtClean="0">
                <a:latin typeface="+mn-lt"/>
              </a:rPr>
              <a:t>чрез</a:t>
            </a:r>
            <a:r>
              <a:rPr lang="ru-RU" dirty="0" smtClean="0">
                <a:latin typeface="+mn-lt"/>
              </a:rPr>
              <a:t>мерный); </a:t>
            </a:r>
          </a:p>
          <a:p>
            <a:r>
              <a:rPr lang="ru-RU" dirty="0" smtClean="0">
                <a:latin typeface="+mn-lt"/>
              </a:rPr>
              <a:t>суффиксы: -</a:t>
            </a:r>
            <a:r>
              <a:rPr lang="ru-RU" dirty="0" err="1" smtClean="0">
                <a:latin typeface="+mn-lt"/>
              </a:rPr>
              <a:t>стви</a:t>
            </a:r>
            <a:r>
              <a:rPr lang="ru-RU" dirty="0" smtClean="0">
                <a:latin typeface="+mn-lt"/>
              </a:rPr>
              <a:t>(е) (благоден</a:t>
            </a:r>
            <a:r>
              <a:rPr lang="ru-RU" b="1" dirty="0" smtClean="0">
                <a:latin typeface="+mn-lt"/>
              </a:rPr>
              <a:t>стви</a:t>
            </a:r>
            <a:r>
              <a:rPr lang="ru-RU" dirty="0" smtClean="0">
                <a:latin typeface="+mn-lt"/>
              </a:rPr>
              <a:t>е), -ч(</a:t>
            </a:r>
            <a:r>
              <a:rPr lang="ru-RU" dirty="0" err="1" smtClean="0">
                <a:latin typeface="+mn-lt"/>
              </a:rPr>
              <a:t>ий</a:t>
            </a:r>
            <a:r>
              <a:rPr lang="ru-RU" dirty="0" smtClean="0">
                <a:latin typeface="+mn-lt"/>
              </a:rPr>
              <a:t>) (лов</a:t>
            </a:r>
            <a:r>
              <a:rPr lang="ru-RU" b="1" dirty="0" smtClean="0">
                <a:latin typeface="+mn-lt"/>
              </a:rPr>
              <a:t>чий</a:t>
            </a:r>
            <a:r>
              <a:rPr lang="ru-RU" dirty="0" smtClean="0">
                <a:latin typeface="+mn-lt"/>
              </a:rPr>
              <a:t>), -</a:t>
            </a:r>
            <a:r>
              <a:rPr lang="ru-RU" dirty="0" err="1" smtClean="0">
                <a:latin typeface="+mn-lt"/>
              </a:rPr>
              <a:t>знь</a:t>
            </a:r>
            <a:r>
              <a:rPr lang="ru-RU" dirty="0" smtClean="0">
                <a:latin typeface="+mn-lt"/>
              </a:rPr>
              <a:t> (жи</a:t>
            </a:r>
            <a:r>
              <a:rPr lang="ru-RU" b="1" dirty="0" smtClean="0">
                <a:latin typeface="+mn-lt"/>
              </a:rPr>
              <a:t>знь</a:t>
            </a:r>
            <a:r>
              <a:rPr lang="ru-RU" dirty="0" smtClean="0">
                <a:latin typeface="+mn-lt"/>
              </a:rPr>
              <a:t>), -</a:t>
            </a:r>
            <a:r>
              <a:rPr lang="ru-RU" dirty="0" err="1" smtClean="0">
                <a:latin typeface="+mn-lt"/>
              </a:rPr>
              <a:t>ущ</a:t>
            </a:r>
            <a:r>
              <a:rPr lang="ru-RU" dirty="0" smtClean="0">
                <a:latin typeface="+mn-lt"/>
              </a:rPr>
              <a:t>-/-</a:t>
            </a:r>
            <a:r>
              <a:rPr lang="ru-RU" dirty="0" err="1" smtClean="0">
                <a:latin typeface="+mn-lt"/>
              </a:rPr>
              <a:t>ющ</a:t>
            </a:r>
            <a:r>
              <a:rPr lang="ru-RU" dirty="0" smtClean="0">
                <a:latin typeface="+mn-lt"/>
              </a:rPr>
              <a:t>-, -</a:t>
            </a:r>
            <a:r>
              <a:rPr lang="ru-RU" dirty="0" err="1" smtClean="0">
                <a:latin typeface="+mn-lt"/>
              </a:rPr>
              <a:t>ащ</a:t>
            </a:r>
            <a:r>
              <a:rPr lang="ru-RU" dirty="0" smtClean="0">
                <a:latin typeface="+mn-lt"/>
              </a:rPr>
              <a:t>-/-</a:t>
            </a:r>
            <a:r>
              <a:rPr lang="ru-RU" dirty="0" err="1" smtClean="0">
                <a:latin typeface="+mn-lt"/>
              </a:rPr>
              <a:t>ящ</a:t>
            </a:r>
            <a:r>
              <a:rPr lang="ru-RU" dirty="0" smtClean="0">
                <a:latin typeface="+mn-lt"/>
              </a:rPr>
              <a:t>- (свед</a:t>
            </a:r>
            <a:r>
              <a:rPr lang="ru-RU" b="1" dirty="0" smtClean="0">
                <a:latin typeface="+mn-lt"/>
              </a:rPr>
              <a:t>ущ</a:t>
            </a:r>
            <a:r>
              <a:rPr lang="ru-RU" dirty="0" smtClean="0">
                <a:latin typeface="+mn-lt"/>
              </a:rPr>
              <a:t>ий, та</a:t>
            </a:r>
            <a:r>
              <a:rPr lang="ru-RU" b="1" dirty="0" smtClean="0">
                <a:latin typeface="+mn-lt"/>
              </a:rPr>
              <a:t>ющ</a:t>
            </a:r>
            <a:r>
              <a:rPr lang="ru-RU" dirty="0" smtClean="0">
                <a:latin typeface="+mn-lt"/>
              </a:rPr>
              <a:t>ий, леж</a:t>
            </a:r>
            <a:r>
              <a:rPr lang="ru-RU" b="1" dirty="0" smtClean="0">
                <a:latin typeface="+mn-lt"/>
              </a:rPr>
              <a:t>ащ</a:t>
            </a:r>
            <a:r>
              <a:rPr lang="ru-RU" dirty="0" smtClean="0">
                <a:latin typeface="+mn-lt"/>
              </a:rPr>
              <a:t>ий); </a:t>
            </a:r>
          </a:p>
          <a:p>
            <a:r>
              <a:rPr lang="ru-RU" dirty="0" smtClean="0">
                <a:latin typeface="+mn-lt"/>
              </a:rPr>
              <a:t>характерные первые части сложных слов: </a:t>
            </a:r>
            <a:r>
              <a:rPr lang="ru-RU" dirty="0" err="1" smtClean="0">
                <a:latin typeface="+mn-lt"/>
              </a:rPr>
              <a:t>бого</a:t>
            </a:r>
            <a:r>
              <a:rPr lang="ru-RU" dirty="0" smtClean="0">
                <a:latin typeface="+mn-lt"/>
              </a:rPr>
              <a:t>-, добро-, зло-, </a:t>
            </a:r>
            <a:r>
              <a:rPr lang="ru-RU" dirty="0" err="1" smtClean="0">
                <a:latin typeface="+mn-lt"/>
              </a:rPr>
              <a:t>грехо</a:t>
            </a:r>
            <a:r>
              <a:rPr lang="ru-RU" dirty="0" smtClean="0">
                <a:latin typeface="+mn-lt"/>
              </a:rPr>
              <a:t>-, душе-, благо- и т.п. (</a:t>
            </a:r>
            <a:r>
              <a:rPr lang="ru-RU" b="1" dirty="0" smtClean="0">
                <a:latin typeface="+mn-lt"/>
              </a:rPr>
              <a:t>бого</a:t>
            </a:r>
            <a:r>
              <a:rPr lang="ru-RU" dirty="0" smtClean="0">
                <a:latin typeface="+mn-lt"/>
              </a:rPr>
              <a:t>боязненный, </a:t>
            </a:r>
            <a:r>
              <a:rPr lang="ru-RU" b="1" dirty="0" smtClean="0">
                <a:latin typeface="+mn-lt"/>
              </a:rPr>
              <a:t>зло</a:t>
            </a:r>
            <a:r>
              <a:rPr lang="ru-RU" dirty="0" smtClean="0">
                <a:latin typeface="+mn-lt"/>
              </a:rPr>
              <a:t>нравие, </a:t>
            </a:r>
            <a:r>
              <a:rPr lang="ru-RU" b="1" dirty="0" smtClean="0">
                <a:latin typeface="+mn-lt"/>
              </a:rPr>
              <a:t>добро</a:t>
            </a:r>
            <a:r>
              <a:rPr lang="ru-RU" dirty="0" smtClean="0">
                <a:latin typeface="+mn-lt"/>
              </a:rPr>
              <a:t>детельный, </a:t>
            </a:r>
            <a:r>
              <a:rPr lang="ru-RU" b="1" dirty="0" smtClean="0">
                <a:latin typeface="+mn-lt"/>
              </a:rPr>
              <a:t>грехо</a:t>
            </a:r>
            <a:r>
              <a:rPr lang="ru-RU" dirty="0" smtClean="0">
                <a:latin typeface="+mn-lt"/>
              </a:rPr>
              <a:t>падение, </a:t>
            </a:r>
            <a:r>
              <a:rPr lang="ru-RU" b="1" dirty="0" smtClean="0">
                <a:latin typeface="+mn-lt"/>
              </a:rPr>
              <a:t>душе</a:t>
            </a:r>
            <a:r>
              <a:rPr lang="ru-RU" dirty="0" smtClean="0">
                <a:latin typeface="+mn-lt"/>
              </a:rPr>
              <a:t>полезный, </a:t>
            </a:r>
            <a:r>
              <a:rPr lang="ru-RU" b="1" dirty="0" smtClean="0">
                <a:latin typeface="+mn-lt"/>
              </a:rPr>
              <a:t>благо</a:t>
            </a:r>
            <a:r>
              <a:rPr lang="ru-RU" dirty="0" smtClean="0">
                <a:latin typeface="+mn-lt"/>
              </a:rPr>
              <a:t>словение).</a:t>
            </a:r>
          </a:p>
          <a:p>
            <a:pPr algn="ctr">
              <a:buNone/>
            </a:pPr>
            <a:r>
              <a:rPr lang="ru-RU" sz="2800" i="1" dirty="0" smtClean="0">
                <a:latin typeface="+mn-lt"/>
              </a:rPr>
              <a:t>ЛЕКСИЧЕСКИЕ ПРИЗНАКИ</a:t>
            </a:r>
          </a:p>
          <a:p>
            <a:r>
              <a:rPr lang="ru-RU" dirty="0" smtClean="0">
                <a:latin typeface="+mn-lt"/>
              </a:rPr>
              <a:t>церковные термины: священник, крест, жезл, жертва и др.; </a:t>
            </a:r>
          </a:p>
          <a:p>
            <a:r>
              <a:rPr lang="ru-RU" dirty="0" smtClean="0">
                <a:latin typeface="+mn-lt"/>
              </a:rPr>
              <a:t>слова, обозначающие абстрактные понятия: б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годать, в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сть, сог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сие, вселенная, бедствие, </a:t>
            </a:r>
            <a:r>
              <a:rPr lang="ru-RU" b="1" dirty="0" smtClean="0">
                <a:latin typeface="+mn-lt"/>
              </a:rPr>
              <a:t>добро</a:t>
            </a:r>
            <a:r>
              <a:rPr lang="ru-RU" dirty="0" smtClean="0">
                <a:latin typeface="+mn-lt"/>
              </a:rPr>
              <a:t>детель и др.</a:t>
            </a:r>
          </a:p>
          <a:p>
            <a:endParaRPr lang="ru-RU" dirty="0" smtClean="0">
              <a:latin typeface="+mn-lt"/>
            </a:endParaRPr>
          </a:p>
          <a:p>
            <a:endParaRPr lang="ru-RU" dirty="0"/>
          </a:p>
        </p:txBody>
      </p:sp>
      <p:pic>
        <p:nvPicPr>
          <p:cNvPr id="8" name="Рисунок 7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714884"/>
            <a:ext cx="207170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887" y="13648"/>
            <a:ext cx="8215370" cy="8600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Заимствования из неславянских языков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42844" y="857232"/>
          <a:ext cx="871543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142844" y="4357670"/>
          <a:ext cx="871543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357918" y="428604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i="1" dirty="0" smtClean="0"/>
              <a:t>греческий</a:t>
            </a:r>
          </a:p>
        </p:txBody>
      </p:sp>
      <p:pic>
        <p:nvPicPr>
          <p:cNvPr id="9" name="Рисунок 8" descr="книга 3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494278">
            <a:off x="8125976" y="5635602"/>
            <a:ext cx="954563" cy="954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88841">
            <a:off x="369238" y="430061"/>
            <a:ext cx="8215370" cy="8600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Заимствования из неславянских языков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33976016"/>
              </p:ext>
            </p:extLst>
          </p:nvPr>
        </p:nvGraphicFramePr>
        <p:xfrm>
          <a:off x="107504" y="1556792"/>
          <a:ext cx="871543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357920" y="908720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i="1" dirty="0" smtClean="0"/>
              <a:t>латинский</a:t>
            </a:r>
          </a:p>
        </p:txBody>
      </p:sp>
      <p:pic>
        <p:nvPicPr>
          <p:cNvPr id="9" name="Рисунок 8" descr="книга 3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94278">
            <a:off x="8125976" y="5635602"/>
            <a:ext cx="954563" cy="954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/>
              <a:t>З а </a:t>
            </a:r>
            <a:r>
              <a:rPr lang="ru-RU" sz="2400" dirty="0" err="1" smtClean="0"/>
              <a:t>д</a:t>
            </a:r>
            <a:r>
              <a:rPr lang="ru-RU" sz="2400" dirty="0" smtClean="0"/>
              <a:t> </a:t>
            </a:r>
            <a:r>
              <a:rPr lang="ru-RU" sz="2400" dirty="0" err="1" smtClean="0"/>
              <a:t>а</a:t>
            </a:r>
            <a:r>
              <a:rPr lang="ru-RU" sz="2400" dirty="0" smtClean="0"/>
              <a:t> </a:t>
            </a:r>
            <a:r>
              <a:rPr lang="ru-RU" sz="2400" dirty="0" err="1" smtClean="0"/>
              <a:t>н</a:t>
            </a:r>
            <a:r>
              <a:rPr lang="ru-RU" sz="2400" dirty="0" smtClean="0"/>
              <a:t> и е: выпишите выделенные слова в два столбика: в левый – исконно русские, в правый – иноязычные. Определите значение выделенных слов.</a:t>
            </a:r>
          </a:p>
          <a:p>
            <a:r>
              <a:rPr lang="ru-RU" sz="2400" dirty="0" smtClean="0"/>
              <a:t>          Весь уголок верст на пятнадцать или на двадцать вокруг представлял ряд живописных </a:t>
            </a:r>
            <a:r>
              <a:rPr lang="ru-RU" sz="2400" b="1" i="1" dirty="0" smtClean="0"/>
              <a:t>этюдов</a:t>
            </a:r>
            <a:r>
              <a:rPr lang="ru-RU" sz="2400" dirty="0" smtClean="0"/>
              <a:t>, веселых, улыбающихся </a:t>
            </a:r>
            <a:r>
              <a:rPr lang="ru-RU" sz="2400" b="1" i="1" dirty="0" smtClean="0"/>
              <a:t>пейзажей</a:t>
            </a:r>
            <a:r>
              <a:rPr lang="ru-RU" sz="2400" i="1" dirty="0" smtClean="0"/>
              <a:t>. </a:t>
            </a:r>
            <a:r>
              <a:rPr lang="ru-RU" sz="2400" dirty="0" smtClean="0"/>
              <a:t>Песчаные и отлогие берега светлой речки, подбирающийся </a:t>
            </a:r>
            <a:r>
              <a:rPr lang="ru-RU" sz="2400" i="1" dirty="0" smtClean="0"/>
              <a:t>с </a:t>
            </a:r>
            <a:r>
              <a:rPr lang="ru-RU" sz="2400" b="1" i="1" dirty="0" smtClean="0"/>
              <a:t>холма</a:t>
            </a:r>
            <a:r>
              <a:rPr lang="ru-RU" sz="2400" i="1" dirty="0" smtClean="0"/>
              <a:t> к </a:t>
            </a:r>
            <a:r>
              <a:rPr lang="ru-RU" sz="2400" dirty="0" smtClean="0"/>
              <a:t>воде кустарник, искривленный овраг с ручьем на дне и березовая роща — все как будто нарочно </a:t>
            </a:r>
            <a:r>
              <a:rPr lang="ru-RU" sz="2400" i="1" dirty="0" smtClean="0"/>
              <a:t>прибрано </a:t>
            </a:r>
            <a:r>
              <a:rPr lang="ru-RU" sz="2400" dirty="0" smtClean="0"/>
              <a:t>одно к одному и мастерски нарисовано. </a:t>
            </a:r>
          </a:p>
          <a:p>
            <a:r>
              <a:rPr lang="ru-RU" sz="2400" dirty="0" smtClean="0"/>
              <a:t>          По указанию </a:t>
            </a:r>
            <a:r>
              <a:rPr lang="ru-RU" sz="2400" b="1" i="1" dirty="0" smtClean="0"/>
              <a:t>календаря</a:t>
            </a:r>
            <a:r>
              <a:rPr lang="ru-RU" sz="2400" i="1" dirty="0" smtClean="0"/>
              <a:t> </a:t>
            </a:r>
            <a:r>
              <a:rPr lang="ru-RU" sz="2400" dirty="0" smtClean="0"/>
              <a:t>наступит в марте весна, побегут грязные</a:t>
            </a:r>
            <a:r>
              <a:rPr lang="ru-RU" sz="2400" i="1" dirty="0" smtClean="0"/>
              <a:t> </a:t>
            </a:r>
            <a:r>
              <a:rPr lang="ru-RU" sz="2400" dirty="0" smtClean="0"/>
              <a:t>ручьи с холмов, оттает земля и задымится теплым паром. </a:t>
            </a:r>
          </a:p>
          <a:p>
            <a:r>
              <a:rPr lang="ru-RU" sz="2400" i="1" dirty="0" smtClean="0"/>
              <a:t>В </a:t>
            </a:r>
            <a:r>
              <a:rPr lang="ru-RU" sz="2400" b="1" i="1" dirty="0" smtClean="0"/>
              <a:t>ноябре</a:t>
            </a:r>
            <a:r>
              <a:rPr lang="ru-RU" sz="2400" i="1" dirty="0" smtClean="0"/>
              <a:t> </a:t>
            </a:r>
            <a:r>
              <a:rPr lang="ru-RU" sz="2400" dirty="0" smtClean="0"/>
              <a:t>начинается снег и мороз, который к январю усиливается до того, что крестьянин, выйдя на минуту из избы, воротится непременно с инеем на бороде. </a:t>
            </a:r>
          </a:p>
          <a:p>
            <a:r>
              <a:rPr lang="ru-RU" sz="2400" dirty="0" smtClean="0"/>
              <a:t>Но лето, лето особенно удивительно в том краю. Там надо искать свежего, сухого воздуха, напоенного не </a:t>
            </a:r>
            <a:r>
              <a:rPr lang="ru-RU" sz="2400" b="1" i="1" dirty="0" smtClean="0"/>
              <a:t>лимоном</a:t>
            </a:r>
            <a:r>
              <a:rPr lang="ru-RU" sz="2400" i="1" dirty="0" smtClean="0"/>
              <a:t> </a:t>
            </a:r>
            <a:r>
              <a:rPr lang="ru-RU" sz="2400" dirty="0" smtClean="0"/>
              <a:t>и не </a:t>
            </a:r>
            <a:r>
              <a:rPr lang="ru-RU" sz="2400" b="1" i="1" dirty="0" smtClean="0"/>
              <a:t>лавром</a:t>
            </a:r>
            <a:r>
              <a:rPr lang="ru-RU" sz="2400" i="1" dirty="0" smtClean="0"/>
              <a:t>, </a:t>
            </a:r>
            <a:r>
              <a:rPr lang="ru-RU" sz="2400" dirty="0" smtClean="0"/>
              <a:t>а просто запахом </a:t>
            </a:r>
            <a:r>
              <a:rPr lang="ru-RU" sz="2400" b="1" i="1" dirty="0" smtClean="0"/>
              <a:t>полыни</a:t>
            </a:r>
            <a:r>
              <a:rPr lang="ru-RU" sz="2400" i="1" dirty="0" smtClean="0"/>
              <a:t>, </a:t>
            </a:r>
            <a:r>
              <a:rPr lang="ru-RU" sz="2400" b="1" i="1" dirty="0" smtClean="0"/>
              <a:t>сосны</a:t>
            </a:r>
            <a:r>
              <a:rPr lang="ru-RU" sz="2400" i="1" dirty="0" smtClean="0"/>
              <a:t> и </a:t>
            </a:r>
            <a:r>
              <a:rPr lang="ru-RU" sz="2400" b="1" i="1" dirty="0" smtClean="0"/>
              <a:t>черемухи</a:t>
            </a:r>
            <a:r>
              <a:rPr lang="ru-RU" sz="2400" i="1" dirty="0" smtClean="0"/>
              <a:t>. </a:t>
            </a:r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Слова</a:t>
            </a:r>
          </a:p>
          <a:p>
            <a:pPr algn="ctr"/>
            <a:r>
              <a:rPr lang="ru-RU" sz="3200" dirty="0" smtClean="0"/>
              <a:t>(по происхождению)</a:t>
            </a:r>
          </a:p>
          <a:p>
            <a:pPr algn="l"/>
            <a:r>
              <a:rPr lang="ru-RU" sz="3200" b="1" dirty="0" smtClean="0"/>
              <a:t>исконно русские     заимствованные</a:t>
            </a:r>
            <a:endParaRPr lang="ru-RU" sz="3200" b="1" dirty="0"/>
          </a:p>
        </p:txBody>
      </p:sp>
      <p:sp>
        <p:nvSpPr>
          <p:cNvPr id="8" name="Стрелка углом вверх 7"/>
          <p:cNvSpPr/>
          <p:nvPr/>
        </p:nvSpPr>
        <p:spPr>
          <a:xfrm rot="10800000">
            <a:off x="2000232" y="500042"/>
            <a:ext cx="1214446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углом вверх 8"/>
          <p:cNvSpPr/>
          <p:nvPr/>
        </p:nvSpPr>
        <p:spPr>
          <a:xfrm rot="10800000" flipH="1">
            <a:off x="6000760" y="500042"/>
            <a:ext cx="1143008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1785926"/>
            <a:ext cx="4214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слова, которые возникли в русском языке.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785926"/>
            <a:ext cx="428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слова, пришедшие из других языков.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714620"/>
            <a:ext cx="864399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Среди заимствованных слов выделяют экзотизмы и интернационализмы.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Экзотизмы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– слова, передающие информацию, накопленную предками того или иного народа: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          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иала – сосуд для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питья в форме небольшой чаши без ручки.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cs typeface="Arial" pitchFamily="34" charset="0"/>
              </a:rPr>
              <a:t>          </a:t>
            </a:r>
            <a:r>
              <a:rPr lang="ru-RU" sz="2800" b="1" i="1" dirty="0" smtClean="0">
                <a:cs typeface="Arial" pitchFamily="34" charset="0"/>
              </a:rPr>
              <a:t>Интернационализмы </a:t>
            </a:r>
            <a:r>
              <a:rPr lang="ru-RU" sz="2800" dirty="0" smtClean="0">
                <a:cs typeface="Arial" pitchFamily="34" charset="0"/>
              </a:rPr>
              <a:t>– термины, принятые во всём мире, международный лексический фонд: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cs typeface="Arial" pitchFamily="34" charset="0"/>
              </a:rPr>
              <a:t>          миллиметр – одна тысячная доля метра.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pic>
        <p:nvPicPr>
          <p:cNvPr id="11" name="Рисунок 10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50553">
            <a:off x="158963" y="-126813"/>
            <a:ext cx="1354093" cy="13540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33457">
            <a:off x="214282" y="214290"/>
            <a:ext cx="8715436" cy="135732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Причины заимствования слов                                     из других языков: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864399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НЕЯЗЫКОВЫЕ</a:t>
            </a:r>
          </a:p>
          <a:p>
            <a:pPr marL="514350" indent="-514350"/>
            <a:r>
              <a:rPr lang="ru-RU" sz="2400" dirty="0" smtClean="0"/>
              <a:t>          1) международные отношения и связи:</a:t>
            </a:r>
          </a:p>
          <a:p>
            <a:r>
              <a:rPr lang="ru-RU" sz="2400" dirty="0" smtClean="0"/>
              <a:t>политические; культурные; торговые; военные</a:t>
            </a:r>
          </a:p>
          <a:p>
            <a:r>
              <a:rPr lang="ru-RU" sz="2400" dirty="0" smtClean="0"/>
              <a:t>          2) развитие науки, техники и искусства</a:t>
            </a:r>
          </a:p>
          <a:p>
            <a:r>
              <a:rPr lang="ru-RU" sz="2400" dirty="0" smtClean="0"/>
              <a:t>          3) социально-психологические (восприятие иноязычного слова как более престижного, красиво звучащего)</a:t>
            </a:r>
          </a:p>
          <a:p>
            <a:pPr marL="514350" indent="-514350">
              <a:buAutoNum type="arabicPeriod" startAt="2"/>
            </a:pPr>
            <a:r>
              <a:rPr lang="ru-RU" sz="2400" dirty="0" smtClean="0"/>
              <a:t>ЯЗЫКОВЫЕ</a:t>
            </a:r>
          </a:p>
          <a:p>
            <a:pPr marL="514350" indent="-514350"/>
            <a:r>
              <a:rPr lang="ru-RU" sz="2400" dirty="0" smtClean="0"/>
              <a:t>           1) потребность в наименовании новых</a:t>
            </a:r>
          </a:p>
          <a:p>
            <a:pPr marL="514350" indent="-514350"/>
            <a:r>
              <a:rPr lang="ru-RU" sz="2400" dirty="0" smtClean="0"/>
              <a:t>предметов, явлений и т.п.: </a:t>
            </a:r>
            <a:r>
              <a:rPr lang="ru-RU" sz="2400" i="1" dirty="0" smtClean="0"/>
              <a:t>монитор</a:t>
            </a:r>
          </a:p>
          <a:p>
            <a:pPr marL="514350" indent="-514350"/>
            <a:r>
              <a:rPr lang="ru-RU" sz="2400" dirty="0" smtClean="0"/>
              <a:t>           2) необходимость разграничить содержательно близкие, но все же различающиеся понятия: </a:t>
            </a:r>
            <a:r>
              <a:rPr lang="ru-RU" sz="2400" i="1" dirty="0" smtClean="0"/>
              <a:t>уют – комфорт</a:t>
            </a:r>
          </a:p>
          <a:p>
            <a:pPr marL="514350" indent="-514350"/>
            <a:r>
              <a:rPr lang="ru-RU" sz="2400" dirty="0" smtClean="0"/>
              <a:t>           3) тенденция к цельному обозначению цельного предмета: </a:t>
            </a:r>
            <a:r>
              <a:rPr lang="ru-RU" sz="2400" i="1" dirty="0" smtClean="0"/>
              <a:t>снайпер – меткий стрелок, спринтер – бегун на короткие дистанции</a:t>
            </a:r>
          </a:p>
          <a:p>
            <a:pPr marL="514350" indent="-514350"/>
            <a:endParaRPr lang="ru-RU" sz="2800" dirty="0"/>
          </a:p>
        </p:txBody>
      </p:sp>
      <p:pic>
        <p:nvPicPr>
          <p:cNvPr id="4" name="Рисунок 3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42968">
            <a:off x="7000892" y="428604"/>
            <a:ext cx="1643074" cy="16430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11462">
            <a:off x="1353979" y="189929"/>
            <a:ext cx="7798499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 каких языков заимствуются слова?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/>
              <a:t>          </a:t>
            </a:r>
            <a:r>
              <a:rPr lang="ru-RU" sz="2400" dirty="0" smtClean="0"/>
              <a:t>В русском языке много заимствованных слов. По подсчетам ученых, примерно каждое десятое слово – заимствованное. В XVI</a:t>
            </a:r>
            <a:r>
              <a:rPr lang="en-US" sz="2400" dirty="0" smtClean="0"/>
              <a:t>I</a:t>
            </a:r>
            <a:r>
              <a:rPr lang="ru-RU" sz="2400" dirty="0" smtClean="0"/>
              <a:t> в. русский язык обогатился немецкими, голландскими словами (мастер, штурм), в XIX в. большое количество заимствований было из французского языка (балет, пейзаж), в XX в. основные заимствования – это английские слова (маркетинг, митинг, футбол).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Из родственных языковых заимствований особо выделяется группа слов старославянского происхождения, которые получили широкое распространение на Руси после принятия христианства, в конце Х в. Старославянский язык </a:t>
            </a:r>
            <a:r>
              <a:rPr lang="ru-RU" sz="2400" dirty="0" smtClean="0">
                <a:ea typeface="Times New Roman" pitchFamily="18" charset="0"/>
              </a:rPr>
              <a:t>длительное время использовался для перевода греческих богослужебных книг, поэтому его называют также церковнославянским.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          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емалую роль в обогащении русского языка сыграли и слова, пришедшие из других славянских языков </a:t>
            </a:r>
            <a:r>
              <a:rPr lang="ru-RU" sz="2400" dirty="0" smtClean="0"/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белорусского, украинского, польского, словацкого и др.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</p:txBody>
      </p:sp>
      <p:pic>
        <p:nvPicPr>
          <p:cNvPr id="6" name="Рисунок 5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-214338"/>
            <a:ext cx="1214446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95582">
            <a:off x="428596" y="285728"/>
            <a:ext cx="821537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Приметы заимствованных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143536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+mn-lt"/>
              </a:rPr>
              <a:t>ФОНЕТИЧЕСКИЕ:</a:t>
            </a:r>
          </a:p>
          <a:p>
            <a:pPr lvl="0">
              <a:buNone/>
            </a:pPr>
            <a:r>
              <a:rPr lang="ru-RU" sz="2400" dirty="0" smtClean="0">
                <a:latin typeface="+mn-lt"/>
              </a:rPr>
              <a:t>- начальное </a:t>
            </a:r>
            <a:r>
              <a:rPr lang="ru-RU" sz="2400" b="1" dirty="0" smtClean="0">
                <a:latin typeface="+mn-lt"/>
              </a:rPr>
              <a:t>а</a:t>
            </a:r>
            <a:r>
              <a:rPr lang="ru-RU" sz="2400" dirty="0" smtClean="0">
                <a:latin typeface="+mn-lt"/>
              </a:rPr>
              <a:t>: 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нкета, 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бзац, 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рия, 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така, 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рба, 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нгел;</a:t>
            </a:r>
            <a:endParaRPr lang="ru-RU" sz="2400" dirty="0" smtClean="0">
              <a:latin typeface="+mn-lt"/>
            </a:endParaRPr>
          </a:p>
          <a:p>
            <a:pPr lvl="0">
              <a:buNone/>
            </a:pPr>
            <a:r>
              <a:rPr lang="ru-RU" sz="2400" dirty="0" smtClean="0">
                <a:latin typeface="+mn-lt"/>
              </a:rPr>
              <a:t>- начальное </a:t>
            </a:r>
            <a:r>
              <a:rPr lang="ru-RU" sz="2400" b="1" dirty="0" smtClean="0">
                <a:latin typeface="+mn-lt"/>
              </a:rPr>
              <a:t>э</a:t>
            </a:r>
            <a:r>
              <a:rPr lang="ru-RU" sz="2400" dirty="0" smtClean="0">
                <a:latin typeface="+mn-lt"/>
              </a:rPr>
              <a:t>: </a:t>
            </a:r>
            <a:r>
              <a:rPr lang="ru-RU" sz="2400" b="1" i="1" dirty="0" smtClean="0">
                <a:latin typeface="+mn-lt"/>
              </a:rPr>
              <a:t>э</a:t>
            </a:r>
            <a:r>
              <a:rPr lang="ru-RU" sz="2400" i="1" dirty="0" smtClean="0">
                <a:latin typeface="+mn-lt"/>
              </a:rPr>
              <a:t>поха, </a:t>
            </a:r>
            <a:r>
              <a:rPr lang="ru-RU" sz="2400" b="1" i="1" dirty="0" smtClean="0">
                <a:latin typeface="+mn-lt"/>
              </a:rPr>
              <a:t>э</a:t>
            </a:r>
            <a:r>
              <a:rPr lang="ru-RU" sz="2400" i="1" dirty="0" smtClean="0">
                <a:latin typeface="+mn-lt"/>
              </a:rPr>
              <a:t>ра, </a:t>
            </a:r>
            <a:r>
              <a:rPr lang="ru-RU" sz="2400" b="1" i="1" dirty="0" smtClean="0">
                <a:latin typeface="+mn-lt"/>
              </a:rPr>
              <a:t>э</a:t>
            </a:r>
            <a:r>
              <a:rPr lang="ru-RU" sz="2400" i="1" dirty="0" smtClean="0">
                <a:latin typeface="+mn-lt"/>
              </a:rPr>
              <a:t>тика, </a:t>
            </a:r>
            <a:r>
              <a:rPr lang="ru-RU" sz="2400" b="1" i="1" dirty="0" smtClean="0">
                <a:latin typeface="+mn-lt"/>
              </a:rPr>
              <a:t>э</a:t>
            </a:r>
            <a:r>
              <a:rPr lang="ru-RU" sz="2400" i="1" dirty="0" smtClean="0">
                <a:latin typeface="+mn-lt"/>
              </a:rPr>
              <a:t>кзамен, </a:t>
            </a:r>
            <a:r>
              <a:rPr lang="ru-RU" sz="2400" b="1" i="1" dirty="0" smtClean="0">
                <a:latin typeface="+mn-lt"/>
              </a:rPr>
              <a:t>э</a:t>
            </a:r>
            <a:r>
              <a:rPr lang="ru-RU" sz="2400" i="1" dirty="0" smtClean="0">
                <a:latin typeface="+mn-lt"/>
              </a:rPr>
              <a:t>ффект,</a:t>
            </a:r>
            <a:r>
              <a:rPr lang="ru-RU" sz="2400" b="1" i="1" dirty="0" smtClean="0">
                <a:latin typeface="+mn-lt"/>
              </a:rPr>
              <a:t> э</a:t>
            </a:r>
            <a:r>
              <a:rPr lang="ru-RU" sz="2400" i="1" dirty="0" smtClean="0">
                <a:latin typeface="+mn-lt"/>
              </a:rPr>
              <a:t>таж;</a:t>
            </a:r>
          </a:p>
          <a:p>
            <a:pPr lvl="0">
              <a:buNone/>
            </a:pPr>
            <a:r>
              <a:rPr lang="ru-RU" sz="2400" dirty="0" smtClean="0">
                <a:latin typeface="+mn-lt"/>
              </a:rPr>
              <a:t>- буква </a:t>
            </a:r>
            <a:r>
              <a:rPr lang="ru-RU" sz="2400" b="1" dirty="0" smtClean="0">
                <a:latin typeface="+mn-lt"/>
              </a:rPr>
              <a:t>ф</a:t>
            </a:r>
            <a:r>
              <a:rPr lang="ru-RU" sz="2400" dirty="0" smtClean="0">
                <a:latin typeface="+mn-lt"/>
              </a:rPr>
              <a:t>: </a:t>
            </a:r>
            <a:r>
              <a:rPr lang="ru-RU" sz="2400" b="1" i="1" dirty="0" smtClean="0">
                <a:latin typeface="+mn-lt"/>
              </a:rPr>
              <a:t>ф</a:t>
            </a:r>
            <a:r>
              <a:rPr lang="ru-RU" sz="2400" i="1" dirty="0" smtClean="0">
                <a:latin typeface="+mn-lt"/>
              </a:rPr>
              <a:t>онарь, со</a:t>
            </a:r>
            <a:r>
              <a:rPr lang="ru-RU" sz="2400" b="1" i="1" dirty="0" smtClean="0">
                <a:latin typeface="+mn-lt"/>
              </a:rPr>
              <a:t>ф</a:t>
            </a:r>
            <a:r>
              <a:rPr lang="ru-RU" sz="2400" i="1" dirty="0" smtClean="0">
                <a:latin typeface="+mn-lt"/>
              </a:rPr>
              <a:t>а, </a:t>
            </a:r>
            <a:r>
              <a:rPr lang="ru-RU" sz="2400" b="1" i="1" dirty="0" smtClean="0">
                <a:latin typeface="+mn-lt"/>
              </a:rPr>
              <a:t>ф</a:t>
            </a:r>
            <a:r>
              <a:rPr lang="ru-RU" sz="2400" i="1" dirty="0" smtClean="0">
                <a:latin typeface="+mn-lt"/>
              </a:rPr>
              <a:t>ильм, </a:t>
            </a:r>
            <a:r>
              <a:rPr lang="ru-RU" sz="2400" b="1" i="1" dirty="0" smtClean="0">
                <a:latin typeface="+mn-lt"/>
              </a:rPr>
              <a:t>ф</a:t>
            </a:r>
            <a:r>
              <a:rPr lang="ru-RU" sz="2400" i="1" dirty="0" smtClean="0">
                <a:latin typeface="+mn-lt"/>
              </a:rPr>
              <a:t>орма, э</a:t>
            </a:r>
            <a:r>
              <a:rPr lang="ru-RU" sz="2400" b="1" i="1" dirty="0" smtClean="0">
                <a:latin typeface="+mn-lt"/>
              </a:rPr>
              <a:t>ф</a:t>
            </a:r>
            <a:r>
              <a:rPr lang="ru-RU" sz="2400" i="1" dirty="0" smtClean="0">
                <a:latin typeface="+mn-lt"/>
              </a:rPr>
              <a:t>ир, про</a:t>
            </a:r>
            <a:r>
              <a:rPr lang="ru-RU" sz="2400" b="1" i="1" dirty="0" smtClean="0">
                <a:latin typeface="+mn-lt"/>
              </a:rPr>
              <a:t>ф</a:t>
            </a:r>
            <a:r>
              <a:rPr lang="ru-RU" sz="2400" i="1" dirty="0" smtClean="0">
                <a:latin typeface="+mn-lt"/>
              </a:rPr>
              <a:t>иль;</a:t>
            </a:r>
          </a:p>
          <a:p>
            <a:pPr>
              <a:buNone/>
            </a:pPr>
            <a:r>
              <a:rPr lang="ru-RU" sz="2400" dirty="0" smtClean="0">
                <a:latin typeface="+mn-lt"/>
              </a:rPr>
              <a:t>- сочетание двух и более гласных: </a:t>
            </a:r>
            <a:r>
              <a:rPr lang="ru-RU" sz="2400" i="1" dirty="0" smtClean="0">
                <a:latin typeface="+mn-lt"/>
              </a:rPr>
              <a:t>п</a:t>
            </a:r>
            <a:r>
              <a:rPr lang="ru-RU" sz="2400" b="1" i="1" dirty="0" smtClean="0">
                <a:latin typeface="+mn-lt"/>
              </a:rPr>
              <a:t>оэ</a:t>
            </a:r>
            <a:r>
              <a:rPr lang="ru-RU" sz="2400" i="1" dirty="0" smtClean="0">
                <a:latin typeface="+mn-lt"/>
              </a:rPr>
              <a:t>т, ор</a:t>
            </a:r>
            <a:r>
              <a:rPr lang="ru-RU" sz="2400" b="1" i="1" dirty="0" smtClean="0">
                <a:latin typeface="+mn-lt"/>
              </a:rPr>
              <a:t>ео</a:t>
            </a:r>
            <a:r>
              <a:rPr lang="ru-RU" sz="2400" i="1" dirty="0" smtClean="0">
                <a:latin typeface="+mn-lt"/>
              </a:rPr>
              <a:t>л, т</a:t>
            </a:r>
            <a:r>
              <a:rPr lang="ru-RU" sz="2400" b="1" i="1" dirty="0" smtClean="0">
                <a:latin typeface="+mn-lt"/>
              </a:rPr>
              <a:t>еа</a:t>
            </a:r>
            <a:r>
              <a:rPr lang="ru-RU" sz="2400" i="1" dirty="0" smtClean="0">
                <a:latin typeface="+mn-lt"/>
              </a:rPr>
              <a:t>тр;</a:t>
            </a:r>
            <a:endParaRPr lang="ru-RU" sz="2400" dirty="0" smtClean="0">
              <a:latin typeface="+mn-lt"/>
            </a:endParaRPr>
          </a:p>
          <a:p>
            <a:pPr lvl="0">
              <a:buNone/>
            </a:pPr>
            <a:r>
              <a:rPr lang="ru-RU" sz="2400" dirty="0" smtClean="0">
                <a:latin typeface="+mn-lt"/>
              </a:rPr>
              <a:t>- созвучия </a:t>
            </a:r>
            <a:r>
              <a:rPr lang="ru-RU" sz="2400" b="1" dirty="0" err="1" smtClean="0">
                <a:latin typeface="+mn-lt"/>
              </a:rPr>
              <a:t>ге</a:t>
            </a:r>
            <a:r>
              <a:rPr lang="ru-RU" sz="2400" b="1" dirty="0" smtClean="0">
                <a:latin typeface="+mn-lt"/>
              </a:rPr>
              <a:t>, </a:t>
            </a:r>
            <a:r>
              <a:rPr lang="ru-RU" sz="2400" b="1" dirty="0" err="1" smtClean="0">
                <a:latin typeface="+mn-lt"/>
              </a:rPr>
              <a:t>ке</a:t>
            </a:r>
            <a:r>
              <a:rPr lang="ru-RU" sz="2400" b="1" dirty="0" smtClean="0">
                <a:latin typeface="+mn-lt"/>
              </a:rPr>
              <a:t>, </a:t>
            </a:r>
            <a:r>
              <a:rPr lang="ru-RU" sz="2400" b="1" dirty="0" err="1" smtClean="0">
                <a:latin typeface="+mn-lt"/>
              </a:rPr>
              <a:t>хе</a:t>
            </a:r>
            <a:r>
              <a:rPr lang="ru-RU" sz="2400" dirty="0" smtClean="0">
                <a:latin typeface="+mn-lt"/>
              </a:rPr>
              <a:t>: </a:t>
            </a:r>
            <a:r>
              <a:rPr lang="ru-RU" sz="2400" b="1" i="1" dirty="0" smtClean="0">
                <a:latin typeface="+mn-lt"/>
              </a:rPr>
              <a:t>ге</a:t>
            </a:r>
            <a:r>
              <a:rPr lang="ru-RU" sz="2400" i="1" dirty="0" smtClean="0">
                <a:latin typeface="+mn-lt"/>
              </a:rPr>
              <a:t>рой, </a:t>
            </a:r>
            <a:r>
              <a:rPr lang="ru-RU" sz="2400" b="1" i="1" dirty="0" smtClean="0">
                <a:latin typeface="+mn-lt"/>
              </a:rPr>
              <a:t>ке</a:t>
            </a:r>
            <a:r>
              <a:rPr lang="ru-RU" sz="2400" i="1" dirty="0" smtClean="0">
                <a:latin typeface="+mn-lt"/>
              </a:rPr>
              <a:t>др, с</a:t>
            </a:r>
            <a:r>
              <a:rPr lang="ru-RU" sz="2400" b="1" i="1" dirty="0" smtClean="0">
                <a:latin typeface="+mn-lt"/>
              </a:rPr>
              <a:t>хе</a:t>
            </a:r>
            <a:r>
              <a:rPr lang="ru-RU" sz="2400" i="1" dirty="0" smtClean="0">
                <a:latin typeface="+mn-lt"/>
              </a:rPr>
              <a:t>ма;</a:t>
            </a:r>
          </a:p>
          <a:p>
            <a:pPr>
              <a:buNone/>
            </a:pPr>
            <a:r>
              <a:rPr lang="ru-RU" sz="2400" dirty="0" smtClean="0">
                <a:latin typeface="+mn-lt"/>
              </a:rPr>
              <a:t>- не свойственная русскому языку последовательность гласных и согласных звуков: </a:t>
            </a:r>
            <a:r>
              <a:rPr lang="ru-RU" sz="2400" i="1" dirty="0" smtClean="0">
                <a:latin typeface="+mn-lt"/>
              </a:rPr>
              <a:t>пара</a:t>
            </a:r>
            <a:r>
              <a:rPr lang="ru-RU" sz="2400" b="1" i="1" dirty="0" smtClean="0">
                <a:latin typeface="+mn-lt"/>
              </a:rPr>
              <a:t>шю</a:t>
            </a:r>
            <a:r>
              <a:rPr lang="ru-RU" sz="2400" i="1" dirty="0" smtClean="0">
                <a:latin typeface="+mn-lt"/>
              </a:rPr>
              <a:t>т, </a:t>
            </a:r>
            <a:r>
              <a:rPr lang="ru-RU" sz="2400" b="1" i="1" dirty="0" smtClean="0">
                <a:latin typeface="+mn-lt"/>
              </a:rPr>
              <a:t>пю</a:t>
            </a:r>
            <a:r>
              <a:rPr lang="ru-RU" sz="2400" i="1" dirty="0" smtClean="0">
                <a:latin typeface="+mn-lt"/>
              </a:rPr>
              <a:t>ре, </a:t>
            </a:r>
            <a:r>
              <a:rPr lang="ru-RU" sz="2400" b="1" i="1" dirty="0" smtClean="0">
                <a:latin typeface="+mn-lt"/>
              </a:rPr>
              <a:t>дж</a:t>
            </a:r>
            <a:r>
              <a:rPr lang="ru-RU" sz="2400" i="1" dirty="0" smtClean="0">
                <a:latin typeface="+mn-lt"/>
              </a:rPr>
              <a:t>ип;</a:t>
            </a:r>
            <a:endParaRPr lang="ru-RU" sz="2400" dirty="0" smtClean="0">
              <a:latin typeface="+mn-lt"/>
            </a:endParaRPr>
          </a:p>
          <a:p>
            <a:pPr>
              <a:buNone/>
            </a:pPr>
            <a:r>
              <a:rPr lang="ru-RU" sz="2400" dirty="0" smtClean="0">
                <a:latin typeface="+mn-lt"/>
              </a:rPr>
              <a:t>- гармония гласных  - закономерное употребление в одном слове гласных только одного ряда: </a:t>
            </a:r>
            <a:r>
              <a:rPr lang="ru-RU" sz="2400" b="1" dirty="0" smtClean="0">
                <a:latin typeface="+mn-lt"/>
              </a:rPr>
              <a:t>[а], [у] </a:t>
            </a:r>
            <a:r>
              <a:rPr lang="ru-RU" sz="2400" dirty="0" smtClean="0">
                <a:latin typeface="+mn-lt"/>
              </a:rPr>
              <a:t>или </a:t>
            </a:r>
            <a:r>
              <a:rPr lang="ru-RU" sz="2400" b="1" dirty="0" smtClean="0">
                <a:latin typeface="+mn-lt"/>
              </a:rPr>
              <a:t>[е], [и]</a:t>
            </a:r>
            <a:r>
              <a:rPr lang="ru-RU" sz="2400" dirty="0" smtClean="0">
                <a:latin typeface="+mn-lt"/>
              </a:rPr>
              <a:t>: 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т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м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н, к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р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нд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ш,, с</a:t>
            </a:r>
            <a:r>
              <a:rPr lang="ru-RU" sz="2400" b="1" i="1" dirty="0" smtClean="0">
                <a:latin typeface="+mn-lt"/>
              </a:rPr>
              <a:t>у</a:t>
            </a:r>
            <a:r>
              <a:rPr lang="ru-RU" sz="2400" i="1" dirty="0" smtClean="0">
                <a:latin typeface="+mn-lt"/>
              </a:rPr>
              <a:t>нд</a:t>
            </a:r>
            <a:r>
              <a:rPr lang="ru-RU" sz="2400" b="1" i="1" dirty="0" smtClean="0">
                <a:latin typeface="+mn-lt"/>
              </a:rPr>
              <a:t>у</a:t>
            </a:r>
            <a:r>
              <a:rPr lang="ru-RU" sz="2400" i="1" dirty="0" smtClean="0">
                <a:latin typeface="+mn-lt"/>
              </a:rPr>
              <a:t>к, к</a:t>
            </a:r>
            <a:r>
              <a:rPr lang="ru-RU" sz="2400" b="1" i="1" dirty="0" smtClean="0">
                <a:latin typeface="+mn-lt"/>
              </a:rPr>
              <a:t>а</a:t>
            </a:r>
            <a:r>
              <a:rPr lang="ru-RU" sz="2400" i="1" dirty="0" smtClean="0">
                <a:latin typeface="+mn-lt"/>
              </a:rPr>
              <a:t>бл</a:t>
            </a:r>
            <a:r>
              <a:rPr lang="ru-RU" sz="2400" b="1" i="1" dirty="0" smtClean="0">
                <a:latin typeface="+mn-lt"/>
              </a:rPr>
              <a:t>у</a:t>
            </a:r>
            <a:r>
              <a:rPr lang="ru-RU" sz="2400" i="1" dirty="0" smtClean="0">
                <a:latin typeface="+mn-lt"/>
              </a:rPr>
              <a:t>к, м</a:t>
            </a:r>
            <a:r>
              <a:rPr lang="ru-RU" sz="2400" b="1" i="1" dirty="0" smtClean="0">
                <a:latin typeface="+mn-lt"/>
              </a:rPr>
              <a:t>е</a:t>
            </a:r>
            <a:r>
              <a:rPr lang="ru-RU" sz="2400" i="1" dirty="0" smtClean="0">
                <a:latin typeface="+mn-lt"/>
              </a:rPr>
              <a:t>ч</a:t>
            </a:r>
            <a:r>
              <a:rPr lang="ru-RU" sz="2400" b="1" i="1" dirty="0" smtClean="0">
                <a:latin typeface="+mn-lt"/>
              </a:rPr>
              <a:t>е</a:t>
            </a:r>
            <a:r>
              <a:rPr lang="ru-RU" sz="2400" i="1" dirty="0" smtClean="0">
                <a:latin typeface="+mn-lt"/>
              </a:rPr>
              <a:t>ть, б</a:t>
            </a:r>
            <a:r>
              <a:rPr lang="ru-RU" sz="2400" b="1" i="1" dirty="0" smtClean="0">
                <a:latin typeface="+mn-lt"/>
              </a:rPr>
              <a:t>и</a:t>
            </a:r>
            <a:r>
              <a:rPr lang="ru-RU" sz="2400" i="1" dirty="0" smtClean="0">
                <a:latin typeface="+mn-lt"/>
              </a:rPr>
              <a:t>с</a:t>
            </a:r>
            <a:r>
              <a:rPr lang="ru-RU" sz="2400" b="1" i="1" dirty="0" smtClean="0">
                <a:latin typeface="+mn-lt"/>
              </a:rPr>
              <a:t>е</a:t>
            </a:r>
            <a:r>
              <a:rPr lang="ru-RU" sz="2400" i="1" dirty="0" smtClean="0">
                <a:latin typeface="+mn-lt"/>
              </a:rPr>
              <a:t>р</a:t>
            </a:r>
            <a:r>
              <a:rPr lang="ru-RU" sz="2400" dirty="0" smtClean="0">
                <a:latin typeface="+mn-lt"/>
              </a:rPr>
              <a:t>. </a:t>
            </a:r>
          </a:p>
          <a:p>
            <a:pPr lvl="0">
              <a:buNone/>
            </a:pPr>
            <a:endParaRPr lang="ru-RU" sz="2400" dirty="0" smtClean="0">
              <a:latin typeface="+mn-lt"/>
            </a:endParaRPr>
          </a:p>
          <a:p>
            <a:pPr lvl="0">
              <a:buNone/>
            </a:pPr>
            <a:endParaRPr lang="ru-RU" sz="2400" dirty="0" smtClean="0">
              <a:latin typeface="+mn-lt"/>
            </a:endParaRPr>
          </a:p>
          <a:p>
            <a:endParaRPr lang="ru-RU" dirty="0"/>
          </a:p>
        </p:txBody>
      </p:sp>
      <p:pic>
        <p:nvPicPr>
          <p:cNvPr id="4" name="Рисунок 3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72546">
            <a:off x="7211209" y="138877"/>
            <a:ext cx="1584324" cy="15843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95582">
            <a:off x="428596" y="285728"/>
            <a:ext cx="821537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Приметы заимствованных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1435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СЛОВООБРАЗОВАТЕЛЬНЫЕ:</a:t>
            </a:r>
          </a:p>
          <a:p>
            <a:pPr>
              <a:buNone/>
            </a:pPr>
            <a:r>
              <a:rPr lang="ru-RU" sz="2400" dirty="0" smtClean="0">
                <a:latin typeface="+mn-lt"/>
              </a:rPr>
              <a:t>- иноязычные приставки: </a:t>
            </a:r>
            <a:r>
              <a:rPr lang="ru-RU" sz="2400" b="1" i="1" dirty="0" smtClean="0">
                <a:latin typeface="+mn-lt"/>
              </a:rPr>
              <a:t>интер</a:t>
            </a:r>
            <a:r>
              <a:rPr lang="ru-RU" sz="2400" i="1" dirty="0" smtClean="0">
                <a:latin typeface="+mn-lt"/>
              </a:rPr>
              <a:t>вал, </a:t>
            </a:r>
            <a:r>
              <a:rPr lang="ru-RU" sz="2400" b="1" i="1" dirty="0" smtClean="0">
                <a:latin typeface="+mn-lt"/>
              </a:rPr>
              <a:t>де</a:t>
            </a:r>
            <a:r>
              <a:rPr lang="ru-RU" sz="2400" i="1" dirty="0" smtClean="0">
                <a:latin typeface="+mn-lt"/>
              </a:rPr>
              <a:t>дукция, </a:t>
            </a:r>
            <a:r>
              <a:rPr lang="ru-RU" sz="2400" b="1" i="1" dirty="0" smtClean="0">
                <a:latin typeface="+mn-lt"/>
              </a:rPr>
              <a:t>ре</a:t>
            </a:r>
            <a:r>
              <a:rPr lang="ru-RU" sz="2400" i="1" dirty="0" smtClean="0">
                <a:latin typeface="+mn-lt"/>
              </a:rPr>
              <a:t>гресс, </a:t>
            </a:r>
            <a:r>
              <a:rPr lang="ru-RU" sz="2400" b="1" i="1" dirty="0" err="1" smtClean="0">
                <a:latin typeface="+mn-lt"/>
              </a:rPr>
              <a:t>контр</a:t>
            </a:r>
            <a:r>
              <a:rPr lang="ru-RU" sz="2400" i="1" dirty="0" err="1" smtClean="0">
                <a:latin typeface="+mn-lt"/>
              </a:rPr>
              <a:t>адмирал</a:t>
            </a:r>
            <a:r>
              <a:rPr lang="ru-RU" sz="2400" i="1" dirty="0" smtClean="0">
                <a:latin typeface="+mn-lt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+mn-lt"/>
              </a:rPr>
              <a:t>- иноязычные суффиксы: </a:t>
            </a:r>
            <a:r>
              <a:rPr lang="ru-RU" sz="2400" i="1" dirty="0" smtClean="0">
                <a:latin typeface="+mn-lt"/>
              </a:rPr>
              <a:t>декан</a:t>
            </a:r>
            <a:r>
              <a:rPr lang="ru-RU" sz="2400" b="1" i="1" dirty="0" smtClean="0">
                <a:latin typeface="+mn-lt"/>
              </a:rPr>
              <a:t>ат</a:t>
            </a:r>
            <a:r>
              <a:rPr lang="ru-RU" sz="2400" i="1" dirty="0" smtClean="0">
                <a:latin typeface="+mn-lt"/>
              </a:rPr>
              <a:t>, студ</a:t>
            </a:r>
            <a:r>
              <a:rPr lang="ru-RU" sz="2400" b="1" i="1" dirty="0" smtClean="0">
                <a:latin typeface="+mn-lt"/>
              </a:rPr>
              <a:t>ент</a:t>
            </a:r>
            <a:r>
              <a:rPr lang="ru-RU" sz="2400" i="1" dirty="0" smtClean="0">
                <a:latin typeface="+mn-lt"/>
              </a:rPr>
              <a:t>, техник</a:t>
            </a:r>
            <a:r>
              <a:rPr lang="ru-RU" sz="2400" b="1" i="1" dirty="0" smtClean="0">
                <a:latin typeface="+mn-lt"/>
              </a:rPr>
              <a:t>ум</a:t>
            </a:r>
            <a:r>
              <a:rPr lang="ru-RU" sz="2400" i="1" dirty="0" smtClean="0">
                <a:latin typeface="+mn-lt"/>
              </a:rPr>
              <a:t>, редакт</a:t>
            </a:r>
            <a:r>
              <a:rPr lang="ru-RU" sz="2400" b="1" i="1" dirty="0" smtClean="0">
                <a:latin typeface="+mn-lt"/>
              </a:rPr>
              <a:t>ор</a:t>
            </a:r>
            <a:r>
              <a:rPr lang="ru-RU" sz="2400" i="1" dirty="0" smtClean="0">
                <a:latin typeface="+mn-lt"/>
              </a:rPr>
              <a:t>, литерат</a:t>
            </a:r>
            <a:r>
              <a:rPr lang="ru-RU" sz="2400" b="1" i="1" dirty="0" smtClean="0">
                <a:latin typeface="+mn-lt"/>
              </a:rPr>
              <a:t>ур</a:t>
            </a:r>
            <a:r>
              <a:rPr lang="ru-RU" sz="2400" i="1" dirty="0" smtClean="0">
                <a:latin typeface="+mn-lt"/>
              </a:rPr>
              <a:t>а, попул</a:t>
            </a:r>
            <a:r>
              <a:rPr lang="ru-RU" sz="2400" b="1" i="1" dirty="0" smtClean="0">
                <a:latin typeface="+mn-lt"/>
              </a:rPr>
              <a:t>изм</a:t>
            </a:r>
            <a:r>
              <a:rPr lang="ru-RU" sz="2400" i="1" dirty="0" smtClean="0">
                <a:latin typeface="+mn-lt"/>
              </a:rPr>
              <a:t>, социал</a:t>
            </a:r>
            <a:r>
              <a:rPr lang="ru-RU" sz="2400" b="1" i="1" dirty="0" smtClean="0">
                <a:latin typeface="+mn-lt"/>
              </a:rPr>
              <a:t>ист</a:t>
            </a:r>
            <a:endParaRPr lang="ru-RU" sz="2400" dirty="0" smtClean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МОРФОЛОГИЧЕСКИЕ:</a:t>
            </a:r>
          </a:p>
          <a:p>
            <a:pPr>
              <a:buNone/>
            </a:pPr>
            <a:r>
              <a:rPr lang="ru-RU" sz="2400" dirty="0" smtClean="0">
                <a:latin typeface="+mn-lt"/>
              </a:rPr>
              <a:t>Неизменяемость  (по падежам и числам): </a:t>
            </a:r>
            <a:r>
              <a:rPr lang="ru-RU" sz="2400" i="1" dirty="0" smtClean="0">
                <a:latin typeface="+mn-lt"/>
              </a:rPr>
              <a:t>такси, кофе, пальто, беж, мини, макси</a:t>
            </a:r>
            <a:r>
              <a:rPr lang="ru-RU" sz="2400" dirty="0" smtClean="0">
                <a:latin typeface="+mn-lt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latin typeface="+mn-lt"/>
            </a:endParaRPr>
          </a:p>
          <a:p>
            <a:pPr lvl="0"/>
            <a:endParaRPr lang="ru-RU" sz="2400" dirty="0" smtClean="0">
              <a:latin typeface="+mn-lt"/>
            </a:endParaRPr>
          </a:p>
          <a:p>
            <a:endParaRPr lang="ru-RU" dirty="0"/>
          </a:p>
        </p:txBody>
      </p:sp>
      <p:pic>
        <p:nvPicPr>
          <p:cNvPr id="4" name="Рисунок 3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357694"/>
            <a:ext cx="2143140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51420">
            <a:off x="438893" y="283707"/>
            <a:ext cx="8215370" cy="1002681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Сравним!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071546"/>
            <a:ext cx="4354544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Старославянские слова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857364"/>
            <a:ext cx="4354544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i="1" dirty="0" smtClean="0">
                <a:latin typeface="+mn-lt"/>
              </a:rPr>
              <a:t>ФОНЕТИЧЕСКИЕ ПРИЗНАКИ</a:t>
            </a:r>
          </a:p>
          <a:p>
            <a:r>
              <a:rPr lang="ru-RU" sz="2800" dirty="0" smtClean="0">
                <a:latin typeface="+mn-lt"/>
              </a:rPr>
              <a:t>неполногласие: в</a:t>
            </a:r>
            <a:r>
              <a:rPr lang="ru-RU" sz="2800" b="1" dirty="0" smtClean="0">
                <a:latin typeface="+mn-lt"/>
              </a:rPr>
              <a:t>ра</a:t>
            </a:r>
            <a:r>
              <a:rPr lang="ru-RU" sz="2800" dirty="0" smtClean="0">
                <a:latin typeface="+mn-lt"/>
              </a:rPr>
              <a:t>та, п</a:t>
            </a:r>
            <a:r>
              <a:rPr lang="ru-RU" sz="2800" b="1" dirty="0" smtClean="0">
                <a:latin typeface="+mn-lt"/>
              </a:rPr>
              <a:t>ле</a:t>
            </a:r>
            <a:r>
              <a:rPr lang="ru-RU" sz="2800" dirty="0" smtClean="0">
                <a:latin typeface="+mn-lt"/>
              </a:rPr>
              <a:t>н; </a:t>
            </a:r>
          </a:p>
          <a:p>
            <a:r>
              <a:rPr lang="ru-RU" sz="2800" dirty="0" smtClean="0">
                <a:latin typeface="+mn-lt"/>
              </a:rPr>
              <a:t>начальные </a:t>
            </a:r>
            <a:r>
              <a:rPr lang="ru-RU" sz="2800" dirty="0" err="1" smtClean="0">
                <a:latin typeface="+mn-lt"/>
              </a:rPr>
              <a:t>ра</a:t>
            </a:r>
            <a:r>
              <a:rPr lang="ru-RU" sz="2800" dirty="0" smtClean="0">
                <a:latin typeface="+mn-lt"/>
              </a:rPr>
              <a:t>, </a:t>
            </a:r>
            <a:r>
              <a:rPr lang="ru-RU" sz="2800" dirty="0" err="1" smtClean="0">
                <a:latin typeface="+mn-lt"/>
              </a:rPr>
              <a:t>ла</a:t>
            </a:r>
            <a:r>
              <a:rPr lang="ru-RU" sz="2800" dirty="0" smtClean="0">
                <a:latin typeface="+mn-lt"/>
              </a:rPr>
              <a:t>: </a:t>
            </a:r>
            <a:r>
              <a:rPr lang="ru-RU" sz="2800" b="1" dirty="0" smtClean="0">
                <a:latin typeface="+mn-lt"/>
              </a:rPr>
              <a:t>ра</a:t>
            </a:r>
            <a:r>
              <a:rPr lang="ru-RU" sz="2800" dirty="0" smtClean="0">
                <a:latin typeface="+mn-lt"/>
              </a:rPr>
              <a:t>вный, </a:t>
            </a:r>
            <a:r>
              <a:rPr lang="ru-RU" sz="2800" b="1" dirty="0" smtClean="0">
                <a:latin typeface="+mn-lt"/>
              </a:rPr>
              <a:t>ла</a:t>
            </a:r>
            <a:r>
              <a:rPr lang="ru-RU" sz="2800" dirty="0" smtClean="0">
                <a:latin typeface="+mn-lt"/>
              </a:rPr>
              <a:t>дья; </a:t>
            </a:r>
          </a:p>
          <a:p>
            <a:r>
              <a:rPr lang="ru-RU" sz="2800" dirty="0" smtClean="0">
                <a:latin typeface="+mn-lt"/>
              </a:rPr>
              <a:t>сочетание </a:t>
            </a:r>
            <a:r>
              <a:rPr lang="ru-RU" sz="2800" dirty="0" err="1" smtClean="0">
                <a:latin typeface="+mn-lt"/>
              </a:rPr>
              <a:t>жд</a:t>
            </a:r>
            <a:r>
              <a:rPr lang="ru-RU" sz="2800" dirty="0" smtClean="0">
                <a:latin typeface="+mn-lt"/>
              </a:rPr>
              <a:t>, согласный щ: хо</a:t>
            </a:r>
            <a:r>
              <a:rPr lang="ru-RU" sz="2800" b="1" dirty="0" smtClean="0">
                <a:latin typeface="+mn-lt"/>
              </a:rPr>
              <a:t>жд</a:t>
            </a:r>
            <a:r>
              <a:rPr lang="ru-RU" sz="2800" dirty="0" smtClean="0">
                <a:latin typeface="+mn-lt"/>
              </a:rPr>
              <a:t>ение, осве</a:t>
            </a:r>
            <a:r>
              <a:rPr lang="ru-RU" sz="2800" b="1" dirty="0" smtClean="0">
                <a:latin typeface="+mn-lt"/>
              </a:rPr>
              <a:t>щ</a:t>
            </a:r>
            <a:r>
              <a:rPr lang="ru-RU" sz="2800" dirty="0" smtClean="0">
                <a:latin typeface="+mn-lt"/>
              </a:rPr>
              <a:t>ение; </a:t>
            </a:r>
          </a:p>
          <a:p>
            <a:r>
              <a:rPr lang="ru-RU" sz="2800" b="1" dirty="0" smtClean="0">
                <a:latin typeface="+mn-lt"/>
              </a:rPr>
              <a:t>е</a:t>
            </a:r>
            <a:r>
              <a:rPr lang="ru-RU" sz="2800" dirty="0" smtClean="0">
                <a:latin typeface="+mn-lt"/>
              </a:rPr>
              <a:t> в начале слова и перед твердым согласным: </a:t>
            </a:r>
            <a:r>
              <a:rPr lang="ru-RU" sz="2800" b="1" dirty="0" smtClean="0">
                <a:latin typeface="+mn-lt"/>
              </a:rPr>
              <a:t>е</a:t>
            </a:r>
            <a:r>
              <a:rPr lang="ru-RU" sz="2800" dirty="0" smtClean="0">
                <a:latin typeface="+mn-lt"/>
              </a:rPr>
              <a:t>диница, п</a:t>
            </a:r>
            <a:r>
              <a:rPr lang="ru-RU" sz="2800" b="1" dirty="0" smtClean="0">
                <a:latin typeface="+mn-lt"/>
              </a:rPr>
              <a:t>ер</a:t>
            </a:r>
            <a:r>
              <a:rPr lang="ru-RU" sz="2800" dirty="0" smtClean="0">
                <a:latin typeface="+mn-lt"/>
              </a:rPr>
              <a:t>ст.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42984"/>
            <a:ext cx="4284693" cy="714380"/>
          </a:xfrm>
        </p:spPr>
        <p:txBody>
          <a:bodyPr/>
          <a:lstStyle/>
          <a:p>
            <a:pPr algn="ctr"/>
            <a:r>
              <a:rPr lang="ru-RU" dirty="0" smtClean="0"/>
              <a:t>Русские слова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356131" cy="4929222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latin typeface="+mn-lt"/>
              </a:rPr>
              <a:t>ФОНЕТИЧЕСКИЕ ПРИЗНАКИ</a:t>
            </a:r>
          </a:p>
          <a:p>
            <a:r>
              <a:rPr lang="ru-RU" sz="2800" dirty="0" smtClean="0">
                <a:latin typeface="+mn-lt"/>
              </a:rPr>
              <a:t>полногласие: в</a:t>
            </a:r>
            <a:r>
              <a:rPr lang="ru-RU" sz="2800" b="1" dirty="0" smtClean="0">
                <a:latin typeface="+mn-lt"/>
              </a:rPr>
              <a:t>оро</a:t>
            </a:r>
            <a:r>
              <a:rPr lang="ru-RU" sz="2800" dirty="0" smtClean="0">
                <a:latin typeface="+mn-lt"/>
              </a:rPr>
              <a:t>та, п</a:t>
            </a:r>
            <a:r>
              <a:rPr lang="ru-RU" sz="2800" b="1" dirty="0" smtClean="0">
                <a:latin typeface="+mn-lt"/>
              </a:rPr>
              <a:t>оло</a:t>
            </a:r>
            <a:r>
              <a:rPr lang="ru-RU" sz="2800" dirty="0" smtClean="0">
                <a:latin typeface="+mn-lt"/>
              </a:rPr>
              <a:t>н; </a:t>
            </a:r>
          </a:p>
          <a:p>
            <a:r>
              <a:rPr lang="ru-RU" sz="2800" dirty="0" smtClean="0">
                <a:latin typeface="+mn-lt"/>
              </a:rPr>
              <a:t>начальные </a:t>
            </a:r>
            <a:r>
              <a:rPr lang="ru-RU" sz="2800" dirty="0" err="1" smtClean="0">
                <a:latin typeface="+mn-lt"/>
              </a:rPr>
              <a:t>ро</a:t>
            </a:r>
            <a:r>
              <a:rPr lang="ru-RU" sz="2800" dirty="0" smtClean="0">
                <a:latin typeface="+mn-lt"/>
              </a:rPr>
              <a:t>, </a:t>
            </a:r>
            <a:r>
              <a:rPr lang="ru-RU" sz="2800" dirty="0" err="1" smtClean="0">
                <a:latin typeface="+mn-lt"/>
              </a:rPr>
              <a:t>ло</a:t>
            </a:r>
            <a:r>
              <a:rPr lang="ru-RU" sz="2800" dirty="0" smtClean="0">
                <a:latin typeface="+mn-lt"/>
              </a:rPr>
              <a:t>: </a:t>
            </a:r>
            <a:r>
              <a:rPr lang="ru-RU" sz="2800" b="1" dirty="0" smtClean="0">
                <a:latin typeface="+mn-lt"/>
              </a:rPr>
              <a:t>ро</a:t>
            </a:r>
            <a:r>
              <a:rPr lang="ru-RU" sz="2800" dirty="0" smtClean="0">
                <a:latin typeface="+mn-lt"/>
              </a:rPr>
              <a:t>вный, </a:t>
            </a:r>
            <a:r>
              <a:rPr lang="ru-RU" sz="2800" b="1" dirty="0" smtClean="0">
                <a:latin typeface="+mn-lt"/>
              </a:rPr>
              <a:t>ло</a:t>
            </a:r>
            <a:r>
              <a:rPr lang="ru-RU" sz="2800" dirty="0" smtClean="0">
                <a:latin typeface="+mn-lt"/>
              </a:rPr>
              <a:t>дка; </a:t>
            </a:r>
          </a:p>
          <a:p>
            <a:r>
              <a:rPr lang="ru-RU" sz="2800" dirty="0" smtClean="0">
                <a:latin typeface="+mn-lt"/>
              </a:rPr>
              <a:t>Согласные ж, ч: хо</a:t>
            </a:r>
            <a:r>
              <a:rPr lang="ru-RU" sz="2800" b="1" dirty="0" smtClean="0">
                <a:latin typeface="+mn-lt"/>
              </a:rPr>
              <a:t>ж</a:t>
            </a:r>
            <a:r>
              <a:rPr lang="ru-RU" sz="2800" dirty="0" smtClean="0">
                <a:latin typeface="+mn-lt"/>
              </a:rPr>
              <a:t>у, све</a:t>
            </a:r>
            <a:r>
              <a:rPr lang="ru-RU" sz="2800" b="1" dirty="0" smtClean="0">
                <a:latin typeface="+mn-lt"/>
              </a:rPr>
              <a:t>ч</a:t>
            </a:r>
            <a:r>
              <a:rPr lang="ru-RU" sz="2800" dirty="0" smtClean="0">
                <a:latin typeface="+mn-lt"/>
              </a:rPr>
              <a:t>а; </a:t>
            </a:r>
          </a:p>
          <a:p>
            <a:r>
              <a:rPr lang="ru-RU" sz="2800" b="1" dirty="0" smtClean="0">
                <a:latin typeface="+mn-lt"/>
              </a:rPr>
              <a:t>о</a:t>
            </a:r>
            <a:r>
              <a:rPr lang="ru-RU" sz="2800" dirty="0" smtClean="0">
                <a:latin typeface="+mn-lt"/>
              </a:rPr>
              <a:t> в начале слова и перед твердым согласным: </a:t>
            </a:r>
            <a:r>
              <a:rPr lang="ru-RU" sz="2800" b="1" dirty="0" smtClean="0">
                <a:latin typeface="+mn-lt"/>
              </a:rPr>
              <a:t>о</a:t>
            </a:r>
            <a:r>
              <a:rPr lang="ru-RU" sz="2800" dirty="0" smtClean="0">
                <a:latin typeface="+mn-lt"/>
              </a:rPr>
              <a:t>дин, нап</a:t>
            </a:r>
            <a:r>
              <a:rPr lang="ru-RU" sz="2800" b="1" dirty="0" smtClean="0">
                <a:latin typeface="+mn-lt"/>
              </a:rPr>
              <a:t>ер</a:t>
            </a:r>
            <a:r>
              <a:rPr lang="ru-RU" sz="2800" dirty="0" smtClean="0">
                <a:latin typeface="+mn-lt"/>
              </a:rPr>
              <a:t>сток.</a:t>
            </a:r>
          </a:p>
          <a:p>
            <a:endParaRPr lang="ru-RU" dirty="0"/>
          </a:p>
        </p:txBody>
      </p:sp>
      <p:pic>
        <p:nvPicPr>
          <p:cNvPr id="7" name="Рисунок 6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63260">
            <a:off x="6995070" y="-301915"/>
            <a:ext cx="1897689" cy="1897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51420">
            <a:off x="410582" y="-248"/>
            <a:ext cx="8215370" cy="788901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Сравним!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357298"/>
            <a:ext cx="871543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+mn-lt"/>
              </a:rPr>
              <a:t>          По сравнению с русскими вариантами старославянизмы,</a:t>
            </a:r>
          </a:p>
          <a:p>
            <a:pPr>
              <a:buNone/>
            </a:pPr>
            <a:r>
              <a:rPr lang="ru-RU" dirty="0" smtClean="0">
                <a:latin typeface="+mn-lt"/>
              </a:rPr>
              <a:t>первоначально используемые преимущественно в</a:t>
            </a:r>
          </a:p>
          <a:p>
            <a:pPr>
              <a:buNone/>
            </a:pPr>
            <a:r>
              <a:rPr lang="ru-RU" dirty="0" smtClean="0">
                <a:latin typeface="+mn-lt"/>
              </a:rPr>
              <a:t>богослужебных книгах, сохранили более отвлеченное значение,</a:t>
            </a:r>
          </a:p>
          <a:p>
            <a:pPr>
              <a:buNone/>
            </a:pPr>
            <a:r>
              <a:rPr lang="ru-RU" dirty="0" smtClean="0">
                <a:latin typeface="+mn-lt"/>
              </a:rPr>
              <a:t>например: ув</a:t>
            </a:r>
            <a:r>
              <a:rPr lang="ru-RU" b="1" dirty="0" smtClean="0">
                <a:latin typeface="+mn-lt"/>
              </a:rPr>
              <a:t>ле</a:t>
            </a:r>
            <a:r>
              <a:rPr lang="ru-RU" dirty="0" smtClean="0">
                <a:latin typeface="+mn-lt"/>
              </a:rPr>
              <a:t>чь (русск. ув</a:t>
            </a:r>
            <a:r>
              <a:rPr lang="ru-RU" b="1" dirty="0" smtClean="0">
                <a:latin typeface="+mn-lt"/>
              </a:rPr>
              <a:t>оло</a:t>
            </a:r>
            <a:r>
              <a:rPr lang="ru-RU" dirty="0" smtClean="0">
                <a:latin typeface="+mn-lt"/>
              </a:rPr>
              <a:t>чь), в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чить (русск. в</a:t>
            </a:r>
            <a:r>
              <a:rPr lang="ru-RU" b="1" dirty="0" smtClean="0">
                <a:latin typeface="+mn-lt"/>
              </a:rPr>
              <a:t>оло</a:t>
            </a:r>
            <a:r>
              <a:rPr lang="ru-RU" dirty="0" smtClean="0">
                <a:latin typeface="+mn-lt"/>
              </a:rPr>
              <a:t>чить), </a:t>
            </a:r>
          </a:p>
          <a:p>
            <a:pPr>
              <a:buNone/>
            </a:pPr>
            <a:r>
              <a:rPr lang="ru-RU" dirty="0" smtClean="0">
                <a:latin typeface="+mn-lt"/>
              </a:rPr>
              <a:t>ст</a:t>
            </a:r>
            <a:r>
              <a:rPr lang="ru-RU" b="1" dirty="0" smtClean="0">
                <a:latin typeface="+mn-lt"/>
              </a:rPr>
              <a:t>ра</a:t>
            </a:r>
            <a:r>
              <a:rPr lang="ru-RU" dirty="0" smtClean="0">
                <a:latin typeface="+mn-lt"/>
              </a:rPr>
              <a:t>на (русск.ст</a:t>
            </a:r>
            <a:r>
              <a:rPr lang="ru-RU" b="1" dirty="0" smtClean="0">
                <a:latin typeface="+mn-lt"/>
              </a:rPr>
              <a:t>оро</a:t>
            </a:r>
            <a:r>
              <a:rPr lang="ru-RU" dirty="0" smtClean="0">
                <a:latin typeface="+mn-lt"/>
              </a:rPr>
              <a:t>на), по</a:t>
            </a:r>
            <a:r>
              <a:rPr lang="en-US" dirty="0" err="1" smtClean="0">
                <a:latin typeface="+mn-lt"/>
              </a:rPr>
              <a:t>этому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старославянизмы</a:t>
            </a:r>
            <a:r>
              <a:rPr lang="en-US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отличаются</a:t>
            </a:r>
          </a:p>
          <a:p>
            <a:pPr>
              <a:buNone/>
            </a:pPr>
            <a:r>
              <a:rPr lang="en-US" dirty="0" err="1" smtClean="0">
                <a:latin typeface="+mn-lt"/>
              </a:rPr>
              <a:t>оттен</a:t>
            </a:r>
            <a:r>
              <a:rPr lang="ru-RU" dirty="0" smtClean="0">
                <a:latin typeface="+mn-lt"/>
              </a:rPr>
              <a:t>ком </a:t>
            </a:r>
            <a:r>
              <a:rPr lang="en-US" dirty="0" err="1" smtClean="0">
                <a:latin typeface="+mn-lt"/>
              </a:rPr>
              <a:t>книжности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стилистической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приподнятости</a:t>
            </a:r>
            <a:r>
              <a:rPr lang="en-US" dirty="0" smtClean="0">
                <a:latin typeface="+mn-lt"/>
              </a:rPr>
              <a:t>.</a:t>
            </a:r>
            <a:endParaRPr lang="ru-RU" dirty="0" smtClean="0">
              <a:latin typeface="+mn-lt"/>
            </a:endParaRPr>
          </a:p>
          <a:p>
            <a:pPr>
              <a:buNone/>
            </a:pPr>
            <a:r>
              <a:rPr lang="ru-RU" dirty="0" smtClean="0">
                <a:latin typeface="+mn-lt"/>
              </a:rPr>
              <a:t>          Ученый-лингвист </a:t>
            </a:r>
            <a:r>
              <a:rPr lang="en-US" dirty="0" smtClean="0">
                <a:latin typeface="+mn-lt"/>
              </a:rPr>
              <a:t>Г.О. </a:t>
            </a:r>
            <a:r>
              <a:rPr lang="en-US" dirty="0" err="1" smtClean="0">
                <a:latin typeface="+mn-lt"/>
              </a:rPr>
              <a:t>Винокур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старославянизмы</a:t>
            </a:r>
            <a:r>
              <a:rPr lang="ru-RU" dirty="0" smtClean="0">
                <a:latin typeface="+mn-lt"/>
              </a:rPr>
              <a:t> с </a:t>
            </a:r>
            <a:r>
              <a:rPr lang="ru-RU" dirty="0" err="1" smtClean="0">
                <a:latin typeface="+mn-lt"/>
              </a:rPr>
              <a:t>н</a:t>
            </a:r>
            <a:r>
              <a:rPr lang="en-US" dirty="0" err="1" smtClean="0">
                <a:latin typeface="+mn-lt"/>
              </a:rPr>
              <a:t>еполно</a:t>
            </a:r>
            <a:r>
              <a:rPr lang="ru-RU" dirty="0" smtClean="0">
                <a:latin typeface="+mn-lt"/>
              </a:rPr>
              <a:t>-</a:t>
            </a:r>
          </a:p>
          <a:p>
            <a:pPr>
              <a:buNone/>
            </a:pPr>
            <a:r>
              <a:rPr lang="en-US" dirty="0" err="1" smtClean="0">
                <a:latin typeface="+mn-lt"/>
              </a:rPr>
              <a:t>гласными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основами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делил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на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славянизмы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по</a:t>
            </a:r>
            <a:r>
              <a:rPr lang="ru-RU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происхождению</a:t>
            </a:r>
            <a:r>
              <a:rPr lang="en-US" dirty="0" smtClean="0">
                <a:latin typeface="+mn-lt"/>
              </a:rPr>
              <a:t>,</a:t>
            </a:r>
            <a:endParaRPr lang="ru-RU" dirty="0" smtClean="0">
              <a:latin typeface="+mn-lt"/>
            </a:endParaRPr>
          </a:p>
          <a:p>
            <a:pPr>
              <a:buNone/>
            </a:pPr>
            <a:r>
              <a:rPr lang="en-US" dirty="0" err="1" smtClean="0">
                <a:latin typeface="+mn-lt"/>
              </a:rPr>
              <a:t>т.е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славянизмы</a:t>
            </a:r>
            <a:r>
              <a:rPr lang="en-US" dirty="0" smtClean="0">
                <a:latin typeface="+mn-lt"/>
              </a:rPr>
              <a:t> с </a:t>
            </a:r>
            <a:r>
              <a:rPr lang="en-US" dirty="0" err="1" smtClean="0">
                <a:latin typeface="+mn-lt"/>
              </a:rPr>
              <a:t>определенными</a:t>
            </a:r>
            <a:r>
              <a:rPr lang="ru-RU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фонетическими</a:t>
            </a:r>
            <a:r>
              <a:rPr lang="en-US" dirty="0" smtClean="0">
                <a:latin typeface="+mn-lt"/>
              </a:rPr>
              <a:t> и </a:t>
            </a:r>
            <a:r>
              <a:rPr lang="en-US" dirty="0" err="1" smtClean="0">
                <a:latin typeface="+mn-lt"/>
              </a:rPr>
              <a:t>морфоло</a:t>
            </a:r>
            <a:endParaRPr lang="ru-RU" dirty="0" smtClean="0">
              <a:latin typeface="+mn-lt"/>
            </a:endParaRPr>
          </a:p>
          <a:p>
            <a:pPr>
              <a:buNone/>
            </a:pPr>
            <a:r>
              <a:rPr lang="en-US" dirty="0" err="1" smtClean="0">
                <a:latin typeface="+mn-lt"/>
              </a:rPr>
              <a:t>гическими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чертами</a:t>
            </a:r>
            <a:r>
              <a:rPr lang="en-US" dirty="0" smtClean="0">
                <a:latin typeface="+mn-lt"/>
              </a:rPr>
              <a:t>, и</a:t>
            </a:r>
            <a:r>
              <a:rPr lang="ru-RU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старославянизмы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по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стилистическому</a:t>
            </a:r>
            <a:endParaRPr lang="ru-RU" b="1" dirty="0" smtClean="0">
              <a:latin typeface="+mn-lt"/>
            </a:endParaRPr>
          </a:p>
          <a:p>
            <a:pPr>
              <a:buNone/>
            </a:pPr>
            <a:r>
              <a:rPr lang="en-US" b="1" dirty="0" err="1" smtClean="0">
                <a:latin typeface="+mn-lt"/>
              </a:rPr>
              <a:t>употреблению</a:t>
            </a:r>
            <a:r>
              <a:rPr lang="en-US" dirty="0" smtClean="0">
                <a:latin typeface="+mn-lt"/>
              </a:rPr>
              <a:t>.</a:t>
            </a:r>
            <a:endParaRPr lang="ru-RU" dirty="0" smtClean="0">
              <a:latin typeface="+mn-lt"/>
            </a:endParaRPr>
          </a:p>
        </p:txBody>
      </p:sp>
      <p:pic>
        <p:nvPicPr>
          <p:cNvPr id="7" name="Рисунок 6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94278">
            <a:off x="7118866" y="-445283"/>
            <a:ext cx="1898890" cy="189889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71472" y="785794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СТИЛИСТИЧЕСКИЕ ПРИЗНАКИ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2"/>
          <p:cNvSpPr>
            <a:spLocks noGrp="1"/>
          </p:cNvSpPr>
          <p:nvPr>
            <p:ph sz="half" idx="2"/>
          </p:nvPr>
        </p:nvSpPr>
        <p:spPr>
          <a:xfrm>
            <a:off x="214313" y="214313"/>
            <a:ext cx="8715375" cy="642937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+mn-lt"/>
              </a:rPr>
              <a:t>В группе славянизмов по происхождению учёный выделял:</a:t>
            </a:r>
          </a:p>
          <a:p>
            <a:r>
              <a:rPr lang="ru-RU" dirty="0" smtClean="0">
                <a:latin typeface="+mn-lt"/>
              </a:rPr>
              <a:t>старославянские слова, русские варианты которых хотя и зафиксированы в древних памятниках, но неупотребительны: б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го - </a:t>
            </a:r>
            <a:r>
              <a:rPr lang="ru-RU" dirty="0" err="1" smtClean="0">
                <a:latin typeface="+mn-lt"/>
              </a:rPr>
              <a:t>б</a:t>
            </a:r>
            <a:r>
              <a:rPr lang="ru-RU" b="1" dirty="0" err="1" smtClean="0">
                <a:latin typeface="+mn-lt"/>
              </a:rPr>
              <a:t>оло</a:t>
            </a:r>
            <a:r>
              <a:rPr lang="ru-RU" dirty="0" err="1" smtClean="0">
                <a:latin typeface="+mn-lt"/>
              </a:rPr>
              <a:t>го</a:t>
            </a:r>
            <a:r>
              <a:rPr lang="ru-RU" dirty="0" smtClean="0">
                <a:latin typeface="+mn-lt"/>
              </a:rPr>
              <a:t>, в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га - </a:t>
            </a:r>
            <a:r>
              <a:rPr lang="ru-RU" dirty="0" err="1" smtClean="0">
                <a:latin typeface="+mn-lt"/>
              </a:rPr>
              <a:t>в</a:t>
            </a:r>
            <a:r>
              <a:rPr lang="ru-RU" b="1" dirty="0" err="1" smtClean="0">
                <a:latin typeface="+mn-lt"/>
              </a:rPr>
              <a:t>оло</a:t>
            </a:r>
            <a:r>
              <a:rPr lang="ru-RU" dirty="0" err="1" smtClean="0">
                <a:latin typeface="+mn-lt"/>
              </a:rPr>
              <a:t>га</a:t>
            </a:r>
            <a:r>
              <a:rPr lang="ru-RU" dirty="0" smtClean="0">
                <a:latin typeface="+mn-lt"/>
              </a:rPr>
              <a:t>;</a:t>
            </a:r>
          </a:p>
          <a:p>
            <a:r>
              <a:rPr lang="ru-RU" dirty="0" smtClean="0">
                <a:latin typeface="+mn-lt"/>
              </a:rPr>
              <a:t>старославянизмы, употребляемые наряду с русским </a:t>
            </a:r>
            <a:r>
              <a:rPr lang="ru-RU" dirty="0" err="1" smtClean="0">
                <a:latin typeface="+mn-lt"/>
              </a:rPr>
              <a:t>вариан-том</a:t>
            </a:r>
            <a:r>
              <a:rPr lang="ru-RU" dirty="0" smtClean="0">
                <a:latin typeface="+mn-lt"/>
              </a:rPr>
              <a:t>, имеющим иное значение: г</a:t>
            </a:r>
            <a:r>
              <a:rPr lang="ru-RU" b="1" dirty="0" smtClean="0">
                <a:latin typeface="+mn-lt"/>
              </a:rPr>
              <a:t>ра</a:t>
            </a:r>
            <a:r>
              <a:rPr lang="ru-RU" dirty="0" smtClean="0">
                <a:latin typeface="+mn-lt"/>
              </a:rPr>
              <a:t>жданин - г</a:t>
            </a:r>
            <a:r>
              <a:rPr lang="ru-RU" b="1" dirty="0" smtClean="0">
                <a:latin typeface="+mn-lt"/>
              </a:rPr>
              <a:t>оро</a:t>
            </a:r>
            <a:r>
              <a:rPr lang="ru-RU" dirty="0" smtClean="0">
                <a:latin typeface="+mn-lt"/>
              </a:rPr>
              <a:t>жанин, г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вный - г</a:t>
            </a:r>
            <a:r>
              <a:rPr lang="ru-RU" b="1" dirty="0" smtClean="0">
                <a:latin typeface="+mn-lt"/>
              </a:rPr>
              <a:t>оло</a:t>
            </a:r>
            <a:r>
              <a:rPr lang="ru-RU" dirty="0" smtClean="0">
                <a:latin typeface="+mn-lt"/>
              </a:rPr>
              <a:t>вной, п</a:t>
            </a:r>
            <a:r>
              <a:rPr lang="ru-RU" b="1" dirty="0" smtClean="0">
                <a:latin typeface="+mn-lt"/>
              </a:rPr>
              <a:t>ра</a:t>
            </a:r>
            <a:r>
              <a:rPr lang="ru-RU" dirty="0" smtClean="0">
                <a:latin typeface="+mn-lt"/>
              </a:rPr>
              <a:t>х - п</a:t>
            </a:r>
            <a:r>
              <a:rPr lang="ru-RU" b="1" dirty="0" smtClean="0">
                <a:latin typeface="+mn-lt"/>
              </a:rPr>
              <a:t>оро</a:t>
            </a:r>
            <a:r>
              <a:rPr lang="ru-RU" dirty="0" smtClean="0">
                <a:latin typeface="+mn-lt"/>
              </a:rPr>
              <a:t>х, м</a:t>
            </a:r>
            <a:r>
              <a:rPr lang="ru-RU" b="1" dirty="0" smtClean="0">
                <a:latin typeface="+mn-lt"/>
              </a:rPr>
              <a:t>ле</a:t>
            </a:r>
            <a:r>
              <a:rPr lang="ru-RU" dirty="0" smtClean="0">
                <a:latin typeface="+mn-lt"/>
              </a:rPr>
              <a:t>чный - м</a:t>
            </a:r>
            <a:r>
              <a:rPr lang="ru-RU" b="1" dirty="0" smtClean="0">
                <a:latin typeface="+mn-lt"/>
              </a:rPr>
              <a:t>оло</a:t>
            </a:r>
            <a:r>
              <a:rPr lang="ru-RU" dirty="0" smtClean="0">
                <a:latin typeface="+mn-lt"/>
              </a:rPr>
              <a:t>чный;</a:t>
            </a:r>
          </a:p>
          <a:p>
            <a:r>
              <a:rPr lang="ru-RU" dirty="0" smtClean="0">
                <a:latin typeface="+mn-lt"/>
              </a:rPr>
              <a:t>старославянизмы, редко употребляемые в современном языке, имеющие русские варианты: б</a:t>
            </a:r>
            <a:r>
              <a:rPr lang="ru-RU" b="1" dirty="0" smtClean="0">
                <a:latin typeface="+mn-lt"/>
              </a:rPr>
              <a:t>ре</a:t>
            </a:r>
            <a:r>
              <a:rPr lang="ru-RU" dirty="0" smtClean="0">
                <a:latin typeface="+mn-lt"/>
              </a:rPr>
              <a:t>г - б</a:t>
            </a:r>
            <a:r>
              <a:rPr lang="ru-RU" b="1" dirty="0" smtClean="0">
                <a:latin typeface="+mn-lt"/>
              </a:rPr>
              <a:t>ере</a:t>
            </a:r>
            <a:r>
              <a:rPr lang="ru-RU" dirty="0" smtClean="0">
                <a:latin typeface="+mn-lt"/>
              </a:rPr>
              <a:t>г, г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с - г</a:t>
            </a:r>
            <a:r>
              <a:rPr lang="ru-RU" b="1" dirty="0" smtClean="0">
                <a:latin typeface="+mn-lt"/>
              </a:rPr>
              <a:t>оло</a:t>
            </a:r>
            <a:r>
              <a:rPr lang="ru-RU" dirty="0" smtClean="0">
                <a:latin typeface="+mn-lt"/>
              </a:rPr>
              <a:t>с, в</a:t>
            </a:r>
            <a:r>
              <a:rPr lang="ru-RU" b="1" dirty="0" smtClean="0">
                <a:latin typeface="+mn-lt"/>
              </a:rPr>
              <a:t>ра</a:t>
            </a:r>
            <a:r>
              <a:rPr lang="ru-RU" dirty="0" smtClean="0">
                <a:latin typeface="+mn-lt"/>
              </a:rPr>
              <a:t>та - в</a:t>
            </a:r>
            <a:r>
              <a:rPr lang="ru-RU" b="1" dirty="0" smtClean="0">
                <a:latin typeface="+mn-lt"/>
              </a:rPr>
              <a:t>оро</a:t>
            </a:r>
            <a:r>
              <a:rPr lang="ru-RU" dirty="0" smtClean="0">
                <a:latin typeface="+mn-lt"/>
              </a:rPr>
              <a:t>та, з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то - з</a:t>
            </a:r>
            <a:r>
              <a:rPr lang="ru-RU" b="1" dirty="0" smtClean="0">
                <a:latin typeface="+mn-lt"/>
              </a:rPr>
              <a:t>оло</a:t>
            </a:r>
            <a:r>
              <a:rPr lang="ru-RU" dirty="0" smtClean="0">
                <a:latin typeface="+mn-lt"/>
              </a:rPr>
              <a:t>то, м</a:t>
            </a:r>
            <a:r>
              <a:rPr lang="ru-RU" b="1" dirty="0" smtClean="0">
                <a:latin typeface="+mn-lt"/>
              </a:rPr>
              <a:t>ла</a:t>
            </a:r>
            <a:r>
              <a:rPr lang="ru-RU" dirty="0" smtClean="0">
                <a:latin typeface="+mn-lt"/>
              </a:rPr>
              <a:t>д - м</a:t>
            </a:r>
            <a:r>
              <a:rPr lang="ru-RU" b="1" dirty="0" smtClean="0">
                <a:latin typeface="+mn-lt"/>
              </a:rPr>
              <a:t>оло</a:t>
            </a:r>
            <a:r>
              <a:rPr lang="ru-RU" dirty="0" smtClean="0">
                <a:latin typeface="+mn-lt"/>
              </a:rPr>
              <a:t>д. </a:t>
            </a:r>
          </a:p>
          <a:p>
            <a:pPr>
              <a:buNone/>
            </a:pPr>
            <a:r>
              <a:rPr lang="en-US" dirty="0" smtClean="0">
                <a:latin typeface="+mn-lt"/>
              </a:rPr>
              <a:t>Использование слов последней группы (например, в</a:t>
            </a:r>
            <a:r>
              <a:rPr lang="ru-RU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поэ</a:t>
            </a:r>
            <a:r>
              <a:rPr lang="ru-RU" dirty="0" smtClean="0">
                <a:latin typeface="+mn-lt"/>
              </a:rPr>
              <a:t>зии</a:t>
            </a:r>
            <a:r>
              <a:rPr lang="en-US" dirty="0" smtClean="0">
                <a:latin typeface="+mn-lt"/>
              </a:rPr>
              <a:t>)</a:t>
            </a:r>
            <a:endParaRPr lang="ru-RU" dirty="0" smtClean="0">
              <a:latin typeface="+mn-lt"/>
            </a:endParaRPr>
          </a:p>
          <a:p>
            <a:pPr>
              <a:buNone/>
            </a:pPr>
            <a:r>
              <a:rPr lang="en-US" dirty="0" smtClean="0">
                <a:latin typeface="+mn-lt"/>
              </a:rPr>
              <a:t>стилистически уместно и оправдано. </a:t>
            </a:r>
            <a:r>
              <a:rPr lang="ru-RU" dirty="0" smtClean="0">
                <a:latin typeface="+mn-lt"/>
              </a:rPr>
              <a:t>Эти славянизмы являются</a:t>
            </a:r>
          </a:p>
          <a:p>
            <a:pPr>
              <a:buNone/>
            </a:pPr>
            <a:r>
              <a:rPr lang="ru-RU" dirty="0" smtClean="0">
                <a:latin typeface="+mn-lt"/>
              </a:rPr>
              <a:t>славянизмами и по происхождению, и по стилистическому</a:t>
            </a:r>
          </a:p>
          <a:p>
            <a:pPr>
              <a:buNone/>
            </a:pPr>
            <a:r>
              <a:rPr lang="ru-RU" dirty="0" smtClean="0">
                <a:latin typeface="+mn-lt"/>
              </a:rPr>
              <a:t>Употреблению.</a:t>
            </a:r>
          </a:p>
          <a:p>
            <a:endParaRPr lang="ru-RU" dirty="0"/>
          </a:p>
        </p:txBody>
      </p:sp>
      <p:pic>
        <p:nvPicPr>
          <p:cNvPr id="8" name="Рисунок 7" descr="книга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714884"/>
            <a:ext cx="2071702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Осень»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«Осень»</Template>
  <TotalTime>896</TotalTime>
  <Words>1223</Words>
  <Application>Microsoft Office PowerPoint</Application>
  <PresentationFormat>Экран (4:3)</PresentationFormat>
  <Paragraphs>113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оформления «Осень»</vt:lpstr>
      <vt:lpstr>ИСКОННО РУССКИЕ И ЗАИМСТВОВАННЫЕ СЛОВА</vt:lpstr>
      <vt:lpstr>Слова (по происхождению) исконно русские     заимствованные</vt:lpstr>
      <vt:lpstr>Причины заимствования слов                                     из других языков: </vt:lpstr>
      <vt:lpstr>Из каких языков заимствуются слова?</vt:lpstr>
      <vt:lpstr>Приметы заимствованных слов</vt:lpstr>
      <vt:lpstr>Приметы заимствованных слов</vt:lpstr>
      <vt:lpstr>Сравним!</vt:lpstr>
      <vt:lpstr>Сравним!</vt:lpstr>
      <vt:lpstr>Презентация PowerPoint</vt:lpstr>
      <vt:lpstr>Презентация PowerPoint</vt:lpstr>
      <vt:lpstr>Заимствования из неславянских языков</vt:lpstr>
      <vt:lpstr>Заимствования из неславянских языков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 8</dc:title>
  <dc:creator>Пользователь</dc:creator>
  <cp:keywords>Корпорация Майкрософт</cp:keywords>
  <dc:description>Корпорация Майкрософт</dc:description>
  <cp:lastModifiedBy>Пользователь</cp:lastModifiedBy>
  <cp:revision>92</cp:revision>
  <dcterms:created xsi:type="dcterms:W3CDTF">2009-10-03T13:14:54Z</dcterms:created>
  <dcterms:modified xsi:type="dcterms:W3CDTF">2012-02-14T14:55:33Z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TC102831801049</vt:lpwstr>
  </property>
</Properties>
</file>