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295400"/>
            <a:ext cx="7391400" cy="4495800"/>
          </a:xfrm>
        </p:spPr>
        <p:txBody>
          <a:bodyPr>
            <a:noAutofit/>
          </a:bodyPr>
          <a:lstStyle/>
          <a:p>
            <a:r>
              <a:rPr lang="ru-RU" sz="8000" u="sng" dirty="0" smtClean="0">
                <a:solidFill>
                  <a:srgbClr val="00B0F0"/>
                </a:solidFill>
              </a:rPr>
              <a:t>Личные  местоимения.</a:t>
            </a:r>
            <a:br>
              <a:rPr lang="ru-RU" sz="8000" u="sng" dirty="0" smtClean="0">
                <a:solidFill>
                  <a:srgbClr val="00B0F0"/>
                </a:solidFill>
              </a:rPr>
            </a:br>
            <a:r>
              <a:rPr lang="ru-RU" sz="8000" u="sng" dirty="0" smtClean="0">
                <a:solidFill>
                  <a:srgbClr val="00B0F0"/>
                </a:solidFill>
              </a:rPr>
              <a:t/>
            </a:r>
            <a:br>
              <a:rPr lang="ru-RU" sz="8000" u="sng" dirty="0" smtClean="0">
                <a:solidFill>
                  <a:srgbClr val="00B0F0"/>
                </a:solidFill>
              </a:rPr>
            </a:br>
            <a:r>
              <a:rPr lang="en-US" sz="8000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Учитель  начальных 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классов  Рыбалко Л.Д.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FF3300"/>
                </a:solidFill>
              </a:rPr>
              <a:t>Я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0000FF"/>
                </a:solidFill>
              </a:rPr>
              <a:t>и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FF3300"/>
                </a:solidFill>
              </a:rPr>
              <a:t>МЫ</a:t>
            </a:r>
            <a:r>
              <a:rPr lang="ru-RU" sz="4400" b="1" dirty="0" smtClean="0"/>
              <a:t>, </a:t>
            </a:r>
            <a:r>
              <a:rPr lang="ru-RU" sz="4400" b="1" dirty="0" smtClean="0">
                <a:solidFill>
                  <a:srgbClr val="FF3300"/>
                </a:solidFill>
              </a:rPr>
              <a:t>ТЫ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0000FF"/>
                </a:solidFill>
              </a:rPr>
              <a:t>и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FF3300"/>
                </a:solidFill>
              </a:rPr>
              <a:t>ВЫ</a:t>
            </a:r>
            <a:r>
              <a:rPr lang="ru-RU" sz="4400" b="1" dirty="0" smtClean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FF3300"/>
                </a:solidFill>
              </a:rPr>
              <a:t>ОН</a:t>
            </a:r>
            <a:r>
              <a:rPr lang="ru-RU" sz="4400" b="1" dirty="0" smtClean="0"/>
              <a:t>, </a:t>
            </a:r>
            <a:r>
              <a:rPr lang="ru-RU" sz="4400" b="1" dirty="0" smtClean="0">
                <a:solidFill>
                  <a:srgbClr val="FF3300"/>
                </a:solidFill>
              </a:rPr>
              <a:t>ОНА</a:t>
            </a:r>
            <a:r>
              <a:rPr lang="ru-RU" sz="4400" b="1" dirty="0" smtClean="0"/>
              <a:t>, </a:t>
            </a:r>
            <a:r>
              <a:rPr lang="ru-RU" sz="4400" b="1" dirty="0" smtClean="0">
                <a:solidFill>
                  <a:srgbClr val="FF3300"/>
                </a:solidFill>
              </a:rPr>
              <a:t>ОНО</a:t>
            </a:r>
            <a:r>
              <a:rPr lang="ru-RU" sz="4400" b="1" dirty="0" smtClean="0"/>
              <a:t>, </a:t>
            </a:r>
            <a:r>
              <a:rPr lang="ru-RU" sz="4400" b="1" dirty="0" smtClean="0">
                <a:solidFill>
                  <a:srgbClr val="FF3300"/>
                </a:solidFill>
              </a:rPr>
              <a:t>ОНИ</a:t>
            </a:r>
            <a:r>
              <a:rPr lang="ru-RU" sz="4400" b="1" dirty="0" smtClean="0"/>
              <a:t> 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Все слова отличные,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Важные и личные.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Это, без сомнения,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Все местоимения.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1. С какой частью речи мы познакомились?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2. Почему эта часть речи получила такое название?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3. Что нового для себя узнали?</a:t>
            </a:r>
          </a:p>
          <a:p>
            <a:pPr>
              <a:buNone/>
            </a:pP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Итог  урока.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</a:rPr>
              <a:t>Как вы считаете, что сегодня на уроке нам удалось, а над чем ещё надо поработать?</a:t>
            </a:r>
          </a:p>
          <a:p>
            <a:endParaRPr lang="ru-RU" sz="2800" b="1" dirty="0" smtClean="0"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rgbClr val="800080"/>
                </a:solidFill>
              </a:rPr>
              <a:t>Что удалось…</a:t>
            </a:r>
          </a:p>
          <a:p>
            <a:pPr>
              <a:buNone/>
            </a:pPr>
            <a:r>
              <a:rPr lang="ru-RU" sz="2400" b="1" dirty="0" smtClean="0"/>
              <a:t> </a:t>
            </a:r>
          </a:p>
          <a:p>
            <a:r>
              <a:rPr lang="ru-RU" sz="2400" b="1" dirty="0" smtClean="0">
                <a:solidFill>
                  <a:srgbClr val="800080"/>
                </a:solidFill>
              </a:rPr>
              <a:t>Надо ещё поработать…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          Рефлексия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4" descr="024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114800"/>
            <a:ext cx="2376487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Познакомить с новой частью речи – местоимением.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Познакомить с ролью местоимений в нашей речи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Познакомить с особенностями местоимений 1, 2, 3-го лица.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762000"/>
            <a:ext cx="7848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Цели урока: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Вставьте пропущенные слова.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воскресенье…. пришли в лес. Деревья стояли в красивом снежном уборе.  …. были украшены серебристым инеем.  …. переливался всеми цветами радуги. Неожиданно …. увидел дятла.  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воскресенье </a:t>
            </a:r>
            <a:r>
              <a:rPr lang="ru-RU" sz="3600" dirty="0" smtClean="0">
                <a:solidFill>
                  <a:srgbClr val="FF0000"/>
                </a:solidFill>
              </a:rPr>
              <a:t>мы</a:t>
            </a:r>
            <a:r>
              <a:rPr lang="ru-RU" sz="3600" dirty="0" smtClean="0"/>
              <a:t> пришли в лес. Деревья стояли в красивом снежном уборе.  </a:t>
            </a:r>
            <a:r>
              <a:rPr lang="ru-RU" sz="3600" dirty="0" smtClean="0">
                <a:solidFill>
                  <a:srgbClr val="FF0000"/>
                </a:solidFill>
              </a:rPr>
              <a:t>Они</a:t>
            </a:r>
            <a:r>
              <a:rPr lang="ru-RU" sz="3600" dirty="0" smtClean="0"/>
              <a:t> были украшены серебристым инеем.  </a:t>
            </a:r>
            <a:r>
              <a:rPr lang="ru-RU" sz="3600" dirty="0" smtClean="0">
                <a:solidFill>
                  <a:srgbClr val="FF0000"/>
                </a:solidFill>
              </a:rPr>
              <a:t>Он </a:t>
            </a:r>
            <a:r>
              <a:rPr lang="ru-RU" sz="3600" dirty="0" smtClean="0"/>
              <a:t>переливался всеми цветами радуги. Неожиданно </a:t>
            </a:r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sz="3600" dirty="0" smtClean="0"/>
              <a:t> увидел дятла. 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Проверьте.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4000" dirty="0" smtClean="0">
                <a:solidFill>
                  <a:srgbClr val="FF0000"/>
                </a:solidFill>
              </a:rPr>
              <a:t>Что?</a:t>
            </a:r>
            <a:r>
              <a:rPr lang="ru-RU" sz="4000" dirty="0" smtClean="0"/>
              <a:t> деревья- </a:t>
            </a:r>
            <a:r>
              <a:rPr lang="ru-RU" sz="4000" dirty="0" smtClean="0">
                <a:solidFill>
                  <a:srgbClr val="FF0000"/>
                </a:solidFill>
              </a:rPr>
              <a:t>Что? </a:t>
            </a:r>
            <a:r>
              <a:rPr lang="ru-RU" sz="4000" dirty="0" smtClean="0"/>
              <a:t>они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Что?</a:t>
            </a:r>
            <a:r>
              <a:rPr lang="ru-RU" sz="4000" dirty="0" smtClean="0"/>
              <a:t> иней – </a:t>
            </a:r>
            <a:r>
              <a:rPr lang="ru-RU" sz="4000" dirty="0" smtClean="0">
                <a:solidFill>
                  <a:srgbClr val="FF0000"/>
                </a:solidFill>
              </a:rPr>
              <a:t>Что? </a:t>
            </a:r>
            <a:r>
              <a:rPr lang="ru-RU" sz="4000" dirty="0" smtClean="0"/>
              <a:t>Он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3962400" y="3276600"/>
            <a:ext cx="4953000" cy="2895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Вместо какой части речи мы употребили слова они,  он ?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Местоимение – 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это часть речи, которая указывает на предмет, но не называет его.</a:t>
            </a:r>
            <a:endParaRPr lang="ru-RU" sz="3600" dirty="0"/>
          </a:p>
        </p:txBody>
      </p:sp>
      <p:pic>
        <p:nvPicPr>
          <p:cNvPr id="1026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1971675" cy="3429000"/>
          </a:xfrm>
          <a:prstGeom prst="rect">
            <a:avLst/>
          </a:prstGeom>
          <a:noFill/>
        </p:spPr>
      </p:pic>
      <p:pic>
        <p:nvPicPr>
          <p:cNvPr id="5" name="Picture 2" descr="&amp;Kcy;&amp;acy;&amp;rcy;&amp;tcy;&amp;icy;&amp;ncy;&amp;kcy;&amp;acy; 20 &amp;icy;&amp;zcy; 15789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133600"/>
            <a:ext cx="1966157" cy="3797300"/>
          </a:xfrm>
          <a:prstGeom prst="rect">
            <a:avLst/>
          </a:prstGeom>
          <a:noFill/>
        </p:spPr>
      </p:pic>
      <p:pic>
        <p:nvPicPr>
          <p:cNvPr id="6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438400"/>
            <a:ext cx="1971675" cy="3429000"/>
          </a:xfrm>
          <a:prstGeom prst="rect">
            <a:avLst/>
          </a:prstGeom>
          <a:noFill/>
        </p:spPr>
      </p:pic>
      <p:pic>
        <p:nvPicPr>
          <p:cNvPr id="7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895600"/>
            <a:ext cx="1971675" cy="32004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52601" y="3200401"/>
            <a:ext cx="685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3300"/>
                </a:solidFill>
              </a:rPr>
              <a:t>Я</a:t>
            </a:r>
            <a:endParaRPr lang="ru-RU" sz="4800" dirty="0">
              <a:solidFill>
                <a:srgbClr val="FF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96200" y="3244334"/>
            <a:ext cx="114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3300"/>
                </a:solidFill>
              </a:rPr>
              <a:t>МЫ</a:t>
            </a:r>
            <a:endParaRPr lang="ru-RU" sz="4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>ТЫ</a:t>
            </a:r>
          </a:p>
          <a:p>
            <a:r>
              <a:rPr lang="ru-RU" sz="2800" b="1" dirty="0" smtClean="0">
                <a:solidFill>
                  <a:srgbClr val="FF3300"/>
                </a:solidFill>
              </a:rPr>
              <a:t>ТЫ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276600"/>
            <a:ext cx="1971675" cy="3429000"/>
          </a:xfrm>
          <a:prstGeom prst="rect">
            <a:avLst/>
          </a:prstGeom>
          <a:noFill/>
        </p:spPr>
      </p:pic>
      <p:sp>
        <p:nvSpPr>
          <p:cNvPr id="6" name="Выноска 1 5"/>
          <p:cNvSpPr/>
          <p:nvPr/>
        </p:nvSpPr>
        <p:spPr>
          <a:xfrm>
            <a:off x="5867400" y="762000"/>
            <a:ext cx="2438400" cy="2362200"/>
          </a:xfrm>
          <a:prstGeom prst="borderCallout1">
            <a:avLst>
              <a:gd name="adj1" fmla="val 45363"/>
              <a:gd name="adj2" fmla="val -11067"/>
              <a:gd name="adj3" fmla="val 100001"/>
              <a:gd name="adj4" fmla="val -49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1 7"/>
          <p:cNvSpPr/>
          <p:nvPr/>
        </p:nvSpPr>
        <p:spPr>
          <a:xfrm>
            <a:off x="304800" y="838200"/>
            <a:ext cx="2514600" cy="2209800"/>
          </a:xfrm>
          <a:prstGeom prst="borderCallout1">
            <a:avLst>
              <a:gd name="adj1" fmla="val 105626"/>
              <a:gd name="adj2" fmla="val 141103"/>
              <a:gd name="adj3" fmla="val 45423"/>
              <a:gd name="adj4" fmla="val 105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E:\люда 1\Мои рисунки\hf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14400"/>
            <a:ext cx="2362200" cy="2057400"/>
          </a:xfrm>
          <a:prstGeom prst="rect">
            <a:avLst/>
          </a:prstGeom>
          <a:noFill/>
        </p:spPr>
      </p:pic>
      <p:pic>
        <p:nvPicPr>
          <p:cNvPr id="1028" name="Picture 4" descr="E:\люда 1\Мои рисунки\gj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838200"/>
            <a:ext cx="2286000" cy="22098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62000" y="3352800"/>
            <a:ext cx="137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3300"/>
                </a:solidFill>
              </a:rPr>
              <a:t>ТЫ</a:t>
            </a:r>
            <a:endParaRPr lang="ru-RU" sz="4400" b="1" dirty="0">
              <a:solidFill>
                <a:srgbClr val="FF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29400" y="3244334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3300"/>
                </a:solidFill>
              </a:rPr>
              <a:t>вы</a:t>
            </a:r>
            <a:endParaRPr lang="ru-RU" sz="5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3-tub-ru.yandex.net/i?id=67391230-1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2133600" cy="2362200"/>
          </a:xfrm>
          <a:prstGeom prst="rect">
            <a:avLst/>
          </a:prstGeom>
          <a:noFill/>
        </p:spPr>
      </p:pic>
      <p:pic>
        <p:nvPicPr>
          <p:cNvPr id="6" name="Содержимое 5" descr="-2-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5943600" y="3886200"/>
            <a:ext cx="2466975" cy="2057400"/>
          </a:xfrm>
          <a:prstGeom prst="rect">
            <a:avLst/>
          </a:prstGeom>
        </p:spPr>
      </p:pic>
      <p:pic>
        <p:nvPicPr>
          <p:cNvPr id="20483" name="Picture 3" descr="M:\рисунки\Мои рисунки\школа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85800"/>
            <a:ext cx="1600200" cy="1981200"/>
          </a:xfrm>
          <a:prstGeom prst="rect">
            <a:avLst/>
          </a:prstGeom>
          <a:noFill/>
        </p:spPr>
      </p:pic>
      <p:pic>
        <p:nvPicPr>
          <p:cNvPr id="8" name="Рисунок 7" descr="post-70101-1236449698_thumb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62000" y="3886200"/>
            <a:ext cx="2057400" cy="1981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219201" y="3048001"/>
            <a:ext cx="990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3300"/>
                </a:solidFill>
              </a:rPr>
              <a:t>ОН</a:t>
            </a:r>
            <a:endParaRPr lang="ru-RU" sz="3200" b="1" dirty="0">
              <a:solidFill>
                <a:srgbClr val="FF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29400" y="3048000"/>
            <a:ext cx="1219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3300"/>
                </a:solidFill>
              </a:rPr>
              <a:t>ОНА</a:t>
            </a:r>
            <a:endParaRPr lang="ru-RU" sz="3200" b="1" dirty="0">
              <a:solidFill>
                <a:srgbClr val="FF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6799" y="6198990"/>
            <a:ext cx="1371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3300"/>
                </a:solidFill>
              </a:rPr>
              <a:t>ОНИ</a:t>
            </a:r>
            <a:endParaRPr lang="ru-RU" sz="3200" b="1" dirty="0">
              <a:solidFill>
                <a:srgbClr val="FF33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29399" y="6198990"/>
            <a:ext cx="144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3300"/>
                </a:solidFill>
              </a:rPr>
              <a:t>ОНО</a:t>
            </a:r>
            <a:endParaRPr lang="ru-RU" sz="3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828799"/>
          <a:ext cx="8382000" cy="359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827062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1-е лицо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2-е лицо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3-е лицо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1307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Ед. число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      </a:t>
                      </a:r>
                      <a:r>
                        <a:rPr lang="ru-RU" sz="3600" dirty="0" smtClean="0"/>
                        <a:t>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      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  он, она,</a:t>
                      </a:r>
                    </a:p>
                    <a:p>
                      <a:r>
                        <a:rPr lang="ru-RU" sz="2800" dirty="0" smtClean="0"/>
                        <a:t>     оно    </a:t>
                      </a:r>
                      <a:endParaRPr lang="ru-RU" sz="2800" dirty="0"/>
                    </a:p>
                  </a:txBody>
                  <a:tcPr/>
                </a:tc>
              </a:tr>
              <a:tr h="1155038"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Мн. число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aseline="0" dirty="0" smtClean="0"/>
                        <a:t>  </a:t>
                      </a:r>
                      <a:r>
                        <a:rPr lang="ru-RU" sz="3200" baseline="0" dirty="0" smtClean="0"/>
                        <a:t>мы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</a:t>
                      </a:r>
                      <a:r>
                        <a:rPr lang="ru-RU" sz="5400" baseline="0" dirty="0" smtClean="0"/>
                        <a:t> </a:t>
                      </a:r>
                      <a:r>
                        <a:rPr lang="ru-RU" sz="3200" dirty="0" smtClean="0"/>
                        <a:t>вы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  они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 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ЛИЧНЫЕ </a:t>
            </a:r>
            <a:r>
              <a:rPr lang="ru-RU" dirty="0" smtClean="0">
                <a:solidFill>
                  <a:srgbClr val="0000FF"/>
                </a:solidFill>
              </a:rPr>
              <a:t>МЕСТОИМЕНИЯ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253</Words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Личные  местоимения.             Учитель  начальных                                       классов  Рыбалко Л.Д.                                                 </vt:lpstr>
      <vt:lpstr>Цели урока:</vt:lpstr>
      <vt:lpstr>Вставьте пропущенные слова.</vt:lpstr>
      <vt:lpstr>Проверьте.</vt:lpstr>
      <vt:lpstr> </vt:lpstr>
      <vt:lpstr>Местоимение –  это часть речи, которая указывает на предмет, но не называет его.</vt:lpstr>
      <vt:lpstr>Слайд 7</vt:lpstr>
      <vt:lpstr>Слайд 8</vt:lpstr>
      <vt:lpstr>    ЛИЧНЫЕ МЕСТОИМЕНИЯ</vt:lpstr>
      <vt:lpstr>Слайд 10</vt:lpstr>
      <vt:lpstr>  Итог  урока.</vt:lpstr>
      <vt:lpstr>            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Личные  местоимения. </dc:title>
  <cp:lastModifiedBy>Admin</cp:lastModifiedBy>
  <cp:revision>18</cp:revision>
  <dcterms:modified xsi:type="dcterms:W3CDTF">2012-05-13T18:42:56Z</dcterms:modified>
</cp:coreProperties>
</file>