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8" r:id="rId2"/>
    <p:sldId id="269" r:id="rId3"/>
    <p:sldId id="261" r:id="rId4"/>
    <p:sldId id="262" r:id="rId5"/>
    <p:sldId id="264" r:id="rId6"/>
    <p:sldId id="265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FF"/>
    <a:srgbClr val="58267E"/>
    <a:srgbClr val="00194C"/>
    <a:srgbClr val="336600"/>
    <a:srgbClr val="CC00CC"/>
    <a:srgbClr val="FFCC00"/>
    <a:srgbClr val="8000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3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5A0DCF-87F7-448A-96A9-3392B15B0503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10C0D-99E9-47D4-A49A-F2E134BE9F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538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10C0D-99E9-47D4-A49A-F2E134BE9FE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wmf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Безимени-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272"/>
          <a:stretch/>
        </p:blipFill>
        <p:spPr bwMode="auto">
          <a:xfrm>
            <a:off x="150973" y="1700808"/>
            <a:ext cx="8718007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4869160"/>
            <a:ext cx="8305800" cy="1440160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 </a:t>
            </a:r>
            <a:r>
              <a:rPr lang="ru-RU" sz="3600" dirty="0">
                <a:solidFill>
                  <a:schemeClr val="bg1"/>
                </a:solidFill>
              </a:rPr>
              <a:t>А Б В Г Д Е Ё Ж З И Й К Л М Н О П Р С Т У Ф Х Ц Ч Ш Щ Ъ Ы Ь Э Ю Я </a:t>
            </a:r>
          </a:p>
        </p:txBody>
      </p:sp>
    </p:spTree>
    <p:extLst>
      <p:ext uri="{BB962C8B-B14F-4D97-AF65-F5344CB8AC3E}">
        <p14:creationId xmlns:p14="http://schemas.microsoft.com/office/powerpoint/2010/main" val="2232876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392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*Действие</a:t>
            </a:r>
            <a:r>
              <a:rPr lang="ru-RU" dirty="0">
                <a:solidFill>
                  <a:schemeClr val="bg1"/>
                </a:solidFill>
              </a:rPr>
              <a:t>, за которое ты несёшь ответственность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pPr>
              <a:buFont typeface="Arial" charset="0"/>
              <a:buChar char="•"/>
            </a:pPr>
            <a:endParaRPr lang="ru-RU" dirty="0">
              <a:solidFill>
                <a:schemeClr val="bg1"/>
              </a:solidFill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*Поступок</a:t>
            </a:r>
            <a:r>
              <a:rPr lang="ru-RU" dirty="0">
                <a:solidFill>
                  <a:schemeClr val="bg1"/>
                </a:solidFill>
              </a:rPr>
              <a:t>, вызывающий уважение окружающих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pPr lvl="0">
              <a:buFont typeface="Arial" charset="0"/>
              <a:buChar char="•"/>
            </a:pPr>
            <a:endParaRPr lang="ru-RU" dirty="0">
              <a:solidFill>
                <a:schemeClr val="bg1"/>
              </a:solidFill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* Добрые </a:t>
            </a:r>
            <a:r>
              <a:rPr lang="ru-RU" dirty="0">
                <a:solidFill>
                  <a:schemeClr val="bg1"/>
                </a:solidFill>
              </a:rPr>
              <a:t>дела, совершаемые человеком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pPr lvl="0">
              <a:buFont typeface="Arial" charset="0"/>
              <a:buChar char="•"/>
            </a:pPr>
            <a:endParaRPr lang="ru-RU" dirty="0">
              <a:solidFill>
                <a:schemeClr val="bg1"/>
              </a:solidFill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* Самостоятельный </a:t>
            </a:r>
            <a:r>
              <a:rPr lang="ru-RU" dirty="0">
                <a:solidFill>
                  <a:schemeClr val="bg1"/>
                </a:solidFill>
              </a:rPr>
              <a:t>выбор целей и способов 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поведения, не противоречащих общепринятым 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правилам.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692424"/>
          </a:xfrm>
        </p:spPr>
        <p:txBody>
          <a:bodyPr>
            <a:noAutofit/>
          </a:bodyPr>
          <a:lstStyle/>
          <a:p>
            <a:pPr lvl="0" algn="ctr"/>
            <a:r>
              <a:rPr lang="ru-RU" sz="2800" i="1" dirty="0">
                <a:solidFill>
                  <a:schemeClr val="bg1"/>
                </a:solidFill>
              </a:rPr>
              <a:t>Какое определение, на твой взгляд, более точно объясняет смысл выражения «нравственный поступок»?</a:t>
            </a:r>
            <a:r>
              <a:rPr lang="ru-RU" sz="2800" dirty="0">
                <a:solidFill>
                  <a:schemeClr val="bg1"/>
                </a:solidFill>
              </a:rPr>
              <a:t/>
            </a:r>
            <a:br>
              <a:rPr lang="ru-RU" sz="2800" dirty="0">
                <a:solidFill>
                  <a:schemeClr val="bg1"/>
                </a:solidFill>
              </a:rPr>
            </a:b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000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428604"/>
            <a:ext cx="5072098" cy="157163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800000"/>
                </a:solidFill>
                <a:latin typeface="Georgia" pitchFamily="18" charset="0"/>
              </a:rPr>
              <a:t>Признаки </a:t>
            </a:r>
          </a:p>
          <a:p>
            <a:pPr algn="ctr"/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800000"/>
                </a:solidFill>
                <a:latin typeface="Georgia" pitchFamily="18" charset="0"/>
              </a:rPr>
              <a:t>нравственного поступка</a:t>
            </a:r>
            <a:endParaRPr lang="ru-RU" sz="2800" b="1" dirty="0">
              <a:ln>
                <a:solidFill>
                  <a:srgbClr val="7030A0"/>
                </a:solidFill>
              </a:ln>
              <a:solidFill>
                <a:srgbClr val="800000"/>
              </a:solidFill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417623">
            <a:off x="453573" y="2875877"/>
            <a:ext cx="2143140" cy="128588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  <a:latin typeface="Georgia" pitchFamily="18" charset="0"/>
              </a:rPr>
              <a:t>мотив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4786322"/>
            <a:ext cx="2643206" cy="10001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  <a:latin typeface="Georgia" pitchFamily="18" charset="0"/>
              </a:rPr>
              <a:t>действие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3000372"/>
            <a:ext cx="2643206" cy="128588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  <a:latin typeface="Georgia" pitchFamily="18" charset="0"/>
              </a:rPr>
              <a:t>цель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5000636"/>
            <a:ext cx="2643206" cy="11430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  <a:latin typeface="Georgia" pitchFamily="18" charset="0"/>
              </a:rPr>
              <a:t>результат</a:t>
            </a:r>
          </a:p>
        </p:txBody>
      </p:sp>
      <p:sp>
        <p:nvSpPr>
          <p:cNvPr id="7" name="Прямоугольник 6"/>
          <p:cNvSpPr/>
          <p:nvPr/>
        </p:nvSpPr>
        <p:spPr>
          <a:xfrm rot="20354543">
            <a:off x="6612520" y="2738707"/>
            <a:ext cx="2241049" cy="128588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  <a:latin typeface="Georgia" pitchFamily="18" charset="0"/>
              </a:rPr>
              <a:t>Средства</a:t>
            </a:r>
          </a:p>
          <a:p>
            <a:pPr algn="ctr"/>
            <a:endParaRPr lang="ru-RU" sz="2800" b="1" dirty="0" smtClean="0">
              <a:solidFill>
                <a:srgbClr val="800000"/>
              </a:solidFill>
              <a:latin typeface="Georgia" pitchFamily="18" charset="0"/>
            </a:endParaRPr>
          </a:p>
        </p:txBody>
      </p:sp>
      <p:cxnSp>
        <p:nvCxnSpPr>
          <p:cNvPr id="9" name="Прямая со стрелкой 8"/>
          <p:cNvCxnSpPr>
            <a:endCxn id="3" idx="0"/>
          </p:cNvCxnSpPr>
          <p:nvPr/>
        </p:nvCxnSpPr>
        <p:spPr>
          <a:xfrm rot="10800000" flipV="1">
            <a:off x="1782822" y="2000239"/>
            <a:ext cx="1074666" cy="929533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2" idx="2"/>
            <a:endCxn id="5" idx="0"/>
          </p:cNvCxnSpPr>
          <p:nvPr/>
        </p:nvCxnSpPr>
        <p:spPr>
          <a:xfrm rot="5400000">
            <a:off x="4036215" y="2500306"/>
            <a:ext cx="1000132" cy="1588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endCxn id="7" idx="0"/>
          </p:cNvCxnSpPr>
          <p:nvPr/>
        </p:nvCxnSpPr>
        <p:spPr>
          <a:xfrm>
            <a:off x="6216662" y="2000240"/>
            <a:ext cx="1288514" cy="780201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16200000" flipH="1">
            <a:off x="4857752" y="2928934"/>
            <a:ext cx="3000396" cy="1143008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endCxn id="4" idx="0"/>
          </p:cNvCxnSpPr>
          <p:nvPr/>
        </p:nvCxnSpPr>
        <p:spPr>
          <a:xfrm rot="5400000">
            <a:off x="1482308" y="2982514"/>
            <a:ext cx="2786080" cy="821537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Рисунок 33" descr="1222714216_nature-46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45659">
            <a:off x="439331" y="463114"/>
            <a:ext cx="1033608" cy="1378144"/>
          </a:xfrm>
          <a:prstGeom prst="rect">
            <a:avLst/>
          </a:prstGeom>
        </p:spPr>
      </p:pic>
      <p:pic>
        <p:nvPicPr>
          <p:cNvPr id="40" name="Рисунок 39" descr="g0205270.WM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H="1">
            <a:off x="142844" y="4143378"/>
            <a:ext cx="2500330" cy="2559547"/>
          </a:xfrm>
          <a:prstGeom prst="rect">
            <a:avLst/>
          </a:prstGeom>
        </p:spPr>
      </p:pic>
      <p:pic>
        <p:nvPicPr>
          <p:cNvPr id="45" name="Рисунок 44" descr="g0205270.WM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7072322" y="4000504"/>
            <a:ext cx="2071678" cy="2714620"/>
          </a:xfrm>
          <a:prstGeom prst="rect">
            <a:avLst/>
          </a:prstGeom>
        </p:spPr>
      </p:pic>
      <p:pic>
        <p:nvPicPr>
          <p:cNvPr id="47" name="Рисунок 46" descr="1188481972_118742665083523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29059" y="4429132"/>
            <a:ext cx="1500198" cy="2001693"/>
          </a:xfrm>
          <a:prstGeom prst="rect">
            <a:avLst/>
          </a:prstGeom>
        </p:spPr>
      </p:pic>
      <p:pic>
        <p:nvPicPr>
          <p:cNvPr id="48" name="Рисунок 47" descr="1206973608_1206897814_2d278d6e8449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715272" y="357166"/>
            <a:ext cx="1161639" cy="1500174"/>
          </a:xfrm>
          <a:prstGeom prst="rect">
            <a:avLst/>
          </a:prstGeom>
        </p:spPr>
      </p:pic>
    </p:spTree>
  </p:cSld>
  <p:clrMapOvr>
    <a:masterClrMapping/>
  </p:clrMapOvr>
  <p:transition>
    <p:wipe dir="r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852836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«ЧЁРНО – БЕЛЫЙ МИР»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1285860"/>
            <a:ext cx="6357982" cy="4929222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>
                <a:ln>
                  <a:solidFill>
                    <a:schemeClr val="tx1"/>
                  </a:solidFill>
                </a:ln>
              </a:rPr>
              <a:t>ТЕМНАЯ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cxnSp>
        <p:nvCxnSpPr>
          <p:cNvPr id="6" name="Прямая соединительная линия 5"/>
          <p:cNvCxnSpPr>
            <a:stCxn id="4" idx="0"/>
            <a:endCxn id="4" idx="2"/>
          </p:cNvCxnSpPr>
          <p:nvPr/>
        </p:nvCxnSpPr>
        <p:spPr>
          <a:xfrm rot="16200000" flipH="1">
            <a:off x="2143108" y="3750471"/>
            <a:ext cx="492922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571604" y="1571612"/>
            <a:ext cx="28200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Georgia" pitchFamily="18" charset="0"/>
              </a:rPr>
              <a:t>Тёмная сторона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Georgia" pitchFamily="18" charset="0"/>
              </a:rPr>
              <a:t> жизни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86314" y="1643050"/>
            <a:ext cx="29258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CC00"/>
                </a:solidFill>
                <a:latin typeface="Georgia" pitchFamily="18" charset="0"/>
              </a:rPr>
              <a:t>Светлая сторона</a:t>
            </a:r>
          </a:p>
          <a:p>
            <a:pPr algn="ctr"/>
            <a:r>
              <a:rPr lang="ru-RU" sz="2400" b="1" dirty="0" smtClean="0">
                <a:solidFill>
                  <a:srgbClr val="FFCC00"/>
                </a:solidFill>
                <a:latin typeface="Georgia" pitchFamily="18" charset="0"/>
              </a:rPr>
              <a:t>жизни</a:t>
            </a:r>
            <a:endParaRPr lang="ru-RU" sz="2400" b="1" dirty="0">
              <a:solidFill>
                <a:srgbClr val="FFCC00"/>
              </a:solidFill>
              <a:latin typeface="Georgia" pitchFamily="18" charset="0"/>
            </a:endParaRPr>
          </a:p>
        </p:txBody>
      </p:sp>
      <p:pic>
        <p:nvPicPr>
          <p:cNvPr id="15" name="Рисунок 14" descr="picture0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83676">
            <a:off x="6923557" y="5132757"/>
            <a:ext cx="814388" cy="833437"/>
          </a:xfrm>
          <a:prstGeom prst="rect">
            <a:avLst/>
          </a:prstGeom>
        </p:spPr>
      </p:pic>
    </p:spTree>
  </p:cSld>
  <p:clrMapOvr>
    <a:masterClrMapping/>
  </p:clrMapOvr>
  <p:transition>
    <p:wip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10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0178408.W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142852"/>
            <a:ext cx="2428892" cy="30972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C:\Documents and Settings\Администратор\Мои документы\Мои рисунки\война\война 0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500438"/>
            <a:ext cx="4184980" cy="292895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123" name="Picture 3" descr="C:\Documents and Settings\Администратор\Мои документы\Мои рисунки\война\война 01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428604"/>
            <a:ext cx="3543879" cy="350046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g0224547.WM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712448">
            <a:off x="5468164" y="3520249"/>
            <a:ext cx="2522931" cy="2971472"/>
          </a:xfrm>
          <a:prstGeom prst="rect">
            <a:avLst/>
          </a:prstGeom>
        </p:spPr>
      </p:pic>
    </p:spTree>
  </p:cSld>
  <p:clrMapOvr>
    <a:masterClrMapping/>
  </p:clrMapOvr>
  <p:transition spd="med">
    <p:wipe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истратор\Мои документы\Мои рисунки\война\война 0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7798" y="3714752"/>
            <a:ext cx="3793418" cy="2549530"/>
          </a:xfrm>
          <a:prstGeom prst="rect">
            <a:avLst/>
          </a:prstGeom>
          <a:ln w="57150"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C:\Documents and Settings\Администратор\Мои документы\Мои рисунки\война\война 0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500042"/>
            <a:ext cx="3407482" cy="2643206"/>
          </a:xfrm>
          <a:prstGeom prst="rect">
            <a:avLst/>
          </a:prstGeom>
          <a:ln>
            <a:solidFill>
              <a:srgbClr val="002060"/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100" name="Picture 4" descr="C:\Documents and Settings\Администратор\Мои документы\Мои рисунки\война\война 01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428604"/>
            <a:ext cx="1457964" cy="1811337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01" name="Picture 5" descr="C:\Documents and Settings\Администратор\Мои документы\Мои рисунки\война\война 01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00496" y="1214422"/>
            <a:ext cx="2730500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2" name="Picture 6" descr="C:\Documents and Settings\Администратор\Мои документы\Мои рисунки\война\поступок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786" y="4071942"/>
            <a:ext cx="2828956" cy="2052638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361</TotalTime>
  <Words>75</Words>
  <Application>Microsoft Office PowerPoint</Application>
  <PresentationFormat>Экран (4:3)</PresentationFormat>
  <Paragraphs>25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Бумажная</vt:lpstr>
      <vt:lpstr>Презентация PowerPoint</vt:lpstr>
      <vt:lpstr>Какое определение, на твой взгляд, более точно объясняет смысл выражения «нравственный поступок»?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44</cp:revision>
  <dcterms:modified xsi:type="dcterms:W3CDTF">2013-03-26T09:49:45Z</dcterms:modified>
</cp:coreProperties>
</file>