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9" r:id="rId3"/>
    <p:sldId id="258" r:id="rId4"/>
    <p:sldId id="294" r:id="rId5"/>
    <p:sldId id="262" r:id="rId6"/>
    <p:sldId id="266" r:id="rId7"/>
    <p:sldId id="267" r:id="rId8"/>
    <p:sldId id="286" r:id="rId9"/>
    <p:sldId id="272" r:id="rId10"/>
    <p:sldId id="275" r:id="rId11"/>
    <p:sldId id="308" r:id="rId12"/>
    <p:sldId id="306" r:id="rId13"/>
    <p:sldId id="307" r:id="rId14"/>
    <p:sldId id="297" r:id="rId15"/>
    <p:sldId id="296" r:id="rId16"/>
    <p:sldId id="298" r:id="rId17"/>
    <p:sldId id="280" r:id="rId18"/>
    <p:sldId id="303" r:id="rId19"/>
    <p:sldId id="304" r:id="rId20"/>
    <p:sldId id="289" r:id="rId21"/>
    <p:sldId id="261" r:id="rId22"/>
    <p:sldId id="299" r:id="rId23"/>
    <p:sldId id="291" r:id="rId24"/>
    <p:sldId id="309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-облако 5"/>
          <p:cNvSpPr/>
          <p:nvPr/>
        </p:nvSpPr>
        <p:spPr>
          <a:xfrm>
            <a:off x="5429224" y="0"/>
            <a:ext cx="3714776" cy="300039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Чей это домик?</a:t>
            </a:r>
          </a:p>
          <a:p>
            <a:pPr algn="ctr"/>
            <a:r>
              <a:rPr lang="ru-RU" sz="3600" dirty="0" smtClean="0"/>
              <a:t>Кто в нем живёт?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Испытание  «Путаница».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7225443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Найти  слова с корнями  </a:t>
            </a:r>
            <a:r>
              <a:rPr lang="ru-RU" sz="2200" b="1" dirty="0" smtClean="0">
                <a:solidFill>
                  <a:srgbClr val="FF0000"/>
                </a:solidFill>
              </a:rPr>
              <a:t>лаг- лож ,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раст</a:t>
            </a:r>
            <a:r>
              <a:rPr lang="ru-RU" sz="2200" b="1" dirty="0" smtClean="0">
                <a:solidFill>
                  <a:srgbClr val="FF0000"/>
                </a:solidFill>
              </a:rPr>
              <a:t>- </a:t>
            </a:r>
            <a:r>
              <a:rPr lang="ru-RU" sz="2200" b="1" dirty="0" err="1" smtClean="0">
                <a:solidFill>
                  <a:srgbClr val="FF0000"/>
                </a:solidFill>
              </a:rPr>
              <a:t>рос-ращ</a:t>
            </a:r>
            <a:r>
              <a:rPr lang="ru-RU" sz="2200" b="1" dirty="0" smtClean="0">
                <a:solidFill>
                  <a:srgbClr val="FF0000"/>
                </a:solidFill>
              </a:rPr>
              <a:t>, </a:t>
            </a:r>
            <a:r>
              <a:rPr lang="ru-RU" sz="2200" b="1" dirty="0" err="1" smtClean="0">
                <a:solidFill>
                  <a:srgbClr val="FF0000"/>
                </a:solidFill>
              </a:rPr>
              <a:t>гар-гор</a:t>
            </a:r>
            <a:r>
              <a:rPr lang="ru-RU" sz="2200" b="1" dirty="0" smtClean="0">
                <a:solidFill>
                  <a:srgbClr val="FF0000"/>
                </a:solidFill>
              </a:rPr>
              <a:t> , </a:t>
            </a:r>
            <a:r>
              <a:rPr lang="ru-RU" sz="2200" b="1" dirty="0" err="1" smtClean="0">
                <a:solidFill>
                  <a:srgbClr val="FF0000"/>
                </a:solidFill>
              </a:rPr>
              <a:t>зар</a:t>
            </a:r>
            <a:r>
              <a:rPr lang="ru-RU" sz="2200" b="1" dirty="0" smtClean="0">
                <a:solidFill>
                  <a:srgbClr val="FF0000"/>
                </a:solidFill>
              </a:rPr>
              <a:t>- </a:t>
            </a:r>
            <a:r>
              <a:rPr lang="ru-RU" sz="2200" b="1" dirty="0" err="1" smtClean="0">
                <a:solidFill>
                  <a:srgbClr val="FF0000"/>
                </a:solidFill>
              </a:rPr>
              <a:t>зор</a:t>
            </a:r>
            <a:r>
              <a:rPr lang="ru-RU" sz="2200" b="1" dirty="0" smtClean="0">
                <a:solidFill>
                  <a:srgbClr val="FF0000"/>
                </a:solidFill>
              </a:rPr>
              <a:t> и  орфограммой буквы  ё – о после шипящих в корне </a:t>
            </a:r>
            <a:r>
              <a:rPr lang="ru-RU" sz="2200" dirty="0" smtClean="0"/>
              <a:t>и исправить где нужно ошибки.</a:t>
            </a:r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571472" y="1357298"/>
            <a:ext cx="7929618" cy="4929222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Предлажение</a:t>
            </a:r>
            <a:r>
              <a:rPr lang="ru-RU" sz="3200" b="1" dirty="0" smtClean="0">
                <a:solidFill>
                  <a:schemeClr val="bg1"/>
                </a:solidFill>
              </a:rPr>
              <a:t>; </a:t>
            </a:r>
            <a:r>
              <a:rPr lang="ru-RU" sz="3200" b="1" dirty="0" err="1" smtClean="0">
                <a:solidFill>
                  <a:schemeClr val="bg1"/>
                </a:solidFill>
              </a:rPr>
              <a:t>щотка</a:t>
            </a:r>
            <a:r>
              <a:rPr lang="ru-RU" sz="3200" b="1" dirty="0" smtClean="0">
                <a:solidFill>
                  <a:schemeClr val="bg1"/>
                </a:solidFill>
              </a:rPr>
              <a:t>; </a:t>
            </a:r>
            <a:r>
              <a:rPr lang="ru-RU" sz="3200" b="1" dirty="0" err="1" smtClean="0">
                <a:solidFill>
                  <a:schemeClr val="bg1"/>
                </a:solidFill>
              </a:rPr>
              <a:t>ростительное</a:t>
            </a:r>
            <a:r>
              <a:rPr lang="ru-RU" sz="3200" b="1" dirty="0" smtClean="0">
                <a:solidFill>
                  <a:schemeClr val="bg1"/>
                </a:solidFill>
              </a:rPr>
              <a:t> масло;  </a:t>
            </a:r>
            <a:r>
              <a:rPr lang="ru-RU" sz="3200" b="1" dirty="0" err="1" smtClean="0">
                <a:solidFill>
                  <a:schemeClr val="bg1"/>
                </a:solidFill>
              </a:rPr>
              <a:t>жолтый</a:t>
            </a:r>
            <a:r>
              <a:rPr lang="ru-RU" sz="3200" b="1" dirty="0" smtClean="0">
                <a:solidFill>
                  <a:schemeClr val="bg1"/>
                </a:solidFill>
              </a:rPr>
              <a:t>; </a:t>
            </a:r>
            <a:r>
              <a:rPr lang="ru-RU" sz="3200" b="1" dirty="0" err="1" smtClean="0">
                <a:solidFill>
                  <a:schemeClr val="bg1"/>
                </a:solidFill>
              </a:rPr>
              <a:t>водорасли</a:t>
            </a:r>
            <a:r>
              <a:rPr lang="ru-RU" sz="3200" b="1" dirty="0" smtClean="0">
                <a:solidFill>
                  <a:schemeClr val="bg1"/>
                </a:solidFill>
              </a:rPr>
              <a:t>; </a:t>
            </a:r>
            <a:r>
              <a:rPr lang="ru-RU" sz="3200" b="1" dirty="0" err="1" smtClean="0">
                <a:solidFill>
                  <a:schemeClr val="bg1"/>
                </a:solidFill>
              </a:rPr>
              <a:t>возлогать</a:t>
            </a:r>
            <a:r>
              <a:rPr lang="ru-RU" sz="3200" b="1" dirty="0" smtClean="0">
                <a:solidFill>
                  <a:schemeClr val="bg1"/>
                </a:solidFill>
              </a:rPr>
              <a:t>; </a:t>
            </a:r>
            <a:r>
              <a:rPr lang="ru-RU" sz="3200" b="1" dirty="0" err="1" smtClean="0">
                <a:solidFill>
                  <a:schemeClr val="bg1"/>
                </a:solidFill>
              </a:rPr>
              <a:t>жолудь</a:t>
            </a:r>
            <a:r>
              <a:rPr lang="ru-RU" sz="3200" b="1" dirty="0" smtClean="0">
                <a:solidFill>
                  <a:schemeClr val="bg1"/>
                </a:solidFill>
              </a:rPr>
              <a:t>; </a:t>
            </a:r>
            <a:r>
              <a:rPr lang="ru-RU" sz="3200" b="1" dirty="0" err="1" smtClean="0">
                <a:solidFill>
                  <a:schemeClr val="bg1"/>
                </a:solidFill>
              </a:rPr>
              <a:t>зарасла</a:t>
            </a:r>
            <a:r>
              <a:rPr lang="ru-RU" sz="3200" b="1" dirty="0" smtClean="0">
                <a:solidFill>
                  <a:schemeClr val="bg1"/>
                </a:solidFill>
              </a:rPr>
              <a:t>; </a:t>
            </a:r>
            <a:r>
              <a:rPr lang="ru-RU" sz="3200" b="1" dirty="0" err="1" smtClean="0">
                <a:solidFill>
                  <a:schemeClr val="bg1"/>
                </a:solidFill>
              </a:rPr>
              <a:t>чорный</a:t>
            </a:r>
            <a:r>
              <a:rPr lang="ru-RU" sz="3200" b="1" dirty="0" smtClean="0">
                <a:solidFill>
                  <a:schemeClr val="bg1"/>
                </a:solidFill>
              </a:rPr>
              <a:t> ; </a:t>
            </a:r>
            <a:r>
              <a:rPr lang="ru-RU" sz="3200" b="1" dirty="0" err="1" smtClean="0">
                <a:solidFill>
                  <a:schemeClr val="bg1"/>
                </a:solidFill>
              </a:rPr>
              <a:t>загарать</a:t>
            </a:r>
            <a:r>
              <a:rPr lang="ru-RU" sz="3200" b="1" dirty="0" smtClean="0">
                <a:solidFill>
                  <a:schemeClr val="bg1"/>
                </a:solidFill>
              </a:rPr>
              <a:t>; угарный газ; утренняя зорька; </a:t>
            </a:r>
            <a:r>
              <a:rPr lang="ru-RU" sz="3200" b="1" dirty="0" err="1" smtClean="0">
                <a:solidFill>
                  <a:schemeClr val="bg1"/>
                </a:solidFill>
              </a:rPr>
              <a:t>чолка</a:t>
            </a:r>
            <a:r>
              <a:rPr lang="ru-RU" sz="3200" b="1" dirty="0" smtClean="0">
                <a:solidFill>
                  <a:schemeClr val="bg1"/>
                </a:solidFill>
              </a:rPr>
              <a:t>;  вечерняя зоря; касаться;  </a:t>
            </a:r>
            <a:r>
              <a:rPr lang="ru-RU" sz="3200" b="1" dirty="0" err="1" smtClean="0">
                <a:solidFill>
                  <a:schemeClr val="bg1"/>
                </a:solidFill>
              </a:rPr>
              <a:t>каснуться</a:t>
            </a:r>
            <a:r>
              <a:rPr lang="ru-RU" sz="3200" b="1" dirty="0" smtClean="0">
                <a:solidFill>
                  <a:schemeClr val="bg1"/>
                </a:solidFill>
              </a:rPr>
              <a:t> лица;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крыжёвник;шоссе</a:t>
            </a:r>
            <a:r>
              <a:rPr lang="ru-RU" sz="3200" b="1" dirty="0" smtClean="0">
                <a:solidFill>
                  <a:schemeClr val="bg1"/>
                </a:solidFill>
              </a:rPr>
              <a:t> 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450059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1</a:t>
            </a:r>
            <a:r>
              <a:rPr lang="ru-RU" dirty="0" smtClean="0"/>
              <a:t>-суффиксальный  способ</a:t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2</a:t>
            </a:r>
            <a:r>
              <a:rPr lang="ru-RU" dirty="0" smtClean="0"/>
              <a:t>-приставочный способ</a:t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3</a:t>
            </a:r>
            <a:r>
              <a:rPr lang="ru-RU" dirty="0" smtClean="0"/>
              <a:t>- бессуффиксальный способ</a:t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4</a:t>
            </a:r>
            <a:r>
              <a:rPr lang="ru-RU" dirty="0" smtClean="0"/>
              <a:t>- путем сложения</a:t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5</a:t>
            </a:r>
            <a:r>
              <a:rPr lang="ru-RU" dirty="0" smtClean="0"/>
              <a:t>-приставочно-суффиксальный</a:t>
            </a:r>
            <a:br>
              <a:rPr lang="ru-RU" dirty="0" smtClean="0"/>
            </a:br>
            <a:r>
              <a:rPr lang="ru-RU" dirty="0" smtClean="0"/>
              <a:t>способ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642918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Цифровой диктант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FF00"/>
                </a:solidFill>
              </a:rPr>
              <a:t>Код: 1,2,5,3,1,4,2,4,1,5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Привал «Лесной пост».</a:t>
            </a:r>
            <a:endParaRPr lang="ru-RU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858048" cy="463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2643198"/>
          </a:xfrm>
        </p:spPr>
        <p:txBody>
          <a:bodyPr>
            <a:noAutofit/>
          </a:bodyPr>
          <a:lstStyle/>
          <a:p>
            <a:r>
              <a:rPr lang="ru-RU" sz="7200" b="1" i="1" dirty="0" smtClean="0"/>
              <a:t>ОНОК  НИК  ТЕЛЬ ИН  ИСТ   ОВ ОЧК ЁНОК  ЧИК   К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endParaRPr lang="ru-RU" sz="7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254508"/>
            <a:ext cx="2357454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Игра «Подбери пару»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071546"/>
            <a:ext cx="4041775" cy="5054617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3"/>
                </a:solidFill>
              </a:rPr>
              <a:t>Летать</a:t>
            </a:r>
          </a:p>
          <a:p>
            <a:r>
              <a:rPr lang="ru-RU" sz="4000" b="1" i="1" dirty="0" smtClean="0">
                <a:solidFill>
                  <a:schemeClr val="accent3"/>
                </a:solidFill>
              </a:rPr>
              <a:t>Грузия</a:t>
            </a:r>
          </a:p>
          <a:p>
            <a:r>
              <a:rPr lang="ru-RU" sz="4000" b="1" i="1" dirty="0" smtClean="0">
                <a:solidFill>
                  <a:schemeClr val="accent3"/>
                </a:solidFill>
              </a:rPr>
              <a:t>спортсмен</a:t>
            </a:r>
            <a:r>
              <a:rPr lang="ru-RU" sz="4000" b="1" i="1" dirty="0" smtClean="0"/>
              <a:t> </a:t>
            </a:r>
          </a:p>
          <a:p>
            <a:r>
              <a:rPr lang="ru-RU" sz="4000" b="1" i="1" dirty="0" smtClean="0">
                <a:solidFill>
                  <a:schemeClr val="accent3"/>
                </a:solidFill>
              </a:rPr>
              <a:t>гриб</a:t>
            </a:r>
          </a:p>
          <a:p>
            <a:r>
              <a:rPr lang="ru-RU" sz="4000" b="1" i="1" dirty="0" smtClean="0">
                <a:solidFill>
                  <a:schemeClr val="accent3"/>
                </a:solidFill>
              </a:rPr>
              <a:t>Охота</a:t>
            </a:r>
          </a:p>
          <a:p>
            <a:r>
              <a:rPr lang="ru-RU" sz="4000" b="1" i="1" dirty="0" smtClean="0"/>
              <a:t>  </a:t>
            </a:r>
            <a:r>
              <a:rPr lang="ru-RU" sz="4000" b="1" i="1" dirty="0" smtClean="0">
                <a:solidFill>
                  <a:schemeClr val="accent3"/>
                </a:solidFill>
              </a:rPr>
              <a:t>парашют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sz="half" idx="2"/>
          </p:nvPr>
        </p:nvSpPr>
        <p:spPr>
          <a:xfrm>
            <a:off x="457200" y="1000108"/>
            <a:ext cx="4040188" cy="564360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3"/>
                </a:solidFill>
              </a:rPr>
              <a:t>НИК </a:t>
            </a:r>
            <a:r>
              <a:rPr lang="ru-RU" sz="4400" b="1" i="1" dirty="0" smtClean="0"/>
              <a:t> </a:t>
            </a:r>
          </a:p>
          <a:p>
            <a:r>
              <a:rPr lang="ru-RU" sz="4400" b="1" i="1" dirty="0" smtClean="0">
                <a:solidFill>
                  <a:schemeClr val="accent3"/>
                </a:solidFill>
              </a:rPr>
              <a:t>ТЕЛЬ</a:t>
            </a:r>
          </a:p>
          <a:p>
            <a:r>
              <a:rPr lang="ru-RU" sz="4400" b="1" i="1" dirty="0" smtClean="0">
                <a:solidFill>
                  <a:schemeClr val="accent3"/>
                </a:solidFill>
              </a:rPr>
              <a:t> ИН </a:t>
            </a:r>
          </a:p>
          <a:p>
            <a:r>
              <a:rPr lang="ru-RU" sz="4400" b="1" i="1" dirty="0" smtClean="0">
                <a:solidFill>
                  <a:schemeClr val="accent3"/>
                </a:solidFill>
              </a:rPr>
              <a:t> ИСТ </a:t>
            </a:r>
          </a:p>
          <a:p>
            <a:r>
              <a:rPr lang="ru-RU" sz="4400" b="1" i="1" dirty="0" smtClean="0"/>
              <a:t> </a:t>
            </a:r>
            <a:r>
              <a:rPr lang="ru-RU" sz="4400" b="1" i="1" dirty="0" smtClean="0">
                <a:solidFill>
                  <a:schemeClr val="accent3"/>
                </a:solidFill>
              </a:rPr>
              <a:t>ЧИК</a:t>
            </a:r>
          </a:p>
          <a:p>
            <a:r>
              <a:rPr lang="ru-RU" sz="4400" b="1" i="1" dirty="0" smtClean="0">
                <a:solidFill>
                  <a:schemeClr val="accent3"/>
                </a:solidFill>
              </a:rPr>
              <a:t>К  </a:t>
            </a:r>
          </a:p>
          <a:p>
            <a:endParaRPr lang="ru-RU" sz="3200" b="1" i="1" dirty="0" smtClean="0">
              <a:solidFill>
                <a:schemeClr val="accent3"/>
              </a:solidFill>
            </a:endParaRPr>
          </a:p>
          <a:p>
            <a:r>
              <a:rPr lang="ru-RU" sz="3200" b="1" i="1" dirty="0" smtClean="0"/>
              <a:t> </a:t>
            </a:r>
            <a:endParaRPr lang="ru-RU" sz="3200" b="1" i="1" dirty="0" smtClean="0">
              <a:solidFill>
                <a:schemeClr val="accent3"/>
              </a:solidFill>
            </a:endParaRPr>
          </a:p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7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/>
          </a:bodyPr>
          <a:lstStyle/>
          <a:p>
            <a:r>
              <a:rPr lang="ru-RU" dirty="0" smtClean="0"/>
              <a:t>Физкультминутка для глаз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37147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43577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3714744" cy="320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143504" y="5214950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одном и том же  месте он ждал хозяина все 10 лет....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643578"/>
            <a:ext cx="3025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prstClr val="white"/>
                </a:solidFill>
              </a:rPr>
              <a:t>Хатико</a:t>
            </a:r>
            <a:r>
              <a:rPr lang="ru-RU" b="1" dirty="0" smtClean="0">
                <a:solidFill>
                  <a:prstClr val="white"/>
                </a:solidFill>
              </a:rPr>
              <a:t> ждал хозяина на этой станции.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Памятник верному псу, прождавшему 3 года на обочине  дороги своего погибшего в аварии хозяина, был сделан в Калуге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57166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ru-RU" sz="2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 descr="http://festival.1september.ru/articles/597757/im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28670"/>
            <a:ext cx="5630366" cy="46434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43306" y="285728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КРОССВОРД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4000" b="1" i="1" dirty="0" smtClean="0"/>
              <a:t>Испытание на  «Скорость»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214422"/>
            <a:ext cx="2928958" cy="5383219"/>
          </a:xfrm>
        </p:spPr>
        <p:txBody>
          <a:bodyPr>
            <a:normAutofit/>
          </a:bodyPr>
          <a:lstStyle/>
          <a:p>
            <a:r>
              <a:rPr lang="ru-RU" dirty="0" smtClean="0"/>
              <a:t>Ответы теста:</a:t>
            </a:r>
          </a:p>
          <a:p>
            <a:endParaRPr lang="ru-RU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643570" y="2357430"/>
          <a:ext cx="2262182" cy="411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1091"/>
                <a:gridCol w="1131091"/>
              </a:tblGrid>
              <a:tr h="693107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А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3</a:t>
                      </a:r>
                      <a:endParaRPr lang="ru-RU" sz="4800" dirty="0"/>
                    </a:p>
                  </a:txBody>
                  <a:tcPr/>
                </a:tc>
              </a:tr>
              <a:tr h="693107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Б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2</a:t>
                      </a:r>
                      <a:endParaRPr lang="ru-RU" sz="4800" dirty="0"/>
                    </a:p>
                  </a:txBody>
                  <a:tcPr/>
                </a:tc>
              </a:tr>
              <a:tr h="693107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В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3</a:t>
                      </a:r>
                      <a:endParaRPr lang="ru-RU" sz="4800" dirty="0"/>
                    </a:p>
                  </a:txBody>
                  <a:tcPr/>
                </a:tc>
              </a:tr>
              <a:tr h="693107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Г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4</a:t>
                      </a:r>
                      <a:endParaRPr lang="ru-RU" sz="4800" dirty="0"/>
                    </a:p>
                  </a:txBody>
                  <a:tcPr/>
                </a:tc>
              </a:tr>
              <a:tr h="693107">
                <a:tc>
                  <a:txBody>
                    <a:bodyPr/>
                    <a:lstStyle/>
                    <a:p>
                      <a:r>
                        <a:rPr lang="ru-RU" sz="4800" dirty="0" err="1" smtClean="0"/>
                        <a:t>д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2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57166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ru-RU" sz="2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422593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Отгадайте шараду: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Корень мой находится в </a:t>
            </a:r>
            <a:r>
              <a:rPr lang="ru-RU" dirty="0" smtClean="0">
                <a:solidFill>
                  <a:srgbClr val="FF0000"/>
                </a:solidFill>
              </a:rPr>
              <a:t>цене</a:t>
            </a:r>
            <a:r>
              <a:rPr lang="ru-RU" i="1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>
                <a:solidFill>
                  <a:schemeClr val="accent3"/>
                </a:solidFill>
              </a:rPr>
              <a:t>очерке</a:t>
            </a:r>
            <a:r>
              <a:rPr lang="ru-RU" dirty="0" smtClean="0"/>
              <a:t> найди приставку мне </a:t>
            </a:r>
            <a:r>
              <a:rPr lang="ru-RU" i="1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Суффикс мой 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тетрадке</a:t>
            </a:r>
            <a:r>
              <a:rPr lang="ru-RU" dirty="0" smtClean="0"/>
              <a:t> все встречали </a:t>
            </a:r>
            <a:r>
              <a:rPr lang="ru-RU" i="1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Всё же – в дневнике или в журнале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Эпиграф  урока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>       </a:t>
            </a:r>
            <a:r>
              <a:rPr lang="ru-RU" sz="4900" b="1" dirty="0" smtClean="0"/>
              <a:t>«Люди забыли эту истину, — сказал Лис. Но ты не должен ее забывать. Мы всегда будем в ответе за тех, кого приручили». </a:t>
            </a:r>
            <a:br>
              <a:rPr lang="ru-RU" sz="4900" b="1" dirty="0" smtClean="0"/>
            </a:br>
            <a:r>
              <a:rPr lang="ru-RU" dirty="0" smtClean="0">
                <a:solidFill>
                  <a:srgbClr val="FFFF00"/>
                </a:solidFill>
              </a:rPr>
              <a:t>Антуан де Сент-Экзюпери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(французский писатель,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поэт и  лётчик)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7819" y="1107263"/>
            <a:ext cx="29737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6600" b="1" dirty="0" smtClean="0">
              <a:solidFill>
                <a:srgbClr val="FFFF00"/>
              </a:solidFill>
            </a:endParaRPr>
          </a:p>
          <a:p>
            <a:pPr algn="r"/>
            <a:endParaRPr lang="ru-RU" sz="6600" b="1" dirty="0" smtClean="0">
              <a:solidFill>
                <a:srgbClr val="FFFF00"/>
              </a:solidFill>
            </a:endParaRPr>
          </a:p>
          <a:p>
            <a:pPr algn="r"/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Домашнее задание: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772300" cy="3709998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>
                <a:latin typeface="Monotype Corsiva" pitchFamily="66" charset="0"/>
              </a:rPr>
              <a:t>1.Написать сочинение- рассуждение  </a:t>
            </a:r>
          </a:p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«Почему мы в ответе за тех , кого приручили?»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2.Индивидуальные карточки</a:t>
            </a:r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Рефлексия: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- Что вам понравилось на сегодняшнем уроке?</a:t>
            </a:r>
          </a:p>
          <a:p>
            <a:r>
              <a:rPr lang="ru-RU" sz="4000" b="1" dirty="0" smtClean="0"/>
              <a:t> – Что было самым трудным?</a:t>
            </a:r>
          </a:p>
          <a:p>
            <a:r>
              <a:rPr lang="ru-RU" sz="4000" b="1" dirty="0" smtClean="0"/>
              <a:t> – Какие из заданий вы хотели бы выполнять как можно чаще?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Спасибо за внимание!</a:t>
            </a:r>
            <a:endParaRPr lang="ru-RU" sz="6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КРОССВОРД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Ключевое слово: Раздел науки о языке, в котором изучаются наименьшие значимые части слова. 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1.Окончание – значимая часть слова, которая образует … слова.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2.Окончание, не выраженное звуками.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3.Часть речи, которая не имеет окончания.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4.Суффикс, стоящий после окончания.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5.Замена одних звуков другими в одной и той же части слова.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6.Наименьшая значимая часть слова.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7.Значимая часть слова, которая находится перед корнем и служит для образования слов.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8.Главная значимая часть слова.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9.Часть изменяемого слова без окончания.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щ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857232"/>
            <a:ext cx="7570788" cy="23336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u="sng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000" b="1" dirty="0" smtClean="0">
              <a:solidFill>
                <a:srgbClr val="990099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000" b="1" dirty="0" smtClean="0">
                <a:solidFill>
                  <a:srgbClr val="990099"/>
                </a:solidFill>
                <a:latin typeface="Monotype Corsiva" pitchFamily="66" charset="0"/>
              </a:rPr>
              <a:t>Тридцать первое января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000" b="1" dirty="0" smtClean="0">
                <a:solidFill>
                  <a:srgbClr val="990099"/>
                </a:solidFill>
                <a:latin typeface="Monotype Corsiva" pitchFamily="66" charset="0"/>
              </a:rPr>
              <a:t>Урок – обобщение по теме:</a:t>
            </a:r>
            <a:r>
              <a:rPr lang="ru-RU" sz="4800" b="1" u="sng" dirty="0" smtClean="0">
                <a:latin typeface="Monotype Corsiva" pitchFamily="66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800" b="1" dirty="0" smtClean="0">
                <a:solidFill>
                  <a:srgbClr val="990033"/>
                </a:solidFill>
                <a:latin typeface="Monotype Corsiva" pitchFamily="66" charset="0"/>
              </a:rPr>
              <a:t>«Морфемика»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sz="2400" b="1" u="sng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sz="2400" b="1" u="sng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sz="2400" b="1" u="sng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sz="2400" b="1" u="sng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sz="1600" b="1" i="1" u="sng" dirty="0" smtClean="0">
              <a:latin typeface="Georgia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sz="1600" b="1" i="1" u="sng" dirty="0" smtClean="0">
              <a:latin typeface="Georgia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sz="2000" b="1" i="1" u="sng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sz="2000" b="1" i="1" u="sng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sz="2000" b="1" i="1" u="sng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sz="2000" b="1" i="1" u="sng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sz="2000" b="1" i="1" u="sng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sz="2000" b="1" i="1" u="sng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529263"/>
            <a:ext cx="5364163" cy="1328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b="1" smtClean="0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187450" y="1484313"/>
            <a:ext cx="6840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078" name="Picture 12" descr="e9a3082a2c3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581494">
            <a:off x="250825" y="4652963"/>
            <a:ext cx="194468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5516563"/>
            <a:ext cx="190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80" name="Text Box 13"/>
          <p:cNvSpPr txBox="1">
            <a:spLocks noChangeArrowheads="1"/>
          </p:cNvSpPr>
          <p:nvPr/>
        </p:nvSpPr>
        <p:spPr bwMode="auto">
          <a:xfrm rot="-517052">
            <a:off x="427038" y="5599113"/>
            <a:ext cx="177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5 класс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14353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повторить и систематизировать сведения по разделу «Морфемика»; 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подготовиться к контрольной работе;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развивать аналитическое мышление, кругозор, память, коммуникативные способности;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 сформировать навыки нахождения и объяснения  изученных орфограмм;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воспитывать лучшие нравственные качества школьников: доброту, чувство ответственности за тех, кто рядом и за то, что  их окружает; 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умение работать в паре и в</a:t>
            </a:r>
            <a:r>
              <a:rPr lang="ru-RU" sz="2000" b="1" dirty="0" smtClean="0"/>
              <a:t> </a:t>
            </a:r>
            <a:r>
              <a:rPr lang="ru-RU" sz="2000" dirty="0" smtClean="0"/>
              <a:t>группе. </a:t>
            </a:r>
          </a:p>
          <a:p>
            <a:pPr lvl="0">
              <a:buNone/>
            </a:pPr>
            <a:endParaRPr lang="ru-RU" sz="2000" b="1" u="sng" dirty="0" smtClean="0">
              <a:solidFill>
                <a:schemeClr val="accent3"/>
              </a:solidFill>
            </a:endParaRPr>
          </a:p>
          <a:p>
            <a:r>
              <a:rPr lang="ru-RU" sz="2000" b="1" u="sng" dirty="0" smtClean="0">
                <a:solidFill>
                  <a:schemeClr val="accent3"/>
                </a:solidFill>
              </a:rPr>
              <a:t>Оборудование: </a:t>
            </a:r>
            <a:r>
              <a:rPr lang="ru-RU" sz="2000" b="1" dirty="0" smtClean="0">
                <a:solidFill>
                  <a:schemeClr val="accent3"/>
                </a:solidFill>
              </a:rPr>
              <a:t> </a:t>
            </a:r>
            <a:r>
              <a:rPr lang="ru-RU" sz="2000" b="1" dirty="0" err="1" smtClean="0"/>
              <a:t>Мультимедийный</a:t>
            </a:r>
            <a:r>
              <a:rPr lang="ru-RU" sz="2000" b="1" dirty="0" smtClean="0"/>
              <a:t> комплекс с интерактивной доской, использование программы </a:t>
            </a:r>
            <a:r>
              <a:rPr lang="en-US" sz="2000" b="1" dirty="0" err="1" smtClean="0"/>
              <a:t>mimio</a:t>
            </a:r>
            <a:r>
              <a:rPr lang="en-US" sz="2000" b="1" dirty="0" smtClean="0"/>
              <a:t> Studio</a:t>
            </a:r>
            <a:r>
              <a:rPr lang="ru-RU" sz="2000" b="1" dirty="0" smtClean="0"/>
              <a:t>, сигнальные карточки.</a:t>
            </a:r>
          </a:p>
          <a:p>
            <a:endParaRPr lang="ru-RU" sz="20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Первое испытание   – </a:t>
            </a:r>
            <a:r>
              <a:rPr lang="ru-RU" b="1" i="1" dirty="0" smtClean="0">
                <a:solidFill>
                  <a:srgbClr val="FF0000"/>
                </a:solidFill>
              </a:rPr>
              <a:t>«Ловушка»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71546"/>
            <a:ext cx="50006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142976" y="5857892"/>
            <a:ext cx="71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угоди в ловушку!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Выборочно-распределительный диктант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2976" y="1643050"/>
            <a:ext cx="7572428" cy="2714644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3600" dirty="0" smtClean="0"/>
              <a:t>    Осенний , шиповник ,вдруг, травы, день, неожиданно, сырой ,холодок, сегодня, туманный ,расцвёл, канавы, цветок, шиповника.</a:t>
            </a:r>
          </a:p>
          <a:p>
            <a:pPr algn="just"/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714348" y="4572008"/>
          <a:ext cx="82296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850"/>
                <a:gridCol w="2571768"/>
                <a:gridCol w="33289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падежным</a:t>
                      </a:r>
                    </a:p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окончанием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нулевым</a:t>
                      </a:r>
                    </a:p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Без окончания</a:t>
                      </a:r>
                    </a:p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(неизменяемые</a:t>
                      </a:r>
                    </a:p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слова)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Второе испытание –</a:t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 «Зри в корень!»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25" y="2714620"/>
            <a:ext cx="5238750" cy="319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86454"/>
            <a:ext cx="8229600" cy="796908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Игра </a:t>
            </a:r>
            <a:r>
              <a:rPr lang="ru-RU" sz="4800" dirty="0" smtClean="0">
                <a:solidFill>
                  <a:srgbClr val="FFFF00"/>
                </a:solidFill>
              </a:rPr>
              <a:t>«Просигналь!»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6146" name="Picture 2" descr="C:\Documents and Settings\Пользователь\НАШИ ДОКУМЕНДЫ\наши документы\Мои рисунки\POPULAR\STOPLGHT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2173297" cy="38785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30" y="1"/>
            <a:ext cx="464347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0" b="1" i="1" dirty="0" smtClean="0">
              <a:solidFill>
                <a:srgbClr val="FF0000"/>
              </a:solidFill>
            </a:endParaRPr>
          </a:p>
          <a:p>
            <a:r>
              <a:rPr lang="ru-RU" sz="6600" b="1" i="1" dirty="0" smtClean="0"/>
              <a:t>На конце </a:t>
            </a:r>
            <a:r>
              <a:rPr lang="ru-RU" sz="6600" b="1" i="1" dirty="0" err="1" smtClean="0"/>
              <a:t>приставки:</a:t>
            </a:r>
            <a:r>
              <a:rPr lang="ru-RU" sz="8000" b="1" i="1" dirty="0" err="1" smtClean="0">
                <a:solidFill>
                  <a:srgbClr val="FF0000"/>
                </a:solidFill>
              </a:rPr>
              <a:t>С</a:t>
            </a:r>
            <a:r>
              <a:rPr lang="ru-RU" sz="8000" b="1" i="1" dirty="0" smtClean="0">
                <a:solidFill>
                  <a:srgbClr val="FF0000"/>
                </a:solidFill>
              </a:rPr>
              <a:t> </a:t>
            </a:r>
            <a:r>
              <a:rPr lang="ru-RU" sz="6600" b="1" i="1" dirty="0" smtClean="0">
                <a:solidFill>
                  <a:srgbClr val="FF0000"/>
                </a:solidFill>
              </a:rPr>
              <a:t>- красный</a:t>
            </a:r>
          </a:p>
          <a:p>
            <a:r>
              <a:rPr lang="ru-RU" sz="6600" b="1" i="1" dirty="0" smtClean="0">
                <a:solidFill>
                  <a:srgbClr val="FF0000"/>
                </a:solidFill>
              </a:rPr>
              <a:t> </a:t>
            </a:r>
            <a:r>
              <a:rPr lang="ru-RU" sz="8800" b="1" i="1" dirty="0" smtClean="0">
                <a:solidFill>
                  <a:schemeClr val="accent1"/>
                </a:solidFill>
              </a:rPr>
              <a:t>З </a:t>
            </a:r>
            <a:r>
              <a:rPr lang="ru-RU" sz="6600" b="1" i="1" dirty="0" smtClean="0">
                <a:solidFill>
                  <a:schemeClr val="accent1"/>
                </a:solidFill>
              </a:rPr>
              <a:t>- синий</a:t>
            </a:r>
            <a:endParaRPr lang="ru-RU" sz="6600" dirty="0">
              <a:solidFill>
                <a:schemeClr val="accent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472" y="428604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Третье испытание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385</Words>
  <PresentationFormat>Экран (4:3)</PresentationFormat>
  <Paragraphs>104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КРОССВОРД   Ключевое слово: Раздел науки о языке, в котором изучаются наименьшие значимые части слова.   1.Окончание – значимая часть слова, которая образует … слова.  2.Окончание, не выраженное звуками.  3.Часть речи, которая не имеет окончания. 4.Суффикс, стоящий после окончания. 5.Замена одних звуков другими в одной и той же части слова. 6.Наименьшая значимая часть слова. 7.Значимая часть слова, которая находится перед корнем и служит для образования слов. 8.Главная значимая часть слова. 9.Часть изменяемого слова без окончания. </vt:lpstr>
      <vt:lpstr>Слайд 4</vt:lpstr>
      <vt:lpstr>Цели: </vt:lpstr>
      <vt:lpstr>Первое испытание   – «Ловушка» </vt:lpstr>
      <vt:lpstr>Выборочно-распределительный диктант</vt:lpstr>
      <vt:lpstr>Второе испытание –  «Зри в корень!» </vt:lpstr>
      <vt:lpstr> Игра «Просигналь!» </vt:lpstr>
      <vt:lpstr>Испытание  «Путаница». </vt:lpstr>
      <vt:lpstr>Найти  слова с корнями  лаг- лож ,  раст- рос-ращ, гар-гор , зар- зор и  орфограммой буквы  ё – о после шипящих в корне и исправить где нужно ошибки.</vt:lpstr>
      <vt:lpstr>  1-суффиксальный  способ 2-приставочный способ 3- бессуффиксальный способ 4- путем сложения 5-приставочно-суффиксальный способ  </vt:lpstr>
      <vt:lpstr>Код: 1,2,5,3,1,4,2,4,1,5  </vt:lpstr>
      <vt:lpstr>Привал «Лесной пост».</vt:lpstr>
      <vt:lpstr>ОНОК  НИК  ТЕЛЬ ИН  ИСТ   ОВ ОЧК ЁНОК  ЧИК   К </vt:lpstr>
      <vt:lpstr>Игра «Подбери пару»</vt:lpstr>
      <vt:lpstr>Физкультминутка для глаз   </vt:lpstr>
      <vt:lpstr>Слайд 18</vt:lpstr>
      <vt:lpstr>Памятник верному псу, прождавшему 3 года на обочине  дороги своего погибшего в аварии хозяина, был сделан в Калуге</vt:lpstr>
      <vt:lpstr> Испытание на  «Скорость» </vt:lpstr>
      <vt:lpstr>Отгадайте шараду: Корень мой находится в цене, В очерке найди приставку мне , Суффикс мой в тетрадке все встречали , Всё же – в дневнике или в журнале.  </vt:lpstr>
      <vt:lpstr>Эпиграф  урока        «Люди забыли эту истину, — сказал Лис. Но ты не должен ее забывать. Мы всегда будем в ответе за тех, кого приручили».  Антуан де Сент-Экзюпери  (французский писатель,  поэт и  лётчик)</vt:lpstr>
      <vt:lpstr>Домашнее задание:</vt:lpstr>
      <vt:lpstr>Рефлексия: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116</cp:revision>
  <dcterms:modified xsi:type="dcterms:W3CDTF">2012-01-31T07:46:46Z</dcterms:modified>
</cp:coreProperties>
</file>