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70" r:id="rId2"/>
    <p:sldMasterId id="2147483818" r:id="rId3"/>
  </p:sldMasterIdLst>
  <p:notesMasterIdLst>
    <p:notesMasterId r:id="rId47"/>
  </p:notesMasterIdLst>
  <p:sldIdLst>
    <p:sldId id="265" r:id="rId4"/>
    <p:sldId id="257" r:id="rId5"/>
    <p:sldId id="267" r:id="rId6"/>
    <p:sldId id="266" r:id="rId7"/>
    <p:sldId id="269" r:id="rId8"/>
    <p:sldId id="270" r:id="rId9"/>
    <p:sldId id="272" r:id="rId10"/>
    <p:sldId id="273" r:id="rId11"/>
    <p:sldId id="278" r:id="rId12"/>
    <p:sldId id="274" r:id="rId13"/>
    <p:sldId id="275" r:id="rId14"/>
    <p:sldId id="285" r:id="rId15"/>
    <p:sldId id="279" r:id="rId16"/>
    <p:sldId id="286" r:id="rId17"/>
    <p:sldId id="280" r:id="rId18"/>
    <p:sldId id="281" r:id="rId19"/>
    <p:sldId id="282" r:id="rId20"/>
    <p:sldId id="283" r:id="rId21"/>
    <p:sldId id="284" r:id="rId22"/>
    <p:sldId id="287" r:id="rId23"/>
    <p:sldId id="288" r:id="rId24"/>
    <p:sldId id="289" r:id="rId25"/>
    <p:sldId id="290" r:id="rId26"/>
    <p:sldId id="296" r:id="rId27"/>
    <p:sldId id="299" r:id="rId28"/>
    <p:sldId id="297" r:id="rId29"/>
    <p:sldId id="298" r:id="rId30"/>
    <p:sldId id="301" r:id="rId31"/>
    <p:sldId id="302" r:id="rId32"/>
    <p:sldId id="304" r:id="rId33"/>
    <p:sldId id="305" r:id="rId34"/>
    <p:sldId id="307" r:id="rId35"/>
    <p:sldId id="308" r:id="rId36"/>
    <p:sldId id="309" r:id="rId37"/>
    <p:sldId id="310" r:id="rId38"/>
    <p:sldId id="312" r:id="rId39"/>
    <p:sldId id="313" r:id="rId40"/>
    <p:sldId id="317" r:id="rId41"/>
    <p:sldId id="314" r:id="rId42"/>
    <p:sldId id="315" r:id="rId43"/>
    <p:sldId id="316" r:id="rId44"/>
    <p:sldId id="318" r:id="rId45"/>
    <p:sldId id="268" r:id="rId46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5773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2928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082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238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CC"/>
    <a:srgbClr val="99FFCC"/>
    <a:srgbClr val="66FFFF"/>
    <a:srgbClr val="61FBFB"/>
    <a:srgbClr val="7FE7F5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85" d="100"/>
          <a:sy n="85" d="100"/>
        </p:scale>
        <p:origin x="-288" y="-84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5773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2928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082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238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2" y="1428753"/>
            <a:ext cx="7681912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3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3258742"/>
            <a:ext cx="7681912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058666"/>
            <a:ext cx="8382001" cy="21190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058666"/>
            <a:ext cx="8382001" cy="21190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" y="4679158"/>
            <a:ext cx="9144002" cy="464344"/>
          </a:xfrm>
          <a:solidFill>
            <a:srgbClr val="FFFF99"/>
          </a:solidFill>
        </p:spPr>
        <p:txBody>
          <a:bodyPr wrap="square" lIns="152380" tIns="76189" rIns="152380" bIns="76189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3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2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799329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198362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19389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9" indent="0">
              <a:buNone/>
              <a:defRPr sz="900"/>
            </a:lvl5pPr>
            <a:lvl6pPr marL="2285773" indent="0">
              <a:buNone/>
              <a:defRPr sz="900"/>
            </a:lvl6pPr>
            <a:lvl7pPr marL="2742928" indent="0">
              <a:buNone/>
              <a:defRPr sz="900"/>
            </a:lvl7pPr>
            <a:lvl8pPr marL="3200082" indent="0">
              <a:buNone/>
              <a:defRPr sz="900"/>
            </a:lvl8pPr>
            <a:lvl9pPr marL="36572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F49A8198-4617-485E-9585-4840B69DBBA6}" type="datetime1">
              <a:rPr lang="ru-RU" smtClean="0"/>
              <a:pPr/>
              <a:t>02.04.2015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91430" tIns="45716" rIns="91430" bIns="45716"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748507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443198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7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9" indent="0">
              <a:buNone/>
              <a:defRPr sz="2000"/>
            </a:lvl5pPr>
            <a:lvl6pPr marL="2285773" indent="0">
              <a:buNone/>
              <a:defRPr sz="2000"/>
            </a:lvl6pPr>
            <a:lvl7pPr marL="2742928" indent="0">
              <a:buNone/>
              <a:defRPr sz="2000"/>
            </a:lvl7pPr>
            <a:lvl8pPr marL="3200082" indent="0">
              <a:buNone/>
              <a:defRPr sz="2000"/>
            </a:lvl8pPr>
            <a:lvl9pPr marL="365723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19389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9" indent="0">
              <a:buNone/>
              <a:defRPr sz="900"/>
            </a:lvl5pPr>
            <a:lvl6pPr marL="2285773" indent="0">
              <a:buNone/>
              <a:defRPr sz="900"/>
            </a:lvl6pPr>
            <a:lvl7pPr marL="2742928" indent="0">
              <a:buNone/>
              <a:defRPr sz="900"/>
            </a:lvl7pPr>
            <a:lvl8pPr marL="3200082" indent="0">
              <a:buNone/>
              <a:defRPr sz="900"/>
            </a:lvl8pPr>
            <a:lvl9pPr marL="36572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E4606EA6-EFEA-4C30-9264-4F9291A5780D}" type="datetime1">
              <a:rPr lang="ru-RU" smtClean="0"/>
              <a:pPr/>
              <a:t>02.04.2015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91430" tIns="45716" rIns="91430" bIns="45716"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6" rIns="91430" bIns="45716"/>
          <a:lstStyle/>
          <a:p>
            <a:pPr algn="ctr"/>
            <a:fld id="{8F82E0A0-C266-4798-8C8F-B9F91E9DA37E}" type="slidenum">
              <a:rPr kumimoji="0" lang="ru-RU" sz="27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7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428754"/>
            <a:ext cx="8040688" cy="21051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2A-6098-4566-8D1D-FB363C39DCF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3658-22BA-4844-A59B-2E9D9DD09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02.04.2015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2A-6098-4566-8D1D-FB363C39DCF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3658-22BA-4844-A59B-2E9D9DD09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599" cy="339447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3"/>
            <a:ext cx="4038599" cy="339447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2A-6098-4566-8D1D-FB363C39DCF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3658-22BA-4844-A59B-2E9D9DD09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3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2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500" b="1"/>
            </a:lvl4pPr>
            <a:lvl5pPr marL="1828619" indent="0">
              <a:buNone/>
              <a:defRPr sz="1500" b="1"/>
            </a:lvl5pPr>
            <a:lvl6pPr marL="2285773" indent="0">
              <a:buNone/>
              <a:defRPr sz="1500" b="1"/>
            </a:lvl6pPr>
            <a:lvl7pPr marL="2742928" indent="0">
              <a:buNone/>
              <a:defRPr sz="1500" b="1"/>
            </a:lvl7pPr>
            <a:lvl8pPr marL="3200082" indent="0">
              <a:buNone/>
              <a:defRPr sz="1500" b="1"/>
            </a:lvl8pPr>
            <a:lvl9pPr marL="365723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7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500" b="1"/>
            </a:lvl4pPr>
            <a:lvl5pPr marL="1828619" indent="0">
              <a:buNone/>
              <a:defRPr sz="1500" b="1"/>
            </a:lvl5pPr>
            <a:lvl6pPr marL="2285773" indent="0">
              <a:buNone/>
              <a:defRPr sz="1500" b="1"/>
            </a:lvl6pPr>
            <a:lvl7pPr marL="2742928" indent="0">
              <a:buNone/>
              <a:defRPr sz="1500" b="1"/>
            </a:lvl7pPr>
            <a:lvl8pPr marL="3200082" indent="0">
              <a:buNone/>
              <a:defRPr sz="1500" b="1"/>
            </a:lvl8pPr>
            <a:lvl9pPr marL="365723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2A-6098-4566-8D1D-FB363C39DCF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3658-22BA-4844-A59B-2E9D9DD09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2A-6098-4566-8D1D-FB363C39DCF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3658-22BA-4844-A59B-2E9D9DD09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02.04.2015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9" indent="0">
              <a:buNone/>
              <a:defRPr sz="900"/>
            </a:lvl5pPr>
            <a:lvl6pPr marL="2285773" indent="0">
              <a:buNone/>
              <a:defRPr sz="900"/>
            </a:lvl6pPr>
            <a:lvl7pPr marL="2742928" indent="0">
              <a:buNone/>
              <a:defRPr sz="900"/>
            </a:lvl7pPr>
            <a:lvl8pPr marL="3200082" indent="0">
              <a:buNone/>
              <a:defRPr sz="900"/>
            </a:lvl8pPr>
            <a:lvl9pPr marL="36572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02.04.2015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7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9" indent="0">
              <a:buNone/>
              <a:defRPr sz="2000"/>
            </a:lvl5pPr>
            <a:lvl6pPr marL="2285773" indent="0">
              <a:buNone/>
              <a:defRPr sz="2000"/>
            </a:lvl6pPr>
            <a:lvl7pPr marL="2742928" indent="0">
              <a:buNone/>
              <a:defRPr sz="2000"/>
            </a:lvl7pPr>
            <a:lvl8pPr marL="3200082" indent="0">
              <a:buNone/>
              <a:defRPr sz="2000"/>
            </a:lvl8pPr>
            <a:lvl9pPr marL="365723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9" indent="0">
              <a:buNone/>
              <a:defRPr sz="900"/>
            </a:lvl5pPr>
            <a:lvl6pPr marL="2285773" indent="0">
              <a:buNone/>
              <a:defRPr sz="900"/>
            </a:lvl6pPr>
            <a:lvl7pPr marL="2742928" indent="0">
              <a:buNone/>
              <a:defRPr sz="900"/>
            </a:lvl7pPr>
            <a:lvl8pPr marL="3200082" indent="0">
              <a:buNone/>
              <a:defRPr sz="900"/>
            </a:lvl8pPr>
            <a:lvl9pPr marL="36572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02.04.2015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7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02.04.2015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02.04.2015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1" y="1058664"/>
            <a:ext cx="8382001" cy="21190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059657"/>
            <a:ext cx="8382001" cy="21190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058667"/>
            <a:ext cx="4114800" cy="1728165"/>
          </a:xfrm>
        </p:spPr>
        <p:txBody>
          <a:bodyPr/>
          <a:lstStyle>
            <a:lvl1pPr marL="339942" indent="-339942">
              <a:lnSpc>
                <a:spcPct val="90000"/>
              </a:lnSpc>
              <a:defRPr sz="2700"/>
            </a:lvl1pPr>
            <a:lvl2pPr marL="673271" indent="-325392">
              <a:lnSpc>
                <a:spcPct val="90000"/>
              </a:lnSpc>
              <a:defRPr sz="2400"/>
            </a:lvl2pPr>
            <a:lvl3pPr marL="953690" indent="-288355">
              <a:lnSpc>
                <a:spcPct val="90000"/>
              </a:lnSpc>
              <a:defRPr sz="2000"/>
            </a:lvl3pPr>
            <a:lvl4pPr marL="1227496" indent="-273805">
              <a:lnSpc>
                <a:spcPct val="90000"/>
              </a:lnSpc>
              <a:defRPr sz="1800"/>
            </a:lvl4pPr>
            <a:lvl5pPr marL="1515852" indent="-280419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058667"/>
            <a:ext cx="4114800" cy="1728165"/>
          </a:xfrm>
        </p:spPr>
        <p:txBody>
          <a:bodyPr/>
          <a:lstStyle>
            <a:lvl1pPr marL="347879" indent="-347879">
              <a:lnSpc>
                <a:spcPct val="90000"/>
              </a:lnSpc>
              <a:defRPr sz="2700"/>
            </a:lvl1pPr>
            <a:lvl2pPr marL="673271" indent="-339942">
              <a:lnSpc>
                <a:spcPct val="90000"/>
              </a:lnSpc>
              <a:defRPr sz="2400"/>
            </a:lvl2pPr>
            <a:lvl3pPr marL="961626" indent="-302906">
              <a:lnSpc>
                <a:spcPct val="90000"/>
              </a:lnSpc>
              <a:defRPr sz="2000"/>
            </a:lvl3pPr>
            <a:lvl4pPr marL="1227496" indent="-265870">
              <a:lnSpc>
                <a:spcPct val="90000"/>
              </a:lnSpc>
              <a:defRPr sz="1800"/>
            </a:lvl4pPr>
            <a:lvl5pPr marL="1515852" indent="-273805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45643"/>
            <a:ext cx="4114800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8" indent="0">
              <a:buNone/>
              <a:defRPr sz="1500" b="1"/>
            </a:lvl4pPr>
            <a:lvl5pPr marL="1828546" indent="0">
              <a:buNone/>
              <a:defRPr sz="1500" b="1"/>
            </a:lvl5pPr>
            <a:lvl6pPr marL="2285683" indent="0">
              <a:buNone/>
              <a:defRPr sz="1500" b="1"/>
            </a:lvl6pPr>
            <a:lvl7pPr marL="2742818" indent="0">
              <a:buNone/>
              <a:defRPr sz="1500" b="1"/>
            </a:lvl7pPr>
            <a:lvl8pPr marL="3199954" indent="0">
              <a:buNone/>
              <a:defRPr sz="1500" b="1"/>
            </a:lvl8pPr>
            <a:lvl9pPr marL="3657091" indent="0">
              <a:buNone/>
              <a:defRPr sz="1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0" y="1631156"/>
            <a:ext cx="4114800" cy="1537344"/>
          </a:xfrm>
        </p:spPr>
        <p:txBody>
          <a:bodyPr/>
          <a:lstStyle>
            <a:lvl1pPr marL="281742" indent="-281742">
              <a:defRPr sz="2300"/>
            </a:lvl1pPr>
            <a:lvl2pPr marL="562162" indent="-265870">
              <a:defRPr sz="2000"/>
            </a:lvl2pPr>
            <a:lvl3pPr marL="813482" indent="-243382">
              <a:defRPr sz="1800"/>
            </a:lvl3pPr>
            <a:lvl4pPr marL="1050250" indent="-228833">
              <a:defRPr sz="1700"/>
            </a:lvl4pPr>
            <a:lvl5pPr marL="1279082" indent="-206347"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6" y="1245643"/>
            <a:ext cx="4117019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8" indent="0">
              <a:buNone/>
              <a:defRPr sz="1500" b="1"/>
            </a:lvl4pPr>
            <a:lvl5pPr marL="1828546" indent="0">
              <a:buNone/>
              <a:defRPr sz="1500" b="1"/>
            </a:lvl5pPr>
            <a:lvl6pPr marL="2285683" indent="0">
              <a:buNone/>
              <a:defRPr sz="1500" b="1"/>
            </a:lvl6pPr>
            <a:lvl7pPr marL="2742818" indent="0">
              <a:buNone/>
              <a:defRPr sz="1500" b="1"/>
            </a:lvl7pPr>
            <a:lvl8pPr marL="3199954" indent="0">
              <a:buNone/>
              <a:defRPr sz="1500" b="1"/>
            </a:lvl8pPr>
            <a:lvl9pPr marL="3657091" indent="0">
              <a:buNone/>
              <a:defRPr sz="1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117974" cy="1537344"/>
          </a:xfrm>
        </p:spPr>
        <p:txBody>
          <a:bodyPr/>
          <a:lstStyle>
            <a:lvl1pPr marL="296292" indent="-296292">
              <a:defRPr sz="2300"/>
            </a:lvl1pPr>
            <a:lvl2pPr marL="570099" indent="-273805">
              <a:defRPr sz="2000"/>
            </a:lvl2pPr>
            <a:lvl3pPr marL="821417" indent="-244706">
              <a:defRPr sz="1800"/>
            </a:lvl3pPr>
            <a:lvl4pPr marL="1050250" indent="-236770">
              <a:defRPr sz="1700"/>
            </a:lvl4pPr>
            <a:lvl5pPr marL="1279082" indent="-220897"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172643"/>
            <a:ext cx="8382001" cy="6509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1" y="1059657"/>
            <a:ext cx="8382001" cy="211904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>
    <p:fade/>
  </p:transition>
  <p:txStyles>
    <p:titleStyle>
      <a:lvl1pPr algn="l" defTabSz="914273" rtl="0" eaLnBrk="1" latinLnBrk="0" hangingPunct="1">
        <a:lnSpc>
          <a:spcPct val="90000"/>
        </a:lnSpc>
        <a:spcBef>
          <a:spcPct val="0"/>
        </a:spcBef>
        <a:buNone/>
        <a:defRPr lang="en-US" sz="47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36" indent="-396836" algn="l" defTabSz="91427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9" indent="-396836" algn="l" defTabSz="91427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762" indent="-344455" algn="l" defTabSz="91427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804" indent="-346040" algn="l" defTabSz="91427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20" indent="-336517" algn="l" defTabSz="91427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0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5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3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0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4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1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email"/>
          <a:srcRect b="10453"/>
          <a:stretch>
            <a:fillRect/>
          </a:stretch>
        </p:blipFill>
        <p:spPr>
          <a:xfrm>
            <a:off x="0" y="974782"/>
            <a:ext cx="9144000" cy="4168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172644"/>
            <a:ext cx="8382001" cy="6509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2"/>
            <a:ext cx="8040688" cy="2105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ransition>
    <p:fade/>
  </p:transition>
  <p:txStyles>
    <p:titleStyle>
      <a:lvl1pPr algn="l" defTabSz="914273" rtl="0" eaLnBrk="1" latinLnBrk="0" hangingPunct="1">
        <a:lnSpc>
          <a:spcPct val="90000"/>
        </a:lnSpc>
        <a:spcBef>
          <a:spcPct val="0"/>
        </a:spcBef>
        <a:buNone/>
        <a:defRPr lang="en-US" sz="47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27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1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16" indent="-7936" algn="l" defTabSz="91427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7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895" indent="-7936" algn="l" defTabSz="91427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901" indent="7936" algn="l" defTabSz="91427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905" indent="0" algn="l" defTabSz="91427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250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5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3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0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4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1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1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F42A-6098-4566-8D1D-FB363C39DCF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3658-22BA-4844-A59B-2E9D9DD09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" TargetMode="External"/><Relationship Id="rId3" Type="http://schemas.openxmlformats.org/officeDocument/2006/relationships/hyperlink" Target="http://www.photoforum.ru/photo/374584/index.ru.html" TargetMode="External"/><Relationship Id="rId7" Type="http://schemas.openxmlformats.org/officeDocument/2006/relationships/hyperlink" Target="http://vsesochineniya.ru/kratkaya-biografiya-astafeva-v-p.html" TargetMode="External"/><Relationship Id="rId2" Type="http://schemas.openxmlformats.org/officeDocument/2006/relationships/hyperlink" Target="http://villib.ru/index/pisateli_frontoviki/0-77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yandex.ru/clck/redir/EIW2pfxuI9g?data=UlNrNmk5WktYejR0eWJFYk1LdmtxaFN5UnNNY01sUHJUelVhU185WjZyQm9lTC1qUlMxMElJMW9SdWZQQ1JpVUVuNFhxNVJzbmRLcjcwOC15ZHBRYnNaRDJfeEhxYTRqNWdpWThCR21HeHc3cHNBQkpPMTF3ZG1xTUVXSGlMSV8zc3ZBVGNPUkRia0x4bUNGOTljMm1oeHh3OHBuaTFLM3NlN3UxbkZ4TTcw&amp;b64e=2&amp;sign=ee9a544bf5ed33bffd7d5bf202e24799&amp;keyno=0" TargetMode="External"/><Relationship Id="rId5" Type="http://schemas.openxmlformats.org/officeDocument/2006/relationships/hyperlink" Target="http://yandex.ru/clck/redir/EIW2pfxuI9g?data=UlNrNmk5WktYejR0eWJFYk1LdmtxcVc1ZnZmTWRnQXp4dUtmRUx5Z0tFc3FRZzI0T2RYUnJvRzFjTzJSeFQwYlFBa2Z4ZTNNaFNMbmE4d3h3NVFNTWc3YWE5enQ4N3ZsMjNnWll1XzhoSVJ6TGN4Mm9IOW9EdEd2V0F4THpwRDljSVVaelFVR0plZnNVVEVjRlZJcDVhRktoRDhldkk1eUpoWl9mU2E0RFpjSUhrM090NzR5UGc&amp;b64e=2&amp;sign=05a0e8313d6b0f65f31cc8ebf56eab1f&amp;keyno=0" TargetMode="External"/><Relationship Id="rId10" Type="http://schemas.openxmlformats.org/officeDocument/2006/relationships/hyperlink" Target="http://diafilmy.su/1036-vasyutkino-ozero.html" TargetMode="External"/><Relationship Id="rId4" Type="http://schemas.openxmlformats.org/officeDocument/2006/relationships/hyperlink" Target="http://yandex.ru/clck/redir/EIW2pfxuI9g?data=UlNrNmk5WktYejR0eWJFYk1LdmtxcVc1ZnZmTWRnQXpLMG1SN3dpUFFaN091azNGaU1GUkZXa05QRTdJTG5WVUVQZGZ4SVhPQko3WS1BdTBYanJ1ZmZRLTZuaENMLU1BeXB2WEFLSHJXSTVrU3kyX1M3WGVVVlIxbEZhdnk4dUx4cEh1YzhxVVdJSERPTVZlTUkxRnN3N2w3a0ZfTHhnYU16amNGNTNFbzdVNmpHSW10VFNXclE&amp;b64e=2&amp;sign=dc6e0b34e443ad16adb636e789923106&amp;keyno=0" TargetMode="External"/><Relationship Id="rId9" Type="http://schemas.openxmlformats.org/officeDocument/2006/relationships/hyperlink" Target="http://ru.wikipedia.org/wiki/%C0%F1%F2%E0%F4%FC%E5%E2,_%C2%E8%EA%F2%EE%F0_%CF%E5%F2%F0%EE%E2%E8%F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salamnews.org/ru/news/read/95901#sthash.lwbJYtNY.dpu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то Лесное озеро. - фотограф Viaceslav - пейзаж - ФотоФорум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267494"/>
            <a:ext cx="4073659" cy="707878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CC"/>
                </a:solidFill>
              </a:rPr>
              <a:t>Виктор  Астафьев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15566"/>
            <a:ext cx="5183386" cy="769433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«Васюткино озеро»</a:t>
            </a:r>
            <a:endParaRPr lang="ru-RU" sz="4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рок-исследование по рассказу В. П. Астафьева &quot;Васюткино озеро&quot; Обучающие: Обучающие: Формировать умение анализа художественног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5953028" cy="4948014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984" y="987574"/>
            <a:ext cx="439248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каких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тайги мы узнали из рассказа?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Предложите,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законы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тайги нам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записать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чтобы воспользоваться ими в трудную минуту.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Тадеуш голас руководство к просветлению для ленивых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6012160" y="3219822"/>
            <a:ext cx="295778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95486"/>
            <a:ext cx="32005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Человек и природа в рассказе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59582"/>
            <a:ext cx="69435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Продолжите фразу: </a:t>
            </a:r>
            <a:r>
              <a:rPr lang="ru-RU" b="1" dirty="0" smtClean="0"/>
              <a:t>Чтобы не пропасть в дикой природе, нужны…?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1059582"/>
            <a:ext cx="10102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779662"/>
            <a:ext cx="25661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Поработаем с таблицей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9" y="0"/>
          <a:ext cx="6552726" cy="49926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09406"/>
                <a:gridCol w="1614440"/>
                <a:gridCol w="1614440"/>
                <a:gridCol w="1614440"/>
              </a:tblGrid>
              <a:tr h="15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животные</a:t>
                      </a:r>
                      <a:endParaRPr lang="ru-RU" sz="1200" b="1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птицы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рыба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растения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</a:tr>
              <a:tr h="3905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медведь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рысь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волк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лиса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заяц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лев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тигр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зубр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олень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косуля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сайгак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жираф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обезьяна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слон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пантера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леопард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лось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соболь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куница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белка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</a:rPr>
                        <a:t>песцы</a:t>
                      </a:r>
                      <a:endParaRPr lang="ru-RU" sz="1200" b="1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ворона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кедровка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воробей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утка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гусь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сорока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попугай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синица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ястреб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коршун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сойка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орел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тетерев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глухарь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куропатка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ласточка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чайка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гагара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лебедь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фламинго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цапля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аист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снегирь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кулик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желна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гагара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219" marR="562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акула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кит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карась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окунь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сиг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сельдь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карп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жерех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семга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омуль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вобла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плотва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ерш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лещ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кета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налим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щука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пескарь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стерлядь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осетр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таймень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пелядь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</a:rPr>
                        <a:t>чир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сорога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пихта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кедр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сосна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береза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липа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дуб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ольха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рябина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калина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черемуха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тополь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тальник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смородина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тутовник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яблоня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вишня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вяз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камыш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ракита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хлебное дерево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пальма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фикус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крапива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19" marR="5621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5486"/>
            <a:ext cx="67129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Сжатый пересказ по слайдам диафильма</a:t>
            </a:r>
            <a:endParaRPr lang="ru-RU" sz="2800" b="1" dirty="0"/>
          </a:p>
        </p:txBody>
      </p:sp>
      <p:pic>
        <p:nvPicPr>
          <p:cNvPr id="3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71550"/>
            <a:ext cx="7488832" cy="420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27534"/>
            <a:ext cx="7704856" cy="43221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83918"/>
            <a:ext cx="770485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3831"/>
            <a:ext cx="8645317" cy="48496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351412"/>
            <a:ext cx="871296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890" y="165520"/>
            <a:ext cx="8813598" cy="47824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227934"/>
            <a:ext cx="885698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87146"/>
            <a:ext cx="8496944" cy="47664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515966"/>
            <a:ext cx="8496944" cy="62753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7494"/>
            <a:ext cx="8389375" cy="47060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227934"/>
            <a:ext cx="849694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9502"/>
            <a:ext cx="8308752" cy="46608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83918"/>
            <a:ext cx="8352928" cy="93610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1480"/>
            <a:ext cx="8424936" cy="4726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939902"/>
            <a:ext cx="8424936" cy="9144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ия биография астафьева - новая образовательная презентация скачать"/>
          <p:cNvPicPr>
            <a:picLocks noChangeAspect="1" noChangeArrowheads="1"/>
          </p:cNvPicPr>
          <p:nvPr/>
        </p:nvPicPr>
        <p:blipFill>
          <a:blip r:embed="rId3" cstate="email"/>
          <a:srcRect t="-2472"/>
          <a:stretch>
            <a:fillRect/>
          </a:stretch>
        </p:blipFill>
        <p:spPr bwMode="auto">
          <a:xfrm>
            <a:off x="2555776" y="123478"/>
            <a:ext cx="3456384" cy="35853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0" name="Picture 6" descr="Биография Астафьева . . Лучшие биограф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9786" y="555526"/>
            <a:ext cx="1944214" cy="1296143"/>
          </a:xfrm>
          <a:prstGeom prst="rect">
            <a:avLst/>
          </a:prstGeom>
          <a:noFill/>
        </p:spPr>
      </p:pic>
      <p:pic>
        <p:nvPicPr>
          <p:cNvPr id="26626" name="Picture 2" descr="ООПТ РОССИИ - История заповедного дела в фотография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228184" y="1563638"/>
            <a:ext cx="1216262" cy="1656186"/>
          </a:xfrm>
          <a:prstGeom prst="rect">
            <a:avLst/>
          </a:prstGeom>
          <a:noFill/>
        </p:spPr>
      </p:pic>
      <p:pic>
        <p:nvPicPr>
          <p:cNvPr id="26628" name="Picture 4" descr="35 астафьев виктор петрович - Лучший ресурс про СМС Маркетин…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328" y="1563638"/>
            <a:ext cx="1156127" cy="14152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642" name="Picture 18" descr="Последние поступления, страница 507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312" y="3291830"/>
            <a:ext cx="1332657" cy="1728191"/>
          </a:xfrm>
          <a:prstGeom prst="rect">
            <a:avLst/>
          </a:prstGeom>
          <a:noFill/>
        </p:spPr>
      </p:pic>
      <p:pic>
        <p:nvPicPr>
          <p:cNvPr id="26644" name="Picture 20" descr="http://books.iqbuy.ru/img/books/9785/69/91/94/19/9785699194193-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3866180"/>
            <a:ext cx="858359" cy="1277320"/>
          </a:xfrm>
          <a:prstGeom prst="rect">
            <a:avLst/>
          </a:prstGeom>
          <a:noFill/>
        </p:spPr>
      </p:pic>
      <p:pic>
        <p:nvPicPr>
          <p:cNvPr id="14338" name="Picture 2" descr="Читать &quot;Виктор Астафьев&quot; - Ростовцев Юрий Алексеевич - Страница 107 - ЛитМир.net"/>
          <p:cNvPicPr>
            <a:picLocks noChangeAspect="1" noChangeArrowheads="1"/>
          </p:cNvPicPr>
          <p:nvPr/>
        </p:nvPicPr>
        <p:blipFill>
          <a:blip r:embed="rId9" cstate="email">
            <a:lum bright="10000" contrast="40000"/>
          </a:blip>
          <a:srcRect/>
          <a:stretch>
            <a:fillRect/>
          </a:stretch>
        </p:blipFill>
        <p:spPr bwMode="auto">
          <a:xfrm>
            <a:off x="6084168" y="195486"/>
            <a:ext cx="1839942" cy="1343423"/>
          </a:xfrm>
          <a:prstGeom prst="rect">
            <a:avLst/>
          </a:prstGeom>
          <a:noFill/>
        </p:spPr>
      </p:pic>
      <p:pic>
        <p:nvPicPr>
          <p:cNvPr id="14340" name="Picture 4" descr="Астафьев торрент скачать :: Торренты без регистрации и рейтинга. Торрент поисковик Torrent-Poisk.com"/>
          <p:cNvPicPr>
            <a:picLocks noChangeAspect="1" noChangeArrowheads="1"/>
          </p:cNvPicPr>
          <p:nvPr/>
        </p:nvPicPr>
        <p:blipFill>
          <a:blip r:embed="rId10" cstate="email">
            <a:lum contrast="10000"/>
          </a:blip>
          <a:srcRect/>
          <a:stretch>
            <a:fillRect/>
          </a:stretch>
        </p:blipFill>
        <p:spPr bwMode="auto">
          <a:xfrm>
            <a:off x="3635896" y="3684860"/>
            <a:ext cx="1368152" cy="1458640"/>
          </a:xfrm>
          <a:prstGeom prst="rect">
            <a:avLst/>
          </a:prstGeom>
          <a:noFill/>
        </p:spPr>
      </p:pic>
      <p:pic>
        <p:nvPicPr>
          <p:cNvPr id="14344" name="Picture 8" descr="Общайся Знакомься Люби!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123478"/>
            <a:ext cx="2016224" cy="2023745"/>
          </a:xfrm>
          <a:prstGeom prst="rect">
            <a:avLst/>
          </a:prstGeom>
          <a:noFill/>
        </p:spPr>
      </p:pic>
      <p:pic>
        <p:nvPicPr>
          <p:cNvPr id="14348" name="Picture 12" descr="Виктор Астафьев. . Веселый солдат (2010) DVDRip BigFANGroup.org - скачать без регистрации"/>
          <p:cNvPicPr>
            <a:picLocks noChangeAspect="1" noChangeArrowheads="1"/>
          </p:cNvPicPr>
          <p:nvPr/>
        </p:nvPicPr>
        <p:blipFill>
          <a:blip r:embed="rId12" cstate="email">
            <a:lum contrast="40000"/>
          </a:blip>
          <a:srcRect/>
          <a:stretch>
            <a:fillRect/>
          </a:stretch>
        </p:blipFill>
        <p:spPr bwMode="auto">
          <a:xfrm>
            <a:off x="251520" y="1347614"/>
            <a:ext cx="1452623" cy="1152128"/>
          </a:xfrm>
          <a:prstGeom prst="rect">
            <a:avLst/>
          </a:prstGeom>
          <a:noFill/>
        </p:spPr>
      </p:pic>
      <p:pic>
        <p:nvPicPr>
          <p:cNvPr id="14342" name="Picture 6" descr="Виктор астафьеав записка. . Виктор Астафьев. . Праведник из Овсянки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1259632" y="2211710"/>
            <a:ext cx="868611" cy="1080120"/>
          </a:xfrm>
          <a:prstGeom prst="rect">
            <a:avLst/>
          </a:prstGeom>
          <a:noFill/>
        </p:spPr>
      </p:pic>
      <p:pic>
        <p:nvPicPr>
          <p:cNvPr id="14350" name="Picture 14" descr="Виктор астафьеав записка. . Виктор Астафьев. . Праведник из Овсянки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03840" y="2571750"/>
            <a:ext cx="1440160" cy="1189060"/>
          </a:xfrm>
          <a:prstGeom prst="rect">
            <a:avLst/>
          </a:prstGeom>
          <a:noFill/>
        </p:spPr>
      </p:pic>
      <p:pic>
        <p:nvPicPr>
          <p:cNvPr id="14352" name="Picture 16" descr="Биография Астафьева - Картинка 918/3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9512" y="2211710"/>
            <a:ext cx="905974" cy="1305772"/>
          </a:xfrm>
          <a:prstGeom prst="rect">
            <a:avLst/>
          </a:prstGeom>
          <a:noFill/>
        </p:spPr>
      </p:pic>
      <p:pic>
        <p:nvPicPr>
          <p:cNvPr id="14354" name="Picture 18" descr="Аудио книги за Июль 2010 года &quot; Страница 9 &quot; Скачать аудиокниги бесплатно без регистрации. . Русские MP3"/>
          <p:cNvPicPr>
            <a:picLocks noChangeAspect="1" noChangeArrowheads="1"/>
          </p:cNvPicPr>
          <p:nvPr/>
        </p:nvPicPr>
        <p:blipFill>
          <a:blip r:embed="rId16" cstate="email">
            <a:lum contrast="40000"/>
          </a:blip>
          <a:srcRect/>
          <a:stretch>
            <a:fillRect/>
          </a:stretch>
        </p:blipFill>
        <p:spPr bwMode="auto">
          <a:xfrm>
            <a:off x="6228184" y="3507854"/>
            <a:ext cx="964727" cy="1377568"/>
          </a:xfrm>
          <a:prstGeom prst="rect">
            <a:avLst/>
          </a:prstGeom>
          <a:noFill/>
        </p:spPr>
      </p:pic>
      <p:pic>
        <p:nvPicPr>
          <p:cNvPr id="26634" name="Picture 10" descr="Последний поклон. Повесть в рассказах - Астафьев Виктор Петрович"/>
          <p:cNvPicPr>
            <a:picLocks noChangeAspect="1" noChangeArrowheads="1"/>
          </p:cNvPicPr>
          <p:nvPr/>
        </p:nvPicPr>
        <p:blipFill>
          <a:blip r:embed="rId17" cstate="email">
            <a:lum contrast="40000"/>
          </a:blip>
          <a:srcRect/>
          <a:stretch>
            <a:fillRect/>
          </a:stretch>
        </p:blipFill>
        <p:spPr bwMode="auto">
          <a:xfrm>
            <a:off x="5292080" y="3795886"/>
            <a:ext cx="838763" cy="1347614"/>
          </a:xfrm>
          <a:prstGeom prst="rect">
            <a:avLst/>
          </a:prstGeom>
          <a:noFill/>
        </p:spPr>
      </p:pic>
      <p:pic>
        <p:nvPicPr>
          <p:cNvPr id="26632" name="Picture 8" descr="Классическая литература - сравните цены на Ru.Buy.net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3291830"/>
            <a:ext cx="1090716" cy="1656184"/>
          </a:xfrm>
          <a:prstGeom prst="rect">
            <a:avLst/>
          </a:prstGeom>
          <a:noFill/>
        </p:spPr>
      </p:pic>
      <p:pic>
        <p:nvPicPr>
          <p:cNvPr id="26640" name="Picture 16" descr="Лучшие рассказы для детей: Васюткино озеро, Царь-Рыба и другие - Астафьев Виктор Петрович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55576" y="3579862"/>
            <a:ext cx="864097" cy="1358071"/>
          </a:xfrm>
          <a:prstGeom prst="rect">
            <a:avLst/>
          </a:prstGeom>
          <a:noFill/>
        </p:spPr>
      </p:pic>
      <p:pic>
        <p:nvPicPr>
          <p:cNvPr id="26636" name="Picture 12" descr="Городок в табакерке. . Сказки русских писателей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475656" y="3711601"/>
            <a:ext cx="936104" cy="14318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195486"/>
            <a:ext cx="8396105" cy="47098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155926"/>
            <a:ext cx="8424936" cy="86409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470" y="303498"/>
            <a:ext cx="8233970" cy="46189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83918"/>
            <a:ext cx="828092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5486"/>
            <a:ext cx="8568952" cy="48068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83918"/>
            <a:ext cx="8568952" cy="9144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03498"/>
            <a:ext cx="7848872" cy="44938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939902"/>
            <a:ext cx="792088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49492"/>
            <a:ext cx="8161962" cy="4578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723878"/>
            <a:ext cx="8208912" cy="115212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49492"/>
            <a:ext cx="8011008" cy="44938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939902"/>
            <a:ext cx="8064896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5486"/>
            <a:ext cx="8588654" cy="48178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229100"/>
            <a:ext cx="8712968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03499"/>
            <a:ext cx="7848872" cy="4402895"/>
          </a:xfrm>
          <a:prstGeom prst="rect">
            <a:avLst/>
          </a:prstGeom>
          <a:noFill/>
        </p:spPr>
      </p:pic>
      <p:pic>
        <p:nvPicPr>
          <p:cNvPr id="6" name="Picture 2" descr="Васюткино озер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9502"/>
            <a:ext cx="8136904" cy="45644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723878"/>
            <a:ext cx="8208912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480"/>
            <a:ext cx="8492380" cy="47638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227934"/>
            <a:ext cx="8496944" cy="69837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49493"/>
            <a:ext cx="8204026" cy="46021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939902"/>
            <a:ext cx="8208912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899592" y="771550"/>
            <a:ext cx="7344816" cy="2231976"/>
          </a:xfrm>
          <a:prstGeom prst="rect">
            <a:avLst/>
          </a:prstGeom>
        </p:spPr>
        <p:txBody>
          <a:bodyPr/>
          <a:lstStyle/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Родился 1 мая 1924 года</a:t>
            </a: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1931год – осиротел ( мать утонула), воспитывался бабушкой и дедушкой</a:t>
            </a: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1939 год – попал в детский дом</a:t>
            </a: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1942 год – ушёл добровольцем на фронт,</a:t>
            </a: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награждён орденом Красной Звезды, медалями.</a:t>
            </a: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1951 год – начало литературной деятельно-</a:t>
            </a: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66" marR="0" lvl="0" indent="-342866" algn="l" defTabSz="91430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1953 год- первый сборник рассказов «До будущей весны»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11510"/>
            <a:ext cx="7776864" cy="43625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939902"/>
            <a:ext cx="7776864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9183"/>
            <a:ext cx="8208912" cy="4604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867894"/>
            <a:ext cx="8208912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480"/>
            <a:ext cx="8568423" cy="4806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11910"/>
            <a:ext cx="8640960" cy="93610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8724359" cy="4894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11910"/>
            <a:ext cx="8784976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14814"/>
            <a:ext cx="8280920" cy="4645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11910"/>
            <a:ext cx="8280920" cy="10081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3189"/>
            <a:ext cx="8208912" cy="4604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83918"/>
            <a:ext cx="8208912" cy="77038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94714"/>
            <a:ext cx="7560840" cy="4241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795886"/>
            <a:ext cx="7560840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06802"/>
            <a:ext cx="8280920" cy="4645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939902"/>
            <a:ext cx="8280920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5" y="249492"/>
            <a:ext cx="8025627" cy="450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57504"/>
            <a:ext cx="7992888" cy="44836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155926"/>
            <a:ext cx="7992888" cy="69837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7494"/>
            <a:ext cx="57468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ИСТОРИИ СОЗДАНИЯ РАССКАЗА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803850"/>
            <a:ext cx="4464496" cy="433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С отцом и мачехой Виктор переезжает в </a:t>
            </a:r>
            <a:r>
              <a:rPr lang="ru-RU" sz="1600" b="1" dirty="0" err="1" smtClean="0"/>
              <a:t>Игарку</a:t>
            </a:r>
            <a:r>
              <a:rPr lang="ru-RU" sz="1600" b="1" dirty="0" smtClean="0"/>
              <a:t> </a:t>
            </a:r>
            <a:r>
              <a:rPr lang="ru-RU" sz="1600" dirty="0" smtClean="0"/>
              <a:t>- сюда выслан с семьей раскулаченный дед Павел. "Диких заработков", на которые рассчитывал отец, не оказалось, отношения с мачехой не сложились, она спихивает обузу, в лице ребенка, с плеч. Мальчик лишается крова и средств к существованию, бродяжничает, затем попадает в детдом- интернат. "Самостоятельную жизнь я начал сразу, безо всякой подготовки", - напишет впоследствии В. П. Астафьев. </a:t>
            </a:r>
            <a:br>
              <a:rPr lang="ru-RU" sz="1600" dirty="0" smtClean="0"/>
            </a:br>
            <a:r>
              <a:rPr lang="ru-RU" sz="1600" dirty="0" smtClean="0"/>
              <a:t>     Учитель школы-интерната сибирский поэт </a:t>
            </a:r>
            <a:r>
              <a:rPr lang="ru-RU" sz="1600" b="1" dirty="0" smtClean="0"/>
              <a:t>Игнатий Дмитриевич Рождественский </a:t>
            </a:r>
            <a:r>
              <a:rPr lang="ru-RU" sz="1600" dirty="0" smtClean="0"/>
              <a:t>замечает в Викторе склонность к литературе и развивает ее. Сочинение о любимом озере, напечатанное в школьном журнале, развернется позднее в рассказ </a:t>
            </a:r>
            <a:r>
              <a:rPr lang="ru-RU" sz="1600" b="1" dirty="0" smtClean="0"/>
              <a:t>"Васюткино озеро".</a:t>
            </a:r>
            <a:r>
              <a:rPr lang="ru-RU" sz="1600" dirty="0" smtClean="0"/>
              <a:t> Рассказ написан в </a:t>
            </a:r>
            <a:r>
              <a:rPr lang="ru-RU" sz="1600" b="1" dirty="0" smtClean="0"/>
              <a:t>1956 году. </a:t>
            </a:r>
            <a:endParaRPr lang="ru-RU" sz="1600" b="1" dirty="0"/>
          </a:p>
        </p:txBody>
      </p:sp>
      <p:pic>
        <p:nvPicPr>
          <p:cNvPr id="5" name="Picture 2" descr="http://i426.photobucket.com/albums/pp346/polny_shkaf/Kon_s_rozovoy_grivoy_1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79512" y="1131590"/>
            <a:ext cx="389232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6408"/>
            <a:ext cx="8352928" cy="46856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155926"/>
            <a:ext cx="8352928" cy="69837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5571"/>
            <a:ext cx="8136904" cy="4564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795886"/>
            <a:ext cx="8136904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67494"/>
            <a:ext cx="12604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275606"/>
            <a:ext cx="54282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Поставьте себе </a:t>
            </a:r>
            <a:r>
              <a:rPr lang="ru-RU" b="1" dirty="0" smtClean="0"/>
              <a:t> в тетрадь оценку </a:t>
            </a:r>
            <a:r>
              <a:rPr lang="ru-RU" b="1" dirty="0" smtClean="0"/>
              <a:t>за работу на уроке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95686"/>
            <a:ext cx="55488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Напишите небольшое сочинение на тему :</a:t>
            </a:r>
          </a:p>
          <a:p>
            <a:r>
              <a:rPr lang="ru-RU" b="1" dirty="0" smtClean="0"/>
              <a:t>«Человек  и природа в рассказе ВАСЮТКИНО ОЗЕРО»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71550"/>
            <a:ext cx="792088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http://villib.ru/index/pisateli_frontoviki/0-77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http://www.photoforum.ru/photo/374584/index.ru.html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http://900igr.net/kartinki/literatura/Astafev/036-Biografija-Astafeva.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http://900igr.net/prezentatsii/literatura/astafev/005-biografija-astaf…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http://progres-d.ru/files/prezent/prezentaciya-biografiya-astafeva-47.…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7"/>
              </a:rPr>
              <a:t>http://vsesochineniya.ru/kratkaya-biografiya-astafeva-v-p.html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hlinkClick r:id="rId8"/>
              </a:rPr>
              <a:t>ru.wikipedia.org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9"/>
              </a:rPr>
              <a:t>wiki</a:t>
            </a:r>
            <a:r>
              <a:rPr lang="en-US" dirty="0" smtClean="0">
                <a:hlinkClick r:id="rId9"/>
              </a:rPr>
              <a:t>/</a:t>
            </a:r>
            <a:r>
              <a:rPr lang="ru-RU" b="1" dirty="0" err="1" smtClean="0">
                <a:hlinkClick r:id="rId9"/>
              </a:rPr>
              <a:t>Астафьев</a:t>
            </a:r>
            <a:r>
              <a:rPr lang="ru-RU" dirty="0" err="1" smtClean="0">
                <a:hlinkClick r:id="rId9"/>
              </a:rPr>
              <a:t>,_</a:t>
            </a:r>
            <a:r>
              <a:rPr lang="ru-RU" b="1" dirty="0" err="1" smtClean="0">
                <a:hlinkClick r:id="rId9"/>
              </a:rPr>
              <a:t>В</a:t>
            </a:r>
            <a:r>
              <a:rPr lang="ru-RU" dirty="0" err="1" smtClean="0">
                <a:hlinkClick r:id="rId9"/>
              </a:rPr>
              <a:t>иктор_Петрович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hlinkClick r:id="rId10"/>
              </a:rPr>
              <a:t>http://diafilmy.su/1036-vasyutkino-ozero.html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95486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Ссылки на сайты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79662"/>
            <a:ext cx="42128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Читаем рассказ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Смотреть диафильм Васюткино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2427734"/>
            <a:ext cx="2088232" cy="17281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627534"/>
            <a:ext cx="292144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cs typeface="Times New Roman" pitchFamily="18" charset="0"/>
              </a:rPr>
              <a:t>ВИКТОРИНА</a:t>
            </a:r>
            <a:endParaRPr lang="ru-RU" sz="40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707654"/>
            <a:ext cx="17956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cs typeface="Times New Roman" pitchFamily="18" charset="0"/>
              </a:rPr>
              <a:t>ОТВЕТЫ</a:t>
            </a:r>
            <a:endParaRPr lang="ru-RU" sz="36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499742"/>
            <a:ext cx="404149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Васюткино озеро Астафьев, В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9502"/>
            <a:ext cx="1470956" cy="2088232"/>
          </a:xfrm>
          <a:prstGeom prst="rect">
            <a:avLst/>
          </a:prstGeom>
          <a:noFill/>
        </p:spPr>
      </p:pic>
      <p:pic>
        <p:nvPicPr>
          <p:cNvPr id="17412" name="Picture 4" descr="Васюткино озеро астафьев краткое содержа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39502"/>
            <a:ext cx="2867025" cy="1590675"/>
          </a:xfrm>
          <a:prstGeom prst="rect">
            <a:avLst/>
          </a:prstGeom>
          <a:noFill/>
        </p:spPr>
      </p:pic>
      <p:pic>
        <p:nvPicPr>
          <p:cNvPr id="17414" name="Picture 6" descr="Астафьев васюткино озеро аудиокнига слушать онлайн бесплатн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643758"/>
            <a:ext cx="1524000" cy="1323975"/>
          </a:xfrm>
          <a:prstGeom prst="rect">
            <a:avLst/>
          </a:prstGeom>
          <a:noFill/>
        </p:spPr>
      </p:pic>
      <p:pic>
        <p:nvPicPr>
          <p:cNvPr id="8194" name="Picture 2" descr="Клипарт Squirrel Белка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79862"/>
            <a:ext cx="180019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83518"/>
            <a:ext cx="10791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фортуна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9582"/>
            <a:ext cx="1471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“Нет фарту”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91630"/>
            <a:ext cx="5709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бот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9742"/>
            <a:ext cx="10518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паромы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9782"/>
            <a:ext cx="12484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перемёты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11910"/>
            <a:ext cx="1264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патронташ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43958"/>
            <a:ext cx="21405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обколотил (кедры)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987574"/>
            <a:ext cx="8236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затеси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1419622"/>
            <a:ext cx="1060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бурелом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923678"/>
            <a:ext cx="11847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валежник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2571750"/>
            <a:ext cx="7594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тягун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483518"/>
            <a:ext cx="25627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судьба, случай, счастье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987574"/>
            <a:ext cx="10045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не везёт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1419622"/>
            <a:ext cx="29523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небольшое  моторное судно;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2211710"/>
            <a:ext cx="19591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ловушки для рыб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2643758"/>
            <a:ext cx="17726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спаренные сети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3075806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рыболовная снасть с крючками, которую ставят поперек течения реки)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3723878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сумка или специальная лента с гнёздами для патронов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4515966"/>
            <a:ext cx="25342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сбил  кедровые шишки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267494"/>
            <a:ext cx="32038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крепкого сложения, </a:t>
            </a:r>
          </a:p>
          <a:p>
            <a:r>
              <a:rPr lang="ru-RU" b="1" dirty="0" smtClean="0"/>
              <a:t>невысокий и широкоплечий;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39502"/>
            <a:ext cx="14294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коренастый 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987574"/>
            <a:ext cx="30945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зарубки на стволах деревьев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419622"/>
            <a:ext cx="29311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деревья, сломанные бурей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923678"/>
            <a:ext cx="243682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сухие сучья, деревья, </a:t>
            </a:r>
          </a:p>
          <a:p>
            <a:r>
              <a:rPr lang="ru-RU" b="1" dirty="0" smtClean="0"/>
              <a:t>наваленные  на земле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28184" y="2643758"/>
            <a:ext cx="21465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подводное течение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51720" y="0"/>
            <a:ext cx="226901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cs typeface="Times New Roman" pitchFamily="18" charset="0"/>
              </a:rPr>
              <a:t>Словарная работа.</a:t>
            </a:r>
            <a:endParaRPr lang="ru-RU" sz="20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7494"/>
            <a:ext cx="32005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Человек и природа в рассказе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843558"/>
            <a:ext cx="434324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Что помогло </a:t>
            </a:r>
            <a:r>
              <a:rPr lang="ru-RU" b="1" dirty="0" err="1" smtClean="0"/>
              <a:t>Васютке</a:t>
            </a:r>
            <a:r>
              <a:rPr lang="ru-RU" b="1" dirty="0" smtClean="0"/>
              <a:t> спастись? </a:t>
            </a:r>
          </a:p>
          <a:p>
            <a:r>
              <a:rPr lang="ru-RU" b="1" dirty="0" smtClean="0"/>
              <a:t>Какие черты характера проявил </a:t>
            </a:r>
            <a:r>
              <a:rPr lang="ru-RU" b="1" dirty="0" err="1" smtClean="0"/>
              <a:t>Васютка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в трудной ситуации? 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851670"/>
            <a:ext cx="400096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 Какими знаниями владел </a:t>
            </a:r>
            <a:r>
              <a:rPr lang="ru-RU" b="1" dirty="0" err="1" smtClean="0"/>
              <a:t>Васютка</a:t>
            </a:r>
            <a:r>
              <a:rPr lang="ru-RU" b="1" dirty="0" smtClean="0"/>
              <a:t>?  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355726"/>
            <a:ext cx="31606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Откуда берет он эти знания?  </a:t>
            </a:r>
            <a:endParaRPr lang="ru-RU" b="1" dirty="0"/>
          </a:p>
        </p:txBody>
      </p:sp>
      <p:pic>
        <p:nvPicPr>
          <p:cNvPr id="15363" name="Picture 3" descr="Литература 5класс, общеобразовательный Программа литературного образования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 flipH="1">
            <a:off x="899592" y="1203597"/>
            <a:ext cx="2016224" cy="34275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3848" y="3003798"/>
            <a:ext cx="52661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Что будете делать вы, если заблудитесь в тайге?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Может ли это случиться с вами?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Найден мальчик, неделю бродивший по хабаровской тайге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79512" y="1707654"/>
            <a:ext cx="2072763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39752" y="342186"/>
            <a:ext cx="6696744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Десятилетний ребенок, которого в течение недели разыскивали в тайге в </a:t>
            </a:r>
            <a:r>
              <a:rPr lang="ru-RU" b="1" dirty="0" smtClean="0">
                <a:solidFill>
                  <a:srgbClr val="FF0000"/>
                </a:solidFill>
              </a:rPr>
              <a:t>Вяземском</a:t>
            </a:r>
            <a:r>
              <a:rPr lang="ru-RU" dirty="0" smtClean="0"/>
              <a:t> районе </a:t>
            </a:r>
            <a:r>
              <a:rPr lang="ru-RU" b="1" dirty="0" smtClean="0">
                <a:solidFill>
                  <a:srgbClr val="FF0000"/>
                </a:solidFill>
              </a:rPr>
              <a:t>Хабаровского края</a:t>
            </a:r>
            <a:r>
              <a:rPr lang="ru-RU" dirty="0" smtClean="0"/>
              <a:t>, выжил в лесу, питаясь ягодами и дождевой водой, а спал, укрывшись листьями.</a:t>
            </a:r>
          </a:p>
          <a:p>
            <a:r>
              <a:rPr lang="ru-RU" dirty="0" smtClean="0"/>
              <a:t>Школьник довольно хорошо знает тайгу, часто бегал туда за грибами и ягодами, кроме того, его отец - охотник, специально учил ребенка приемам выживания.</a:t>
            </a:r>
          </a:p>
          <a:p>
            <a:r>
              <a:rPr lang="ru-RU" dirty="0" smtClean="0"/>
              <a:t>«30 сентября пропавшего мальчика обнаружили примерно в 12 километрах от поселка Шумный. </a:t>
            </a:r>
          </a:p>
          <a:p>
            <a:r>
              <a:rPr lang="ru-RU" dirty="0" smtClean="0"/>
              <a:t>Степан самостоятельно смог выйти на дорогу, ведущую в родной поселок, где и был обнаружен сотрудниками полиции, возвращающимися с поисковых мероприятий. Состояние ребенка оценивается как удовлетворительное, в помощи медиков он не нуждается», — рассказали в пресс-службе МВД по региону.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See</a:t>
            </a:r>
            <a:r>
              <a:rPr lang="ru-RU" dirty="0" smtClean="0"/>
              <a:t> </a:t>
            </a:r>
            <a:r>
              <a:rPr lang="ru-RU" dirty="0" err="1" smtClean="0"/>
              <a:t>more</a:t>
            </a:r>
            <a:r>
              <a:rPr lang="ru-RU" dirty="0" smtClean="0"/>
              <a:t> </a:t>
            </a:r>
            <a:r>
              <a:rPr lang="ru-RU" dirty="0" err="1" smtClean="0"/>
              <a:t>at</a:t>
            </a:r>
            <a:r>
              <a:rPr lang="ru-RU" dirty="0" smtClean="0"/>
              <a:t>: </a:t>
            </a:r>
            <a:r>
              <a:rPr lang="ru-RU" dirty="0" smtClean="0">
                <a:hlinkClick r:id="rId3"/>
              </a:rPr>
              <a:t>http://ru.salamnews.org/ru/news/read/95901#sthash.lwbJYtNY.dpuf</a:t>
            </a:r>
            <a:r>
              <a:rPr lang="ru-RU" dirty="0" smtClean="0"/>
              <a:t>    01.10.2013.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3478"/>
            <a:ext cx="410080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Что сообщают газеты: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0</TotalTime>
  <Words>614</Words>
  <Application>Microsoft Office PowerPoint</Application>
  <PresentationFormat>Экран (16:9)</PresentationFormat>
  <Paragraphs>185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Тема4</vt:lpstr>
      <vt:lpstr>Белый текст и шрифт Courier для слайдов с кодом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2015-03-30T01:09:08Z</dcterms:created>
  <dcterms:modified xsi:type="dcterms:W3CDTF">2015-04-02T03:22:33Z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