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9" r:id="rId5"/>
    <p:sldId id="265" r:id="rId6"/>
    <p:sldId id="266" r:id="rId7"/>
    <p:sldId id="261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ECFF"/>
    <a:srgbClr val="800000"/>
    <a:srgbClr val="99FF66"/>
    <a:srgbClr val="9933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044DD5AC-94F1-4A68-8A77-8673DAB6B0B2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717D8CE8-799F-4A90-B6DD-1F069FBBA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41104350437044B043C044F043D043D044B0439010_zps8ba4446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936" y="620688"/>
            <a:ext cx="4933950" cy="571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4464496" cy="30243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Начало изучения романа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Ф.М.Достоевского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653136"/>
            <a:ext cx="6400800" cy="1752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«Преступление и наказание»</a:t>
            </a:r>
            <a:endParaRPr lang="ru-RU" sz="4400" b="1" i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Библус - Преступление и наказание (Достоевский Федор Михайлович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548680"/>
            <a:ext cx="1905000" cy="26955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908720"/>
            <a:ext cx="5598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Таким образом, мы снова вернулись к мысли, с которой начинали рассуждения над романом</a:t>
            </a:r>
          </a:p>
          <a:p>
            <a:r>
              <a:rPr lang="ru-RU" sz="2000" b="1" dirty="0" smtClean="0"/>
              <a:t> нет Бога - Нет Добра - Нет общества, Нет личности.</a:t>
            </a:r>
          </a:p>
          <a:p>
            <a:r>
              <a:rPr lang="ru-RU" sz="2000" b="1" dirty="0" smtClean="0"/>
              <a:t> Есть идеал положительного прекрасного человека Христа, к которому должен человек стремиться. Только жертвуя всем для всех, человек способен изменить себя, общество, в котором он живет, достичь прекрасного              будущего.</a:t>
            </a:r>
            <a:endParaRPr lang="ru-RU" sz="2000" b="1" dirty="0"/>
          </a:p>
        </p:txBody>
      </p:sp>
      <p:pic>
        <p:nvPicPr>
          <p:cNvPr id="6146" name="Picture 2" descr="Сыров Валерий - Сайт художника - Работа &quot;Петербургский двор&quot;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3284984"/>
            <a:ext cx="2143623" cy="3096344"/>
          </a:xfrm>
          <a:prstGeom prst="rect">
            <a:avLst/>
          </a:prstGeom>
          <a:noFill/>
        </p:spPr>
      </p:pic>
      <p:pic>
        <p:nvPicPr>
          <p:cNvPr id="6150" name="Picture 6" descr="Борис Костыгов, графика / Сообщество архитекторов / Блоги о …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4725144"/>
            <a:ext cx="3046993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3928" y="476672"/>
            <a:ext cx="5220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Ф.М. Достоевский</a:t>
            </a:r>
            <a:r>
              <a:rPr lang="ru-RU" b="1" dirty="0"/>
              <a:t>, величайший русский писатель, страстный поборник идей </a:t>
            </a:r>
            <a:r>
              <a:rPr lang="ru-RU" b="1" dirty="0">
                <a:solidFill>
                  <a:srgbClr val="FF0000"/>
                </a:solidFill>
              </a:rPr>
              <a:t>гуманизма</a:t>
            </a:r>
            <a:r>
              <a:rPr lang="ru-RU" b="1" dirty="0"/>
              <a:t> и </a:t>
            </a:r>
            <a:r>
              <a:rPr lang="ru-RU" b="1" dirty="0">
                <a:solidFill>
                  <a:srgbClr val="FF0000"/>
                </a:solidFill>
              </a:rPr>
              <a:t>справедливости</a:t>
            </a:r>
            <a:r>
              <a:rPr lang="ru-RU" b="1" dirty="0"/>
              <a:t>, в своем </a:t>
            </a:r>
            <a:r>
              <a:rPr lang="ru-RU" b="1" dirty="0" smtClean="0"/>
              <a:t>романе </a:t>
            </a:r>
            <a:r>
              <a:rPr lang="ru-RU" b="1" dirty="0" smtClean="0">
                <a:solidFill>
                  <a:srgbClr val="FF0000"/>
                </a:solidFill>
              </a:rPr>
              <a:t>«Преступление и наказание» </a:t>
            </a:r>
            <a:r>
              <a:rPr lang="ru-RU" b="1" dirty="0"/>
              <a:t>выдвигает следующие проблемы, напрямую связанные с его мировоззрением и философской </a:t>
            </a:r>
            <a:r>
              <a:rPr lang="ru-RU" b="1" dirty="0" smtClean="0"/>
              <a:t>позицией:</a:t>
            </a:r>
            <a:endParaRPr lang="ru-RU" b="1" dirty="0"/>
          </a:p>
        </p:txBody>
      </p:sp>
      <p:pic>
        <p:nvPicPr>
          <p:cNvPr id="1028" name="Picture 4" descr="Дневник Masya-I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052736"/>
            <a:ext cx="2590800" cy="38100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707904" y="2708920"/>
            <a:ext cx="4752528" cy="38779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Личности и общества;</a:t>
            </a:r>
          </a:p>
          <a:p>
            <a:pPr lvl="0" indent="952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Проблема «толпы и личности»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lvl="0" indent="952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Проблема личности «со знаком плюс» (Христос) и личности «со знаком минус» (Наполеон)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Проблема существования Бога или «Добра»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Проблема современного состояния общества, отрицающего Бога (Добро).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как следствие, возникновение человеконенавистнических теорий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Кроме того автор ставит злободневные для любого общества вопросы: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праве на убийство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стоит за теорией Раскольникова и к каким последствиям приведет она личность и само общество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 ли счастье за счет страдания других и проч.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251520" y="1124745"/>
            <a:ext cx="864096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Сериал &quot;Достоевский&quot; Лаборатория ПМ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3284984"/>
            <a:ext cx="6552728" cy="321945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8300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из вопросов, который мучает писателя до конца его дней – это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Боге.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6400800" cy="363856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b="1" i="1" dirty="0">
                <a:solidFill>
                  <a:srgbClr val="FF0000"/>
                </a:solidFill>
              </a:rPr>
              <a:t>философский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понимания бога. </a:t>
            </a:r>
          </a:p>
          <a:p>
            <a:pPr lvl="0">
              <a:buFont typeface="Arial" pitchFamily="34" charset="0"/>
              <a:buChar char="•"/>
            </a:pPr>
            <a:r>
              <a:rPr lang="ru-RU" b="1" i="1" dirty="0">
                <a:solidFill>
                  <a:srgbClr val="FF0000"/>
                </a:solidFill>
              </a:rPr>
              <a:t>Практически-бытовой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уровень понимания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бога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Отрицание бога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404664"/>
            <a:ext cx="1138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БОГ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40466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ДОБРУ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052736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4283968" y="476672"/>
            <a:ext cx="648072" cy="504056"/>
          </a:xfrm>
          <a:prstGeom prst="mathEqual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1052736"/>
            <a:ext cx="1421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БОГА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4283968" y="1124744"/>
            <a:ext cx="648072" cy="504056"/>
          </a:xfrm>
          <a:prstGeom prst="mathEqual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1052736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105273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339752" y="1556792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940152" y="1556792"/>
            <a:ext cx="360040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1560" y="1988840"/>
            <a:ext cx="8058616" cy="46166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Человек теряет ориентиры между </a:t>
            </a:r>
            <a:r>
              <a:rPr lang="ru-RU" sz="2400" b="1" dirty="0" smtClean="0">
                <a:solidFill>
                  <a:srgbClr val="FF0000"/>
                </a:solidFill>
              </a:rPr>
              <a:t>добром</a:t>
            </a:r>
            <a:r>
              <a:rPr lang="ru-RU" sz="2400" b="1" dirty="0" smtClean="0">
                <a:solidFill>
                  <a:srgbClr val="002060"/>
                </a:solidFill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злом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 rot="2397074">
            <a:off x="1926901" y="2425561"/>
            <a:ext cx="394164" cy="42734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504946" flipH="1">
            <a:off x="6374618" y="2504264"/>
            <a:ext cx="414071" cy="39027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43608" y="2852936"/>
            <a:ext cx="7205819" cy="46166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ОБОЖЕСТВЛЯЕТ </a:t>
            </a:r>
            <a:r>
              <a:rPr lang="ru-RU" sz="2400" b="1" dirty="0" smtClean="0">
                <a:solidFill>
                  <a:srgbClr val="FF0000"/>
                </a:solidFill>
              </a:rPr>
              <a:t>себя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и ложные </a:t>
            </a:r>
            <a:r>
              <a:rPr lang="ru-RU" sz="2400" b="1" dirty="0" smtClean="0">
                <a:solidFill>
                  <a:srgbClr val="FF0000"/>
                </a:solidFill>
              </a:rPr>
              <a:t>идеи, вождей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3645024"/>
            <a:ext cx="4036682" cy="46166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Теория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Р. Раскольникова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283968" y="3356992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4716016" y="3933056"/>
            <a:ext cx="914400" cy="914400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55576" y="4869160"/>
            <a:ext cx="3223959" cy="46166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Всеобщее счастье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3968" y="4653136"/>
            <a:ext cx="4602542" cy="707886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Людей резать можно.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Жертвовать другими ,а не собой.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5661248"/>
            <a:ext cx="8185254" cy="954107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Единичное злодейство позволительно, если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главная цель хороша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8" name="Плюс 27"/>
          <p:cNvSpPr/>
          <p:nvPr/>
        </p:nvSpPr>
        <p:spPr>
          <a:xfrm>
            <a:off x="2915816" y="4005064"/>
            <a:ext cx="914400" cy="914400"/>
          </a:xfrm>
          <a:prstGeom prst="mathPl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300192" y="5445224"/>
            <a:ext cx="360040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979712" y="5301208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75656" y="3933056"/>
            <a:ext cx="6552728" cy="461665"/>
          </a:xfrm>
          <a:prstGeom prst="rect">
            <a:avLst/>
          </a:prstGeom>
          <a:solidFill>
            <a:srgbClr val="CCECF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ПРОГНОЗИРУЮТ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052736"/>
            <a:ext cx="8185254" cy="954107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Единичное злодейство позволительно, если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главная цель хороша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88640"/>
            <a:ext cx="5803192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Опровержение теории Родиона Раскольникова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48680"/>
            <a:ext cx="7398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Опровержение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первое: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ДВОЙНИКИ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РАСКОЛЬНИКОВА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2397074">
            <a:off x="1998908" y="1993513"/>
            <a:ext cx="394164" cy="42734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504946" flipH="1">
            <a:off x="6230602" y="2000208"/>
            <a:ext cx="414071" cy="39027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2420888"/>
            <a:ext cx="1489510" cy="523220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ЛУЖИН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2420888"/>
            <a:ext cx="2667718" cy="461665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СВИДРИГАЙЛОВ</a:t>
            </a:r>
            <a:endParaRPr lang="ru-RU" sz="2400" b="1" dirty="0">
              <a:solidFill>
                <a:srgbClr val="660033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979712" y="2996952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156176" y="2924944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907704" y="3717032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156176" y="3645024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59632" y="3356992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СОЦИАЛЬНЫЙ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3284984"/>
            <a:ext cx="25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ПСИХОЛОГИЧЕСКИЙ</a:t>
            </a:r>
            <a:endParaRPr lang="ru-RU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907704" y="4293096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156176" y="4293096"/>
            <a:ext cx="432048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11560" y="4653136"/>
            <a:ext cx="3860352" cy="646331"/>
          </a:xfrm>
          <a:prstGeom prst="rect">
            <a:avLst/>
          </a:prstGeom>
          <a:solidFill>
            <a:srgbClr val="CCECF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Будущие устройства обществ,</a:t>
            </a:r>
          </a:p>
          <a:p>
            <a:r>
              <a:rPr lang="ru-RU" b="1" dirty="0" smtClean="0"/>
              <a:t>т .к. </a:t>
            </a:r>
            <a:r>
              <a:rPr lang="ru-RU" b="1" dirty="0" smtClean="0">
                <a:solidFill>
                  <a:srgbClr val="FF0000"/>
                </a:solidFill>
              </a:rPr>
              <a:t>социализм, фашизм</a:t>
            </a:r>
            <a:r>
              <a:rPr lang="ru-RU" b="1" dirty="0" smtClean="0"/>
              <a:t>, и др.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4653136"/>
            <a:ext cx="4038285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Состояние личности человека,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пренебрегающего моральными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ценностями.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2397074">
            <a:off x="4375173" y="5593914"/>
            <a:ext cx="394164" cy="42734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9504946" flipH="1">
            <a:off x="2879770" y="5374034"/>
            <a:ext cx="414071" cy="50748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915816" y="5949280"/>
            <a:ext cx="1802096" cy="646331"/>
          </a:xfrm>
          <a:prstGeom prst="rect">
            <a:avLst/>
          </a:prstGeom>
          <a:solidFill>
            <a:srgbClr val="CCECF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ГИБЕЛЬ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568" y="5589240"/>
            <a:ext cx="2055371" cy="36933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СОН о трихинах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932040" y="5661248"/>
            <a:ext cx="3809056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Самоубийство </a:t>
            </a:r>
            <a:r>
              <a:rPr lang="ru-RU" dirty="0" err="1" smtClean="0"/>
              <a:t>Свидригайлова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115616" y="6488668"/>
            <a:ext cx="6112571" cy="36933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НЕТ БОГА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НЕТ ДОБРА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НЕТ ЛИЧНОСТИ и ОБЩЕСТВА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971600" y="1268760"/>
            <a:ext cx="77768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Характеристики героев романа преступление и наказание - форум о характеристика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07904" y="1124744"/>
            <a:ext cx="1005592" cy="151216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835696" y="764704"/>
            <a:ext cx="5019323" cy="523220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ТОЛПА ВЫЗЫВАЕТ ЧУВСТВО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32656"/>
            <a:ext cx="5476179" cy="369332"/>
          </a:xfrm>
          <a:prstGeom prst="rect">
            <a:avLst/>
          </a:prstGeom>
          <a:solidFill>
            <a:srgbClr val="CCECFF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ОПРОВЕРЖЕНИЕ ВТОРОЕ: </a:t>
            </a:r>
            <a:r>
              <a:rPr lang="ru-RU" b="1" dirty="0" smtClean="0">
                <a:solidFill>
                  <a:srgbClr val="FF0000"/>
                </a:solidFill>
              </a:rPr>
              <a:t>ТОЛПА И ЛИЧНОСТЬ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484784"/>
            <a:ext cx="201048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НЕНАВИСТИ</a:t>
            </a:r>
            <a:endParaRPr lang="ru-RU" sz="2400" b="1" dirty="0">
              <a:solidFill>
                <a:srgbClr val="66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1556792"/>
            <a:ext cx="256993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СОСТРАДАНИЯ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4797152"/>
            <a:ext cx="315022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ПРОСТИТУЦИЯ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636912"/>
            <a:ext cx="219483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</a:rPr>
              <a:t>ОБЩАЯ, т.е.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</a:rPr>
              <a:t> ничья конкретно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725144"/>
            <a:ext cx="2130711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</a:rPr>
              <a:t>ОБЩАЯ, т.е. 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</a:rPr>
              <a:t>ничья конкретно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789040"/>
            <a:ext cx="222208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</a:rPr>
              <a:t>ОБЩЕЕ, т.е.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</a:rPr>
              <a:t> ничьё конкретно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3789040"/>
            <a:ext cx="23358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ПЬЯНСТВО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2636912"/>
            <a:ext cx="1903085" cy="86177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НИЩЕТА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2564904"/>
            <a:ext cx="2787943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МАТЕРИ, ДУНИ,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КАТЕРИНЫ ИВАНОВНЫ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 ЕЁ ДЕТЕЙ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3789040"/>
            <a:ext cx="205056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ЧИНОВНИКА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МАРМЕЛАДОВА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4581128"/>
            <a:ext cx="227017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СОНЯ,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ПЬЯНАЯ ДЕВОЧКА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 БУЛЬВАРЕ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3808" y="5805264"/>
            <a:ext cx="2989921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РЕЗАТЬ МОЖНО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9672" y="5445224"/>
            <a:ext cx="44275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5589240"/>
            <a:ext cx="615874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Дневник trudnoe_detstvo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00392" y="620688"/>
            <a:ext cx="845309" cy="1268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7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1115616" y="332656"/>
            <a:ext cx="727280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138</TotalTime>
  <Words>391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Тема6</vt:lpstr>
      <vt:lpstr>Начало изучения романа  Ф.М.Достоевского </vt:lpstr>
      <vt:lpstr>Слайд 2</vt:lpstr>
      <vt:lpstr>Слайд 3</vt:lpstr>
      <vt:lpstr>Один из вопросов, который мучает писателя до конца его дней – это вопрос о Боге.  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изучения романа  Ф.М.Достоевского</dc:title>
  <dc:creator>Наталья</dc:creator>
  <cp:lastModifiedBy>Наталья</cp:lastModifiedBy>
  <cp:revision>17</cp:revision>
  <dcterms:created xsi:type="dcterms:W3CDTF">2015-03-18T15:45:59Z</dcterms:created>
  <dcterms:modified xsi:type="dcterms:W3CDTF">2015-04-02T03:51:22Z</dcterms:modified>
</cp:coreProperties>
</file>