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79" r:id="rId5"/>
    <p:sldId id="280" r:id="rId6"/>
    <p:sldId id="274" r:id="rId7"/>
    <p:sldId id="281" r:id="rId8"/>
    <p:sldId id="273" r:id="rId9"/>
    <p:sldId id="272" r:id="rId10"/>
    <p:sldId id="283" r:id="rId11"/>
    <p:sldId id="282" r:id="rId12"/>
    <p:sldId id="271" r:id="rId13"/>
    <p:sldId id="269" r:id="rId14"/>
    <p:sldId id="270" r:id="rId15"/>
    <p:sldId id="268" r:id="rId16"/>
    <p:sldId id="284" r:id="rId17"/>
    <p:sldId id="285" r:id="rId18"/>
    <p:sldId id="286" r:id="rId19"/>
    <p:sldId id="288" r:id="rId20"/>
    <p:sldId id="287" r:id="rId21"/>
    <p:sldId id="295" r:id="rId22"/>
    <p:sldId id="307" r:id="rId23"/>
    <p:sldId id="309" r:id="rId24"/>
    <p:sldId id="308" r:id="rId25"/>
    <p:sldId id="296" r:id="rId26"/>
    <p:sldId id="289" r:id="rId27"/>
    <p:sldId id="311" r:id="rId28"/>
    <p:sldId id="31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0A2F0-7034-48CC-BADC-2AB1F982F0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771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3E208-205D-4624-907E-D9DEF2ED81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867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B22884-157E-4F3F-AD3E-F9523491D025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2899FD-C52B-44D8-8DBE-CDDD20D485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E%D1%82%D0%B8%D0%B2%D0%B0%D1%86%D0%B8%D1%8F" TargetMode="External"/><Relationship Id="rId2" Type="http://schemas.openxmlformats.org/officeDocument/2006/relationships/hyperlink" Target="https://ru.wikipedia.org/wiki/%D0%A2%D0%B2%D0%BE%D1%80%D1%87%D0%B5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3%D1%87%D0%B8%D1%82%D0%B5%D0%BB%D1%8C" TargetMode="External"/><Relationship Id="rId5" Type="http://schemas.openxmlformats.org/officeDocument/2006/relationships/hyperlink" Target="https://ru.wikipedia.org/wiki/%D0%A3%D1%80%D0%BE%D0%BA" TargetMode="External"/><Relationship Id="rId4" Type="http://schemas.openxmlformats.org/officeDocument/2006/relationships/hyperlink" Target="https://ru.wikipedia.org/wiki/%D0%9E%D0%BF%D1%8B%D1%8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6%D0%B5%D0%BB%D1%8C" TargetMode="External"/><Relationship Id="rId2" Type="http://schemas.openxmlformats.org/officeDocument/2006/relationships/hyperlink" Target="https://ru.wikipedia.org/wiki/%D0%9A%D1%80%D0%B8%D1%82%D0%B5%D1%80%D0%B8%D0%B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i="1" dirty="0">
                <a:solidFill>
                  <a:schemeClr val="accent1">
                    <a:lumMod val="50000"/>
                  </a:schemeClr>
                </a:solidFill>
              </a:rPr>
              <a:t>Творческие задания как средство развития креативного мышления на уроках истории и обществознания.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89448" y="5157192"/>
            <a:ext cx="7054552" cy="1371600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Жигульская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Марина Ивановна учитель истории и обществознания</a:t>
            </a:r>
          </a:p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МБОУ СОШ  № 62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г.Воронеж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844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8532440" cy="5256584"/>
          </a:xfrm>
        </p:spPr>
        <p:txBody>
          <a:bodyPr>
            <a:normAutofit/>
          </a:bodyPr>
          <a:lstStyle/>
          <a:p>
            <a:r>
              <a:rPr lang="ru-RU" sz="4000" dirty="0"/>
              <a:t>Один из способов развития творческого мышления учащихся на уроках истории и обществознания – включение в содержание учебно-воспитательного процесса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заданий творческого характера.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8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75240" cy="6213304"/>
          </a:xfrm>
        </p:spPr>
        <p:txBody>
          <a:bodyPr>
            <a:normAutofit/>
          </a:bodyPr>
          <a:lstStyle/>
          <a:p>
            <a:r>
              <a:rPr lang="ru-RU" sz="3600" b="1" dirty="0"/>
              <a:t>Задания творческого характера </a:t>
            </a:r>
            <a:r>
              <a:rPr lang="ru-RU" dirty="0"/>
              <a:t>– </a:t>
            </a:r>
            <a:r>
              <a:rPr lang="ru-RU" sz="2800" dirty="0"/>
              <a:t>это задания, предполагающие вариативность решения и рассчитанные на реализацию творческих возможностей учащихся. </a:t>
            </a:r>
            <a:endParaRPr lang="ru-RU" sz="2800" dirty="0" smtClean="0"/>
          </a:p>
          <a:p>
            <a:r>
              <a:rPr lang="ru-RU" sz="3200" b="1" dirty="0" smtClean="0"/>
              <a:t>Эффективность </a:t>
            </a:r>
            <a:r>
              <a:rPr lang="ru-RU" sz="3200" b="1" dirty="0"/>
              <a:t>работы учителя </a:t>
            </a:r>
            <a:r>
              <a:rPr lang="ru-RU" sz="2800" dirty="0"/>
              <a:t>подтверждается тем, в какой мере учебно-воспитательный процесс обеспечивает развитие творческих способностей ученика, формирует творческую личность и готовит ее к познавательной активной деятельности. </a:t>
            </a:r>
          </a:p>
        </p:txBody>
      </p:sp>
    </p:spTree>
    <p:extLst>
      <p:ext uri="{BB962C8B-B14F-4D97-AF65-F5344CB8AC3E}">
        <p14:creationId xmlns:p14="http://schemas.microsoft.com/office/powerpoint/2010/main" val="4125019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48464" cy="6669360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sz="3200" b="1" dirty="0" smtClean="0"/>
              <a:t>Творческие задания-</a:t>
            </a:r>
            <a:r>
              <a:rPr lang="ru-RU" sz="3200" dirty="0" smtClean="0"/>
              <a:t> </a:t>
            </a:r>
            <a:r>
              <a:rPr lang="ru-RU" sz="2800" dirty="0"/>
              <a:t>учебные задания, которые требуют от учащихся не простого воспроизводства информации, а </a:t>
            </a:r>
            <a:r>
              <a:rPr lang="ru-RU" sz="2800" dirty="0">
                <a:hlinkClick r:id="rId2" tooltip="Творчество"/>
              </a:rPr>
              <a:t>творчества</a:t>
            </a:r>
            <a:r>
              <a:rPr lang="ru-RU" sz="2800" dirty="0"/>
              <a:t>, поскольку задания содержат больший или меньший элемент неизвестности и имеют, как правило, несколько </a:t>
            </a:r>
            <a:r>
              <a:rPr lang="ru-RU" sz="2800" dirty="0" smtClean="0"/>
              <a:t>подходов</a:t>
            </a:r>
            <a:r>
              <a:rPr lang="ru-RU" dirty="0" smtClean="0"/>
              <a:t>.</a:t>
            </a:r>
          </a:p>
          <a:p>
            <a:r>
              <a:rPr lang="ru-RU" sz="3200" dirty="0" smtClean="0"/>
              <a:t> </a:t>
            </a:r>
            <a:r>
              <a:rPr lang="ru-RU" sz="3200" b="1" dirty="0"/>
              <a:t>Творческое задание </a:t>
            </a:r>
            <a:r>
              <a:rPr lang="ru-RU" dirty="0"/>
              <a:t>(особенно практическое и близкое к жизни обучающегося) придает смысл обучению, </a:t>
            </a:r>
            <a:r>
              <a:rPr lang="ru-RU" dirty="0">
                <a:hlinkClick r:id="rId3" tooltip="Мотивация"/>
              </a:rPr>
              <a:t>мотивирует</a:t>
            </a:r>
            <a:r>
              <a:rPr lang="ru-RU" dirty="0"/>
              <a:t> учащихся. Неизвестность ответа и возможность найти свое собственное «правильное» решение, основанное на своем </a:t>
            </a:r>
            <a:r>
              <a:rPr lang="ru-RU" dirty="0">
                <a:hlinkClick r:id="rId4" tooltip="Опыт"/>
              </a:rPr>
              <a:t>персональном опыте</a:t>
            </a:r>
            <a:r>
              <a:rPr lang="ru-RU" dirty="0"/>
              <a:t> и опыте своего коллеги, друга, позволяют создать фундамент для сотрудничества, </a:t>
            </a:r>
            <a:r>
              <a:rPr lang="ru-RU" dirty="0" err="1"/>
              <a:t>сообучения</a:t>
            </a:r>
            <a:r>
              <a:rPr lang="ru-RU" dirty="0"/>
              <a:t>, общения всех участников </a:t>
            </a:r>
            <a:r>
              <a:rPr lang="ru-RU" dirty="0">
                <a:hlinkClick r:id="rId5" tooltip="Урок"/>
              </a:rPr>
              <a:t>образовательного процесса</a:t>
            </a:r>
            <a:r>
              <a:rPr lang="ru-RU" dirty="0"/>
              <a:t>, включая </a:t>
            </a:r>
            <a:r>
              <a:rPr lang="ru-RU" dirty="0">
                <a:hlinkClick r:id="rId6" tooltip="Учитель"/>
              </a:rPr>
              <a:t>педагога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6334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296144"/>
          </a:xfrm>
        </p:spPr>
        <p:txBody>
          <a:bodyPr>
            <a:noAutofit/>
          </a:bodyPr>
          <a:lstStyle/>
          <a:p>
            <a:r>
              <a:rPr lang="ru-RU" sz="3200" b="1" dirty="0"/>
              <a:t>По содержанию творческие задания подразделяют на: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147248" cy="4873752"/>
          </a:xfrm>
        </p:spPr>
        <p:txBody>
          <a:bodyPr>
            <a:noAutofit/>
          </a:bodyPr>
          <a:lstStyle/>
          <a:p>
            <a:r>
              <a:rPr lang="ru-RU" sz="3200" dirty="0" smtClean="0"/>
              <a:t>-</a:t>
            </a:r>
            <a:r>
              <a:rPr lang="ru-RU" sz="3200" dirty="0"/>
              <a:t>познавательные и нестандартные задачи,</a:t>
            </a:r>
          </a:p>
          <a:p>
            <a:r>
              <a:rPr lang="ru-RU" sz="3200" dirty="0"/>
              <a:t>- экспериментально-исследовательские и конструкторские задачи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задачи, </a:t>
            </a:r>
            <a:r>
              <a:rPr lang="ru-RU" sz="3200" dirty="0" smtClean="0"/>
              <a:t>развивающие </a:t>
            </a:r>
            <a:r>
              <a:rPr lang="ru-RU" sz="3200" dirty="0"/>
              <a:t>логические и комбинаторные способности; </a:t>
            </a:r>
          </a:p>
          <a:p>
            <a:r>
              <a:rPr lang="ru-RU" sz="3200" dirty="0"/>
              <a:t>-задания с изюминкой, требующие помимо знания предмета нестандартного логического подхода.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63021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931224" cy="6141296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    Выбор </a:t>
            </a:r>
            <a:r>
              <a:rPr lang="ru-RU" sz="3600" b="1" dirty="0"/>
              <a:t>творческого задания </a:t>
            </a:r>
            <a:r>
              <a:rPr lang="ru-RU" sz="2800" dirty="0"/>
              <a:t>сам по себе является творческим заданием для педагога, поскольку требуется найти такое задание, которое отвечало бы следующим </a:t>
            </a:r>
            <a:r>
              <a:rPr lang="ru-RU" sz="2800" dirty="0">
                <a:hlinkClick r:id="rId2" tooltip="Критерий"/>
              </a:rPr>
              <a:t>критериям</a:t>
            </a:r>
            <a:r>
              <a:rPr lang="ru-RU" sz="2800" dirty="0"/>
              <a:t>:</a:t>
            </a:r>
          </a:p>
          <a:p>
            <a:r>
              <a:rPr lang="ru-RU" sz="2800" dirty="0"/>
              <a:t>не имеет однозначного и односложного ответа или решения</a:t>
            </a:r>
          </a:p>
          <a:p>
            <a:r>
              <a:rPr lang="ru-RU" sz="2800" dirty="0"/>
              <a:t>является практическим и полезным для учащихся</a:t>
            </a:r>
          </a:p>
          <a:p>
            <a:r>
              <a:rPr lang="ru-RU" sz="2800" dirty="0"/>
              <a:t>связано с жизнью учащихся</a:t>
            </a:r>
          </a:p>
          <a:p>
            <a:r>
              <a:rPr lang="ru-RU" sz="2800" dirty="0"/>
              <a:t>вызывает интерес у учащихся</a:t>
            </a:r>
          </a:p>
          <a:p>
            <a:r>
              <a:rPr lang="ru-RU" sz="2800" dirty="0"/>
              <a:t>максимально служит </a:t>
            </a:r>
            <a:r>
              <a:rPr lang="ru-RU" sz="2800" dirty="0">
                <a:hlinkClick r:id="rId3" tooltip="Цель"/>
              </a:rPr>
              <a:t>целям</a:t>
            </a:r>
            <a:r>
              <a:rPr lang="ru-RU" sz="2800" dirty="0"/>
              <a:t> обучения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802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Деятельность должна рождать нечто новое: открытие новых знаний и обнаружение новых возможностей.</a:t>
            </a:r>
          </a:p>
          <a:p>
            <a:pPr lvl="0"/>
            <a:r>
              <a:rPr lang="ru-RU" dirty="0"/>
              <a:t>Деятельность должна быть оптимально трудной, но выполнимой (постепенное усложнение заданий);</a:t>
            </a:r>
          </a:p>
          <a:p>
            <a:pPr lvl="0"/>
            <a:r>
              <a:rPr lang="ru-RU" dirty="0"/>
              <a:t>Деятельность должна развивать самооценку и самоанализ, направлять к реализации своих способностей и возможностей;</a:t>
            </a:r>
          </a:p>
          <a:p>
            <a:pPr lvl="0"/>
            <a:r>
              <a:rPr lang="ru-RU" dirty="0"/>
              <a:t> Деятельность должна быть разнообразной и многоплановой и способствовать разностороннему развитию личности.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1143000"/>
          </a:xfrm>
        </p:spPr>
        <p:txBody>
          <a:bodyPr/>
          <a:lstStyle/>
          <a:p>
            <a:r>
              <a:rPr lang="ru-RU" b="1" dirty="0" smtClean="0"/>
              <a:t>Требования к творческой деятельности.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44906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63894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линии поведения учителя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56523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sz="2800" dirty="0"/>
              <a:t>умение сформулировать учебно-познавательные проблемы;</a:t>
            </a:r>
            <a:br>
              <a:rPr lang="ru-RU" sz="2800" dirty="0"/>
            </a:br>
            <a:r>
              <a:rPr lang="ru-RU" sz="2800" dirty="0"/>
              <a:t>• стимулировать к поиску новых знаний и нестандартных способов решения заданий и проблем;</a:t>
            </a:r>
            <a:br>
              <a:rPr lang="ru-RU" sz="2800" dirty="0"/>
            </a:br>
            <a:r>
              <a:rPr lang="ru-RU" sz="2800" dirty="0"/>
              <a:t>• поддерживать ученика на пути к самостоятельным выводам и обобщениям;</a:t>
            </a:r>
            <a:br>
              <a:rPr lang="ru-RU" sz="2800" dirty="0"/>
            </a:br>
            <a:r>
              <a:rPr lang="ru-RU" sz="2800" dirty="0"/>
              <a:t>• создавать атмосферу творчества посредством моделирования ситуации успеха;</a:t>
            </a:r>
            <a:br>
              <a:rPr lang="ru-RU" sz="2800" dirty="0"/>
            </a:br>
            <a:r>
              <a:rPr lang="ru-RU" sz="2800" dirty="0"/>
              <a:t>• стремиться к выполнению принципов гуманности и саморазвития.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581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352928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sz="2800" dirty="0"/>
              <a:t>Словесно-книжный метод </a:t>
            </a:r>
            <a:r>
              <a:rPr lang="ru-RU" sz="2800" dirty="0" smtClean="0"/>
              <a:t>.</a:t>
            </a:r>
          </a:p>
          <a:p>
            <a:pPr lvl="0"/>
            <a:r>
              <a:rPr lang="ru-RU" sz="2800" dirty="0" smtClean="0"/>
              <a:t> Наглядный метод.</a:t>
            </a:r>
            <a:endParaRPr lang="ru-RU" sz="2800" dirty="0"/>
          </a:p>
          <a:p>
            <a:pPr lvl="0"/>
            <a:r>
              <a:rPr lang="ru-RU" sz="2800" dirty="0"/>
              <a:t>Практический метод </a:t>
            </a:r>
            <a:endParaRPr lang="ru-RU" sz="2800" dirty="0" smtClean="0"/>
          </a:p>
          <a:p>
            <a:pPr lvl="0"/>
            <a:r>
              <a:rPr lang="ru-RU" sz="2800" dirty="0" smtClean="0"/>
              <a:t>Метод </a:t>
            </a:r>
            <a:r>
              <a:rPr lang="ru-RU" sz="2800" dirty="0"/>
              <a:t>проблемного изложения </a:t>
            </a:r>
            <a:r>
              <a:rPr lang="ru-RU" sz="2800" dirty="0" smtClean="0"/>
              <a:t>материала.</a:t>
            </a:r>
            <a:endParaRPr lang="ru-RU" sz="2800" dirty="0"/>
          </a:p>
          <a:p>
            <a:pPr lvl="0"/>
            <a:r>
              <a:rPr lang="ru-RU" sz="2800" dirty="0"/>
              <a:t>Эвристический </a:t>
            </a:r>
            <a:r>
              <a:rPr lang="ru-RU" sz="2800" dirty="0" smtClean="0"/>
              <a:t>метод.</a:t>
            </a:r>
            <a:endParaRPr lang="ru-RU" sz="2800" dirty="0"/>
          </a:p>
          <a:p>
            <a:pPr lvl="0"/>
            <a:r>
              <a:rPr lang="ru-RU" sz="2800" dirty="0"/>
              <a:t>Исследовательский </a:t>
            </a:r>
            <a:r>
              <a:rPr lang="ru-RU" sz="2800" dirty="0" smtClean="0"/>
              <a:t> метод.</a:t>
            </a:r>
          </a:p>
          <a:p>
            <a:pPr lvl="0"/>
            <a:r>
              <a:rPr lang="ru-RU" sz="2800" dirty="0" smtClean="0"/>
              <a:t>Наиболее </a:t>
            </a:r>
            <a:r>
              <a:rPr lang="ru-RU" sz="2800" dirty="0"/>
              <a:t>популярной формой работы в исследовательском методе является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проектная деятельность.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71664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5799"/>
            <a:ext cx="7755632" cy="792088"/>
          </a:xfrm>
        </p:spPr>
        <p:txBody>
          <a:bodyPr>
            <a:normAutofit/>
          </a:bodyPr>
          <a:lstStyle/>
          <a:p>
            <a:r>
              <a:rPr lang="ru-RU" sz="3600" b="1" dirty="0"/>
              <a:t>Формы уроков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496944" cy="5904656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smtClean="0"/>
              <a:t>Интервью </a:t>
            </a:r>
            <a:r>
              <a:rPr lang="ru-RU" sz="3000" dirty="0"/>
              <a:t>с историческим героем</a:t>
            </a:r>
          </a:p>
          <a:p>
            <a:r>
              <a:rPr lang="ru-RU" sz="3000" dirty="0"/>
              <a:t>Аукцион</a:t>
            </a:r>
          </a:p>
          <a:p>
            <a:r>
              <a:rPr lang="ru-RU" sz="3000" dirty="0"/>
              <a:t>Живая картина</a:t>
            </a:r>
          </a:p>
          <a:p>
            <a:r>
              <a:rPr lang="ru-RU" sz="3000" dirty="0"/>
              <a:t>Рекламный плакат</a:t>
            </a:r>
          </a:p>
          <a:p>
            <a:r>
              <a:rPr lang="ru-RU" sz="3000" dirty="0"/>
              <a:t>Урок «Путешествие в прошлое»</a:t>
            </a:r>
          </a:p>
          <a:p>
            <a:r>
              <a:rPr lang="ru-RU" sz="3000" dirty="0"/>
              <a:t>Урок - суд</a:t>
            </a:r>
          </a:p>
          <a:p>
            <a:r>
              <a:rPr lang="ru-RU" sz="3000" dirty="0"/>
              <a:t>Деловая игра</a:t>
            </a:r>
          </a:p>
          <a:p>
            <a:r>
              <a:rPr lang="ru-RU" sz="3000" dirty="0"/>
              <a:t>Семинарское занятие</a:t>
            </a:r>
          </a:p>
          <a:p>
            <a:r>
              <a:rPr lang="ru-RU" sz="3000" dirty="0"/>
              <a:t>Проектная деятельность</a:t>
            </a:r>
          </a:p>
          <a:p>
            <a:r>
              <a:rPr lang="ru-RU" sz="3000" dirty="0"/>
              <a:t>Проблемные уроки</a:t>
            </a:r>
          </a:p>
          <a:p>
            <a:r>
              <a:rPr lang="ru-RU" sz="3000" dirty="0"/>
              <a:t>Урок «Мозговая атака»        </a:t>
            </a:r>
          </a:p>
          <a:p>
            <a:r>
              <a:rPr lang="ru-RU" sz="3000" dirty="0"/>
              <a:t>Научное общество учеников (НОУ).</a:t>
            </a:r>
          </a:p>
          <a:p>
            <a:r>
              <a:rPr lang="ru-RU" sz="3000" dirty="0"/>
              <a:t>Урок-суд</a:t>
            </a:r>
          </a:p>
          <a:p>
            <a:r>
              <a:rPr lang="ru-RU" sz="3000" dirty="0"/>
              <a:t>Эссе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171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96944" cy="68580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sz="2800" dirty="0"/>
              <a:t>Использование данных приемов работы открывает путь к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повышению  качества образования, </a:t>
            </a:r>
            <a:r>
              <a:rPr lang="ru-RU" altLang="ru-RU" sz="2800" dirty="0"/>
              <a:t>т.к.  потребности школьников в самосовершенствовании можно использовать  для мотивации учения, которое будет осуществляться без принуждения.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altLang="ru-RU" sz="2800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sz="2800" dirty="0" smtClean="0"/>
              <a:t>Школьники </a:t>
            </a:r>
            <a:r>
              <a:rPr lang="ru-RU" altLang="ru-RU" sz="2800" dirty="0"/>
              <a:t>на таких уроках  более спокойны, уверенны, они имеют  возможность свободно высказывать  свое мнение, давать оценку ответам </a:t>
            </a:r>
            <a:r>
              <a:rPr lang="ru-RU" altLang="ru-RU" sz="2800" dirty="0" smtClean="0"/>
              <a:t>одноклассников.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altLang="ru-RU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sz="3200" dirty="0" smtClean="0">
                <a:solidFill>
                  <a:schemeClr val="accent1">
                    <a:lumMod val="50000"/>
                  </a:schemeClr>
                </a:solidFill>
              </a:rPr>
              <a:t>Творческая </a:t>
            </a:r>
            <a:r>
              <a:rPr lang="ru-RU" altLang="ru-RU" sz="3200" dirty="0">
                <a:solidFill>
                  <a:schemeClr val="accent1">
                    <a:lumMod val="50000"/>
                  </a:schemeClr>
                </a:solidFill>
              </a:rPr>
              <a:t>работа </a:t>
            </a:r>
            <a:r>
              <a:rPr lang="ru-RU" altLang="ru-RU" sz="3200" dirty="0"/>
              <a:t>способствует развитию личности: формируются жизненно важные </a:t>
            </a:r>
            <a:r>
              <a:rPr lang="ru-RU" altLang="ru-RU" sz="3200" dirty="0">
                <a:solidFill>
                  <a:schemeClr val="accent1">
                    <a:lumMod val="50000"/>
                  </a:schemeClr>
                </a:solidFill>
              </a:rPr>
              <a:t>компетентности: </a:t>
            </a:r>
            <a:r>
              <a:rPr lang="ru-RU" altLang="ru-RU" sz="3200" dirty="0"/>
              <a:t>коммуникативная, рефлексивная,  информационная, исследовательская, культурологическая и социальная.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7167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effectLst/>
              </a:rPr>
              <a:t>«Навязывать – НЕЛЬЗЯ!  </a:t>
            </a:r>
            <a:endParaRPr lang="ru-RU" sz="3600" dirty="0" smtClean="0">
              <a:effectLst/>
            </a:endParaRPr>
          </a:p>
          <a:p>
            <a:r>
              <a:rPr lang="ru-RU" sz="3600" dirty="0" smtClean="0">
                <a:effectLst/>
              </a:rPr>
              <a:t> Вызубрить </a:t>
            </a:r>
            <a:r>
              <a:rPr lang="ru-RU" sz="3600" dirty="0">
                <a:effectLst/>
              </a:rPr>
              <a:t>– НЕВОЗМОЖНО! </a:t>
            </a:r>
            <a:r>
              <a:rPr lang="ru-RU" sz="3600" dirty="0" smtClean="0">
                <a:effectLst/>
              </a:rPr>
              <a:t> Стараться </a:t>
            </a:r>
            <a:r>
              <a:rPr lang="ru-RU" sz="3600" dirty="0">
                <a:effectLst/>
              </a:rPr>
              <a:t>запомнить всё -  БЕЗУСПЕШНО!  </a:t>
            </a:r>
            <a:endParaRPr lang="ru-RU" sz="3600" dirty="0" smtClean="0">
              <a:effectLst/>
            </a:endParaRPr>
          </a:p>
          <a:p>
            <a:r>
              <a:rPr lang="ru-RU" sz="4000" dirty="0" smtClean="0">
                <a:effectLst/>
              </a:rPr>
              <a:t>Заинтересовать </a:t>
            </a:r>
            <a:r>
              <a:rPr lang="ru-RU" sz="4000" dirty="0">
                <a:effectLst/>
              </a:rPr>
              <a:t>-  ВОТ РЕШЕНИЕ!»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67532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Творчество</a:t>
            </a:r>
            <a:r>
              <a:rPr lang="ru-RU" sz="3600" dirty="0"/>
              <a:t> содержится во всех видах человеческой деятельности, выступая как ценность, так как предполагает прогрессивное  развитие общества.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454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-24488" y="404664"/>
            <a:ext cx="4038600" cy="218916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Проблемное задание </a:t>
            </a:r>
            <a:endParaRPr lang="ru-RU" altLang="ru-RU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611560" y="1817440"/>
            <a:ext cx="7920880" cy="449188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Проблемно-познавательная задача </a:t>
            </a:r>
            <a:endParaRPr lang="ru-RU" altLang="ru-RU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631" name="Rectangle 7"/>
          <p:cNvSpPr>
            <a:spLocks noGrp="1" noChangeArrowheads="1"/>
          </p:cNvSpPr>
          <p:nvPr>
            <p:ph sz="half" idx="3"/>
          </p:nvPr>
        </p:nvSpPr>
        <p:spPr>
          <a:xfrm>
            <a:off x="4716016" y="332656"/>
            <a:ext cx="4038600" cy="211931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Проблемный вопрос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690336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/>
              <a:t>ППЗ-</a:t>
            </a:r>
            <a:r>
              <a:rPr lang="ru-RU" sz="3600" dirty="0"/>
              <a:t> учебное задание, которое исходит из целевой направленности урока и побуждает учащихся раскрыть ведущие идеи, основные положения урока.</a:t>
            </a:r>
          </a:p>
        </p:txBody>
      </p:sp>
    </p:spTree>
    <p:extLst>
      <p:ext uri="{BB962C8B-B14F-4D97-AF65-F5344CB8AC3E}">
        <p14:creationId xmlns:p14="http://schemas.microsoft.com/office/powerpoint/2010/main" val="245778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476672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исторических задачах </a:t>
            </a:r>
            <a:r>
              <a:rPr lang="ru-RU" sz="3200" dirty="0"/>
              <a:t>в основе не минуты, треугольники или плотность массы. Здесь –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сущность событий, действия личностей, скрытый смысл лежащего на исторической поверхности материала, обоснование непредсказуемых поступков, нелогичных шагов, невероятных фактов и многое другое.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92698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003232" cy="499715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Событийно-проблемные задачи.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В их основе лежит учебное или реальное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противоречие</a:t>
            </a:r>
            <a:r>
              <a:rPr lang="ru-RU" sz="3200" dirty="0"/>
              <a:t>, разрешение которого требует активной мыслительной деятельности. </a:t>
            </a:r>
            <a:r>
              <a:rPr lang="ru-RU" sz="3200" dirty="0" err="1"/>
              <a:t>Ииформацию</a:t>
            </a:r>
            <a:r>
              <a:rPr lang="ru-RU" sz="3200" dirty="0"/>
              <a:t> здесь предполагается в ходе ее обдумывания и аргументирования на основе имеющихся знаний обогатить новыми, доселе неведомыми учащимся историческими данными.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242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39825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571184" cy="4853136"/>
          </a:xfrm>
        </p:spPr>
        <p:txBody>
          <a:bodyPr>
            <a:noAutofit/>
          </a:bodyPr>
          <a:lstStyle/>
          <a:p>
            <a:r>
              <a:rPr lang="ru-RU" sz="3200" dirty="0"/>
              <a:t>Проблемные задачи не содержат вопросов типа «сколько?», «где?», «когда?». Они требуют от учащихся глубокого объяснения вопросов «почему?», «как же так?», «но ведь должно быть по – другому?», «не могли же они не понимать этого?», «получается, что знали, а делали наоборот?» и т.д.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251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2400" dirty="0" smtClean="0"/>
          </a:p>
          <a:p>
            <a:pPr eaLnBrk="1" hangingPunct="1">
              <a:defRPr/>
            </a:pPr>
            <a:endParaRPr lang="ru-RU" altLang="ru-RU" sz="2800" dirty="0" smtClean="0"/>
          </a:p>
        </p:txBody>
      </p:sp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323850" y="765175"/>
            <a:ext cx="8569325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/>
              <a:t>«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Незадолго до революции солдаты I мировой шли в атаку со словами «За Веру, царя и Отечество». Большинство народа считало императора помазанником Божьим, посредником между Богом и ними. В феврале же 1917 года царя заставляют отречься от власти, а защитить его оказалось некому. Почему так произошло?»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/>
              <a:t>«Почему в феврале 1917 года так быстро было свергнуто самодержавие”?</a:t>
            </a:r>
          </a:p>
        </p:txBody>
      </p:sp>
    </p:spTree>
    <p:extLst>
      <p:ext uri="{BB962C8B-B14F-4D97-AF65-F5344CB8AC3E}">
        <p14:creationId xmlns:p14="http://schemas.microsoft.com/office/powerpoint/2010/main" val="290095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5704"/>
            <a:ext cx="8568952" cy="6067592"/>
          </a:xfrm>
        </p:spPr>
        <p:txBody>
          <a:bodyPr>
            <a:noAutofit/>
          </a:bodyPr>
          <a:lstStyle/>
          <a:p>
            <a:endParaRPr lang="ru-RU" sz="4000" dirty="0" smtClean="0"/>
          </a:p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Решение</a:t>
            </a:r>
            <a:r>
              <a:rPr lang="ru-RU" sz="4000" dirty="0" smtClean="0"/>
              <a:t> </a:t>
            </a:r>
            <a:r>
              <a:rPr lang="ru-RU" sz="4000" dirty="0"/>
              <a:t>проблемно-творческих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задач </a:t>
            </a:r>
            <a:r>
              <a:rPr lang="ru-RU" sz="4000" dirty="0"/>
              <a:t>обеспечивает </a:t>
            </a:r>
            <a:r>
              <a:rPr lang="ru-RU" sz="4000" dirty="0" smtClean="0"/>
              <a:t>активную работу </a:t>
            </a:r>
            <a:r>
              <a:rPr lang="ru-RU" sz="4000" dirty="0"/>
              <a:t>класса, а радость собственных, пусть маленьких «открытий» резко повышает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заинтересованность учащихся предметом.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973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149" y="101885"/>
            <a:ext cx="8640960" cy="504056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prstTxWarp prst="textCascadeUp">
              <a:avLst/>
            </a:prstTxWarp>
            <a:spAutoFit/>
            <a:scene3d>
              <a:camera prst="isometricOffAxis2Left"/>
              <a:lightRig rig="threePt" dir="t"/>
            </a:scene3d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ТВОРЧЕСКИХ ВАМ УСПЕХОВ В ВОСПИТАНИИ И СОЦИАЛИЗАЦИИ ПОДРАСТАЮЩЕГО ПОКОЛЕНИЯ!</a:t>
            </a:r>
          </a:p>
          <a:p>
            <a:endParaRPr lang="ru-RU" sz="3600" dirty="0" smtClean="0"/>
          </a:p>
          <a:p>
            <a:endParaRPr lang="ru-RU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1149" y="3273837"/>
            <a:ext cx="5442979" cy="387798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Пусть ориентиром для вас будет мысль Сократа: </a:t>
            </a:r>
            <a:endParaRPr lang="ru-RU" sz="32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 каждом человеке </a:t>
            </a:r>
            <a:endParaRPr lang="ru-RU" sz="32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солнце, только </a:t>
            </a:r>
            <a:r>
              <a:rPr lang="ru-RU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дайте ему </a:t>
            </a:r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светить</a:t>
            </a:r>
            <a:r>
              <a:rPr lang="ru-RU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». </a:t>
            </a:r>
            <a:endParaRPr lang="ru-RU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dirty="0"/>
          </a:p>
        </p:txBody>
      </p:sp>
      <p:pic>
        <p:nvPicPr>
          <p:cNvPr id="8194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509" y="4196637"/>
            <a:ext cx="3657600" cy="24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5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75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hape 173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352928" cy="6213304"/>
          </a:xfrm>
          <a:prstGeom prst="horizontalScroll">
            <a:avLst>
              <a:gd name="adj" fmla="val 125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669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 fontScale="925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altLang="ru-RU" sz="3600" b="1" dirty="0" smtClean="0"/>
              <a:t>                </a:t>
            </a:r>
            <a:r>
              <a:rPr lang="ru-RU" altLang="ru-RU" sz="3900" b="1" dirty="0" smtClean="0">
                <a:solidFill>
                  <a:schemeClr val="accent1">
                    <a:lumMod val="50000"/>
                  </a:schemeClr>
                </a:solidFill>
              </a:rPr>
              <a:t>Творчество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3600" b="1" dirty="0" smtClean="0"/>
              <a:t>–форма самовыражения каждого школьника, независимо от уровня обучаемости  и  его познавательных возможностей.</a:t>
            </a:r>
          </a:p>
          <a:p>
            <a:pPr marL="0" indent="0">
              <a:buNone/>
              <a:defRPr/>
            </a:pPr>
            <a:r>
              <a:rPr lang="ru-RU" sz="3600" dirty="0"/>
              <a:t>У каждого ребенка есть способности и таланты. Дети от природы любознательны и полны желания учиться. Для того чтобы они могли проявить свои дарования нужно правильное руководство.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altLang="ru-RU" sz="3600" b="1" dirty="0" smtClean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6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404813"/>
            <a:ext cx="4679950" cy="10795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altLang="ru-RU" sz="4800" b="1" dirty="0" smtClean="0">
                <a:solidFill>
                  <a:srgbClr val="A50021"/>
                </a:solidFill>
              </a:rPr>
              <a:t>Творчество</a:t>
            </a:r>
            <a:r>
              <a:rPr lang="ru-RU" altLang="ru-RU" sz="4000" dirty="0" smtClean="0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6147" name="Oval 8"/>
          <p:cNvSpPr>
            <a:spLocks noChangeArrowheads="1"/>
          </p:cNvSpPr>
          <p:nvPr/>
        </p:nvSpPr>
        <p:spPr bwMode="auto">
          <a:xfrm>
            <a:off x="323528" y="1918808"/>
            <a:ext cx="2089150" cy="1152525"/>
          </a:xfrm>
          <a:prstGeom prst="ellipse">
            <a:avLst/>
          </a:prstGeom>
          <a:solidFill>
            <a:srgbClr val="009900">
              <a:alpha val="3411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Comic Sans MS" pitchFamily="66" charset="0"/>
              </a:rPr>
              <a:t>характер</a:t>
            </a:r>
          </a:p>
        </p:txBody>
      </p:sp>
      <p:sp>
        <p:nvSpPr>
          <p:cNvPr id="6148" name="Oval 9"/>
          <p:cNvSpPr>
            <a:spLocks noChangeArrowheads="1"/>
          </p:cNvSpPr>
          <p:nvPr/>
        </p:nvSpPr>
        <p:spPr bwMode="auto">
          <a:xfrm>
            <a:off x="5508625" y="2060575"/>
            <a:ext cx="2736850" cy="1152525"/>
          </a:xfrm>
          <a:prstGeom prst="ellipse">
            <a:avLst/>
          </a:prstGeom>
          <a:solidFill>
            <a:srgbClr val="0000FF">
              <a:alpha val="4509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Comic Sans MS" pitchFamily="66" charset="0"/>
              </a:rPr>
              <a:t>способности</a:t>
            </a:r>
          </a:p>
        </p:txBody>
      </p:sp>
      <p:sp>
        <p:nvSpPr>
          <p:cNvPr id="6149" name="Oval 10"/>
          <p:cNvSpPr>
            <a:spLocks noChangeArrowheads="1"/>
          </p:cNvSpPr>
          <p:nvPr/>
        </p:nvSpPr>
        <p:spPr bwMode="auto">
          <a:xfrm>
            <a:off x="2951162" y="4221088"/>
            <a:ext cx="2089150" cy="1152525"/>
          </a:xfrm>
          <a:prstGeom prst="ellipse">
            <a:avLst/>
          </a:prstGeom>
          <a:solidFill>
            <a:schemeClr val="accent1">
              <a:alpha val="5607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Comic Sans MS" pitchFamily="66" charset="0"/>
              </a:rPr>
              <a:t>интересы</a:t>
            </a:r>
          </a:p>
        </p:txBody>
      </p:sp>
      <p:sp>
        <p:nvSpPr>
          <p:cNvPr id="6150" name="AutoShape 16"/>
          <p:cNvSpPr>
            <a:spLocks noChangeArrowheads="1"/>
          </p:cNvSpPr>
          <p:nvPr/>
        </p:nvSpPr>
        <p:spPr bwMode="auto">
          <a:xfrm rot="10800000">
            <a:off x="2482850" y="1712913"/>
            <a:ext cx="3025775" cy="23034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solidFill>
            <a:srgbClr val="FF990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6151" name="Text Box 18"/>
          <p:cNvSpPr txBox="1">
            <a:spLocks noChangeArrowheads="1"/>
          </p:cNvSpPr>
          <p:nvPr/>
        </p:nvSpPr>
        <p:spPr bwMode="auto">
          <a:xfrm>
            <a:off x="2762101" y="2058434"/>
            <a:ext cx="25127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>
                <a:latin typeface="Comic Sans MS" pitchFamily="66" charset="0"/>
              </a:rPr>
              <a:t>личность</a:t>
            </a:r>
          </a:p>
        </p:txBody>
      </p:sp>
    </p:spTree>
    <p:extLst>
      <p:ext uri="{BB962C8B-B14F-4D97-AF65-F5344CB8AC3E}">
        <p14:creationId xmlns:p14="http://schemas.microsoft.com/office/powerpoint/2010/main" val="351101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547245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>
                <a:effectLst/>
              </a:rPr>
              <a:t>.</a:t>
            </a:r>
            <a:r>
              <a:rPr lang="ru-RU" sz="3600" dirty="0">
                <a:effectLst/>
              </a:rPr>
              <a:t> </a:t>
            </a:r>
            <a:r>
              <a:rPr lang="ru-RU" sz="3600" b="1" dirty="0">
                <a:effectLst/>
              </a:rPr>
              <a:t>Творческие способности</a:t>
            </a:r>
            <a:r>
              <a:rPr lang="ru-RU" sz="3600" dirty="0">
                <a:effectLst/>
              </a:rPr>
              <a:t> - это в первую очередь способность человека находить особый взгляд на привычные и повседневные вещи или задачи. </a:t>
            </a:r>
            <a:endParaRPr lang="ru-RU" sz="3600" dirty="0" smtClean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ru-RU" sz="3600" dirty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3600" dirty="0"/>
              <a:t> </a:t>
            </a:r>
            <a:r>
              <a:rPr lang="ru-RU" sz="3600" dirty="0" smtClean="0"/>
              <a:t>     </a:t>
            </a:r>
            <a:r>
              <a:rPr lang="ru-RU" sz="3600" b="1" dirty="0" smtClean="0">
                <a:effectLst/>
              </a:rPr>
              <a:t>Творческий </a:t>
            </a:r>
            <a:r>
              <a:rPr lang="ru-RU" sz="3600" b="1" dirty="0">
                <a:effectLst/>
              </a:rPr>
              <a:t>человек </a:t>
            </a:r>
            <a:r>
              <a:rPr lang="ru-RU" sz="3600" dirty="0">
                <a:effectLst/>
              </a:rPr>
              <a:t>- это в первую очередь </a:t>
            </a:r>
            <a:r>
              <a:rPr lang="ru-RU" sz="3900" dirty="0">
                <a:effectLst/>
              </a:rPr>
              <a:t>оригинально</a:t>
            </a:r>
            <a:r>
              <a:rPr lang="ru-RU" sz="3600" dirty="0">
                <a:effectLst/>
              </a:rPr>
              <a:t> мыслящий человек, способный на нестандартные решения.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01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-171400"/>
            <a:ext cx="8640960" cy="1907704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600" b="1" dirty="0"/>
              <a:t>Развитие творческих способностей учащихся включает в себя: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640960" cy="5904656"/>
          </a:xfrm>
        </p:spPr>
        <p:txBody>
          <a:bodyPr>
            <a:normAutofit/>
          </a:bodyPr>
          <a:lstStyle/>
          <a:p>
            <a:r>
              <a:rPr lang="ru-RU" sz="2800" dirty="0"/>
              <a:t> - </a:t>
            </a:r>
            <a:r>
              <a:rPr lang="ru-RU" sz="3200" dirty="0"/>
              <a:t>формирование у учащихся знаний и умений, необходимых для вовлечения их в творческую учебную деятельность;</a:t>
            </a:r>
          </a:p>
          <a:p>
            <a:r>
              <a:rPr lang="ru-RU" sz="3200" dirty="0"/>
              <a:t> - развитие отдельных способностей, необходимых для творческой деятельности;</a:t>
            </a:r>
          </a:p>
          <a:p>
            <a:r>
              <a:rPr lang="ru-RU" sz="3200" dirty="0"/>
              <a:t> - вовлечение учащихся в учебную творческую деятельность, в которой происходит развитие всего комплекса творческих способностей.</a:t>
            </a:r>
          </a:p>
        </p:txBody>
      </p:sp>
    </p:spTree>
    <p:extLst>
      <p:ext uri="{BB962C8B-B14F-4D97-AF65-F5344CB8AC3E}">
        <p14:creationId xmlns:p14="http://schemas.microsoft.com/office/powerpoint/2010/main" val="287938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5"/>
          <p:cNvSpPr txBox="1">
            <a:spLocks noChangeArrowheads="1"/>
          </p:cNvSpPr>
          <p:nvPr/>
        </p:nvSpPr>
        <p:spPr bwMode="auto">
          <a:xfrm>
            <a:off x="720595" y="908050"/>
            <a:ext cx="684238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400" b="1" dirty="0">
                <a:solidFill>
                  <a:srgbClr val="990000"/>
                </a:solidFill>
                <a:latin typeface="Times New Roman" pitchFamily="18" charset="0"/>
              </a:rPr>
              <a:t>Творческая деятельность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400" b="1" dirty="0">
                <a:solidFill>
                  <a:srgbClr val="990000"/>
                </a:solidFill>
                <a:latin typeface="Times New Roman" pitchFamily="18" charset="0"/>
              </a:rPr>
              <a:t>развивает</a:t>
            </a:r>
          </a:p>
        </p:txBody>
      </p:sp>
      <p:sp>
        <p:nvSpPr>
          <p:cNvPr id="8195" name="Rectangle 16"/>
          <p:cNvSpPr>
            <a:spLocks noChangeArrowheads="1"/>
          </p:cNvSpPr>
          <p:nvPr/>
        </p:nvSpPr>
        <p:spPr bwMode="auto">
          <a:xfrm>
            <a:off x="511212" y="2790178"/>
            <a:ext cx="1873250" cy="792163"/>
          </a:xfrm>
          <a:prstGeom prst="rect">
            <a:avLst/>
          </a:prstGeom>
          <a:solidFill>
            <a:srgbClr val="FF99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Comic Sans MS" pitchFamily="66" charset="0"/>
              </a:rPr>
              <a:t>память</a:t>
            </a:r>
          </a:p>
        </p:txBody>
      </p:sp>
      <p:sp>
        <p:nvSpPr>
          <p:cNvPr id="8196" name="Rectangle 17"/>
          <p:cNvSpPr>
            <a:spLocks noChangeArrowheads="1"/>
          </p:cNvSpPr>
          <p:nvPr/>
        </p:nvSpPr>
        <p:spPr bwMode="auto">
          <a:xfrm>
            <a:off x="5692186" y="2781300"/>
            <a:ext cx="2624229" cy="792163"/>
          </a:xfrm>
          <a:prstGeom prst="rect">
            <a:avLst/>
          </a:prstGeom>
          <a:solidFill>
            <a:srgbClr val="FF99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Comic Sans MS" pitchFamily="66" charset="0"/>
              </a:rPr>
              <a:t>восприятие</a:t>
            </a:r>
          </a:p>
        </p:txBody>
      </p:sp>
      <p:sp>
        <p:nvSpPr>
          <p:cNvPr id="8197" name="Rectangle 18"/>
          <p:cNvSpPr>
            <a:spLocks noChangeArrowheads="1"/>
          </p:cNvSpPr>
          <p:nvPr/>
        </p:nvSpPr>
        <p:spPr bwMode="auto">
          <a:xfrm>
            <a:off x="4824412" y="4652963"/>
            <a:ext cx="2483891" cy="792162"/>
          </a:xfrm>
          <a:prstGeom prst="rect">
            <a:avLst/>
          </a:prstGeom>
          <a:solidFill>
            <a:srgbClr val="FF990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Comic Sans MS" pitchFamily="66" charset="0"/>
              </a:rPr>
              <a:t>воображение</a:t>
            </a:r>
          </a:p>
        </p:txBody>
      </p:sp>
      <p:sp>
        <p:nvSpPr>
          <p:cNvPr id="8198" name="Rectangle 19"/>
          <p:cNvSpPr>
            <a:spLocks noChangeArrowheads="1"/>
          </p:cNvSpPr>
          <p:nvPr/>
        </p:nvSpPr>
        <p:spPr bwMode="auto">
          <a:xfrm>
            <a:off x="1835150" y="4581525"/>
            <a:ext cx="1873250" cy="792163"/>
          </a:xfrm>
          <a:prstGeom prst="rect">
            <a:avLst/>
          </a:prstGeom>
          <a:solidFill>
            <a:srgbClr val="FF9900">
              <a:alpha val="5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Comic Sans MS" pitchFamily="66" charset="0"/>
              </a:rPr>
              <a:t>мышление</a:t>
            </a:r>
          </a:p>
        </p:txBody>
      </p:sp>
      <p:sp>
        <p:nvSpPr>
          <p:cNvPr id="8199" name="Line 20"/>
          <p:cNvSpPr>
            <a:spLocks noChangeShapeType="1"/>
          </p:cNvSpPr>
          <p:nvPr/>
        </p:nvSpPr>
        <p:spPr bwMode="auto">
          <a:xfrm flipH="1">
            <a:off x="2700338" y="2349500"/>
            <a:ext cx="1079500" cy="6477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0" name="Line 21"/>
          <p:cNvSpPr>
            <a:spLocks noChangeShapeType="1"/>
          </p:cNvSpPr>
          <p:nvPr/>
        </p:nvSpPr>
        <p:spPr bwMode="auto">
          <a:xfrm flipH="1">
            <a:off x="2987675" y="2636838"/>
            <a:ext cx="1079500" cy="13684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Line 22"/>
          <p:cNvSpPr>
            <a:spLocks noChangeShapeType="1"/>
          </p:cNvSpPr>
          <p:nvPr/>
        </p:nvSpPr>
        <p:spPr bwMode="auto">
          <a:xfrm>
            <a:off x="4356100" y="2636838"/>
            <a:ext cx="936625" cy="14398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2" name="Line 23"/>
          <p:cNvSpPr>
            <a:spLocks noChangeShapeType="1"/>
          </p:cNvSpPr>
          <p:nvPr/>
        </p:nvSpPr>
        <p:spPr bwMode="auto">
          <a:xfrm>
            <a:off x="4643438" y="2349500"/>
            <a:ext cx="936625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30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67" y="447194"/>
            <a:ext cx="8712968" cy="1800200"/>
          </a:xfrm>
        </p:spPr>
        <p:txBody>
          <a:bodyPr>
            <a:no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/>
              <a:t>положения </a:t>
            </a:r>
            <a:r>
              <a:rPr lang="ru-RU" sz="3600" b="1" dirty="0"/>
              <a:t>для успешного воспитания креативности в школе.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76477"/>
            <a:ext cx="8676456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sz="2800" dirty="0"/>
              <a:t>Учитель не должен выступать в роли дающего оценки организатора, а должен проявлять себя как личность, партнер, помощник, инициатор и эксперт.</a:t>
            </a:r>
            <a:br>
              <a:rPr lang="ru-RU" sz="2800" dirty="0"/>
            </a:br>
            <a:r>
              <a:rPr lang="ru-RU" sz="2800" dirty="0"/>
              <a:t>2. Необходимо обеспечить условия, чтобы активные периоды сменялись расслаблением, что даст возможность учащимся размышлять над поставленным вопросом.</a:t>
            </a:r>
            <a:br>
              <a:rPr lang="ru-RU" sz="2800" dirty="0"/>
            </a:br>
            <a:r>
              <a:rPr lang="ru-RU" sz="2800" dirty="0"/>
              <a:t>3. Чаще задавайте вопрос «а что, если?..» - это позволяет проявить свободную фантазию, пробуждает и поддерживает любознательность.</a:t>
            </a:r>
            <a:br>
              <a:rPr lang="ru-RU" sz="2800" dirty="0"/>
            </a:br>
            <a:r>
              <a:rPr lang="ru-RU" sz="2800" dirty="0"/>
              <a:t>4. Поощряйте стремление задавать вопросы и самостоятельно находить ответы.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7722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29290"/>
            <a:ext cx="7467600" cy="1949078"/>
          </a:xfrm>
        </p:spPr>
        <p:txBody>
          <a:bodyPr>
            <a:noAutofit/>
          </a:bodyPr>
          <a:lstStyle/>
          <a:p>
            <a:r>
              <a:rPr lang="ru-RU" sz="3200" b="1" dirty="0"/>
              <a:t>положения для успешного воспитания креативности в школе.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8075240" cy="599728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5. Организовывайте ситуации, требующие творческого отношения.</a:t>
            </a:r>
            <a:br>
              <a:rPr lang="ru-RU" sz="2800" dirty="0"/>
            </a:br>
            <a:r>
              <a:rPr lang="ru-RU" sz="2800" dirty="0"/>
              <a:t>6. Старайтесь избегать вопросов, на которые предполагается однозначный ответ: « да» или « нет».</a:t>
            </a:r>
            <a:br>
              <a:rPr lang="ru-RU" sz="2800" dirty="0"/>
            </a:br>
            <a:r>
              <a:rPr lang="ru-RU" sz="2800" dirty="0"/>
              <a:t>7. Позволяйте учащимся делать ошибки. Недаром говорят, что на ошибках учатся, поскольку они представляют собой активный поиск решения.</a:t>
            </a:r>
            <a:br>
              <a:rPr lang="ru-RU" sz="2800" dirty="0"/>
            </a:br>
            <a:r>
              <a:rPr lang="ru-RU" sz="2800" dirty="0"/>
              <a:t>8. Воспитывайте в учениках адекватное отношение к критике и похвалам со стороны окружения.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284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201</TotalTime>
  <Words>716</Words>
  <Application>Microsoft Office PowerPoint</Application>
  <PresentationFormat>Экран (4:3)</PresentationFormat>
  <Paragraphs>102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Эркер</vt:lpstr>
      <vt:lpstr>Творческие задания как средство развития креативного мышления на уроках истории и обществознания.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 Развитие творческих способностей учащихся включает в себя: </vt:lpstr>
      <vt:lpstr>Презентация PowerPoint</vt:lpstr>
      <vt:lpstr>      положения для успешного воспитания креативности в школе. </vt:lpstr>
      <vt:lpstr>положения для успешного воспитания креативности в школе. </vt:lpstr>
      <vt:lpstr>Презентация PowerPoint</vt:lpstr>
      <vt:lpstr>Презентация PowerPoint</vt:lpstr>
      <vt:lpstr>Презентация PowerPoint</vt:lpstr>
      <vt:lpstr>По содержанию творческие задания подразделяют на: </vt:lpstr>
      <vt:lpstr>Презентация PowerPoint</vt:lpstr>
      <vt:lpstr>Требования к творческой деятельности.</vt:lpstr>
      <vt:lpstr>линии поведения учителя</vt:lpstr>
      <vt:lpstr>Методы</vt:lpstr>
      <vt:lpstr>Формы уроков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Особый возраст: отрочество</dc:title>
  <dc:creator>Алёна</dc:creator>
  <cp:lastModifiedBy>Жигуль</cp:lastModifiedBy>
  <cp:revision>20</cp:revision>
  <dcterms:created xsi:type="dcterms:W3CDTF">2012-10-02T06:09:42Z</dcterms:created>
  <dcterms:modified xsi:type="dcterms:W3CDTF">2015-03-30T17:04:18Z</dcterms:modified>
</cp:coreProperties>
</file>