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10" Type="http://schemas.openxmlformats.org/officeDocument/2006/relationships/image" Target="../media/image38.jpeg"/><Relationship Id="rId4" Type="http://schemas.openxmlformats.org/officeDocument/2006/relationships/image" Target="../media/image32.jpeg"/><Relationship Id="rId9" Type="http://schemas.openxmlformats.org/officeDocument/2006/relationships/image" Target="../media/image3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5" y="500043"/>
            <a:ext cx="8643998" cy="38472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50" dirty="0">
                <a:ln w="12700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</a:rPr>
              <a:t>ПУТИ РЕШЕНИЯ ПЕДАГОГИЧЕСКОЙ ПРОБЛЕМЫ</a:t>
            </a: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800" b="1" spc="50" dirty="0">
              <a:ln w="12700" cmpd="sng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n-lt"/>
            </a:endParaRPr>
          </a:p>
          <a:p>
            <a:pPr algn="just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Применение современных педагогических технологий в образовательном  процессе, позволяющих разнообразить формы и средства обучения, повышать творческую активность  учащихся и эффективность обучения. </a:t>
            </a:r>
          </a:p>
          <a:p>
            <a:pPr algn="just"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just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	</a:t>
            </a:r>
          </a:p>
        </p:txBody>
      </p:sp>
      <p:pic>
        <p:nvPicPr>
          <p:cNvPr id="3" name="Picture 3" descr="за компико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3" y="3857625"/>
            <a:ext cx="278606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7158" y="3891511"/>
            <a:ext cx="4929222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	</a:t>
            </a:r>
            <a:r>
              <a:rPr lang="ru-RU" sz="2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К таким технологиям можно отнести    информационно-игровые  технологии.</a:t>
            </a: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	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500063" y="357188"/>
            <a:ext cx="77152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Делюсь опытом своей работы на </a:t>
            </a:r>
          </a:p>
          <a:p>
            <a:pPr algn="ctr"/>
            <a:r>
              <a:rPr lang="ru-RU" sz="2400">
                <a:solidFill>
                  <a:schemeClr val="bg1"/>
                </a:solidFill>
              </a:rPr>
              <a:t>районных семинарах-практикумах. </a:t>
            </a:r>
          </a:p>
          <a:p>
            <a:pPr algn="ctr"/>
            <a:endParaRPr lang="ru-RU"/>
          </a:p>
        </p:txBody>
      </p:sp>
      <p:pic>
        <p:nvPicPr>
          <p:cNvPr id="25603" name="Рисунок 5" descr="G:\Сканирование\img0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285875"/>
            <a:ext cx="7929562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571750" y="3429000"/>
            <a:ext cx="3786188" cy="3571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G:\Сканирование\img018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42976" y="5357826"/>
            <a:ext cx="6429420" cy="1314450"/>
          </a:xfrm>
          <a:prstGeom prst="flowChartAlternateProcess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</p:spPr>
      </p:pic>
      <p:pic>
        <p:nvPicPr>
          <p:cNvPr id="26627" name="Рисунок 2" descr="G:\DSC0693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857250"/>
            <a:ext cx="3929063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Рисунок 3" descr="G:\DSC0693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38" y="785813"/>
            <a:ext cx="300037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G:\Сканирование\img019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20227773">
            <a:off x="157621" y="3615654"/>
            <a:ext cx="3948127" cy="1609732"/>
          </a:xfrm>
          <a:prstGeom prst="round2Diag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</p:spPr>
      </p:pic>
      <p:pic>
        <p:nvPicPr>
          <p:cNvPr id="6" name="Рисунок 5" descr="G:\Сканирование\img020.jpg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875854">
            <a:off x="4751535" y="3428671"/>
            <a:ext cx="3509978" cy="1874289"/>
          </a:xfrm>
          <a:prstGeom prst="round2Diag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857224" y="139463"/>
            <a:ext cx="7377341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cap="all" dirty="0">
                <a:ln w="9000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ОТЗЫВЫ УЧИТЕЛЕЙ </a:t>
            </a:r>
            <a:r>
              <a:rPr lang="ru-RU" sz="3600" b="1" cap="all" dirty="0" err="1">
                <a:ln w="9000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рАЙОНА</a:t>
            </a:r>
            <a:endParaRPr lang="ru-RU" sz="3600" b="1" cap="all" dirty="0">
              <a:ln w="9000" cmpd="sng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1214438" y="357188"/>
            <a:ext cx="6858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В 2008 и 2009 году являлась победителем районного этапа краевого «Фестиваля мультимедийных уроков»</a:t>
            </a:r>
          </a:p>
        </p:txBody>
      </p:sp>
      <p:pic>
        <p:nvPicPr>
          <p:cNvPr id="4" name="Рисунок 3" descr="G:\Сканирование\img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571625"/>
            <a:ext cx="37147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G:\Сканирование\img0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5" y="2071688"/>
            <a:ext cx="4429125" cy="298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G:\IMAG0024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1785927"/>
            <a:ext cx="1800225" cy="2214578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285728"/>
            <a:ext cx="8858313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Не идти вперёд –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значит стоять на месте</a:t>
            </a:r>
          </a:p>
        </p:txBody>
      </p:sp>
      <p:pic>
        <p:nvPicPr>
          <p:cNvPr id="5" name="Рисунок 4" descr="C:\Documents and Settings\1\Рабочий стол\фото класса 4 класса\3 класс\Откр.урок Карпенко О.Г  -  ФОТО 3 кл\DSC00017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1785926"/>
            <a:ext cx="3000396" cy="2214578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6" name="Рисунок 5" descr="C:\Documents and Settings\1\Рабочий стол\фото класса 4 класса\3 класс\Откр.урок Карпенко О.Г  -  ФОТО 3 кл\DSC09512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5720" y="1785926"/>
            <a:ext cx="2990850" cy="2243536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7" name="Рисунок 6" descr="C:\Documents and Settings\1\Рабочий стол\фото класса 4 класса\3 класс\DSC08555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58" y="1785926"/>
            <a:ext cx="2981850" cy="2236785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8" name="Рисунок 7" descr="C:\Documents and Settings\1\Рабочий стол\фото класса 4 класса\4 класс\Откр.урок Карпенко О.Г\IMAG0004.JPG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57158" y="1785926"/>
            <a:ext cx="2981960" cy="2236033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9" name="Рисунок 8" descr="G:\DSC06984.JPG"/>
          <p:cNvPicPr/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57158" y="1785926"/>
            <a:ext cx="2955925" cy="2216944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0" name="Рисунок 9" descr="C:\Documents and Settings\1\Рабочий стол\фото класса 4 класса\3 класс\Откр.урок Карпенко О.Г  -  ФОТО 3 кл\DSC09496.JPG"/>
          <p:cNvPicPr/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57158" y="1785926"/>
            <a:ext cx="2981850" cy="2236785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1" name="Рисунок 10" descr="C:\Documents and Settings\1\Рабочий стол\фото класса 4 класса\3 класс\Откр.урок Карпенко О.Г  -  ФОТО 3 кл\DSC09499.JPG"/>
          <p:cNvPicPr/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57158" y="1785926"/>
            <a:ext cx="3071834" cy="2214578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2" name="Рисунок 11" descr="C:\Documents and Settings\1\Рабочий стол\фото класса 4 класса\4 класс\Откр.урок Карпенко О.Г\IMAG0014.JPG"/>
          <p:cNvPicPr/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357158" y="1785926"/>
            <a:ext cx="3071834" cy="2236033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4" name="Овал 13"/>
          <p:cNvSpPr/>
          <p:nvPr/>
        </p:nvSpPr>
        <p:spPr>
          <a:xfrm>
            <a:off x="7072313" y="5014913"/>
            <a:ext cx="46037" cy="12858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"/>
                            </p:stCondLst>
                            <p:childTnLst>
                              <p:par>
                                <p:cTn id="20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0259E-6 L 0.28038 2.0259E-6 C 0.40625 2.0259E-6 0.56093 0.08464 0.56093 0.15356 L 0.56093 0.30735 " pathEditMode="relative" rAng="0" ptsTypes="FfFF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400"/>
                            </p:stCondLst>
                            <p:childTnLst>
                              <p:par>
                                <p:cTn id="23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74838E-6 L 0.28038 1.74838E-6 C 0.40625 1.74838E-6 0.56093 0.08649 0.56093 0.15703 L 0.56093 0.31406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400"/>
                            </p:stCondLst>
                            <p:childTnLst>
                              <p:par>
                                <p:cTn id="26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0259E-6 L 0.28281 2.0259E-6 C 0.40972 2.0259E-6 0.56579 0.08742 0.56579 0.15888 L 0.56579 0.31776 " pathEditMode="relative" rAng="0" ptsTypes="FfFF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" y="1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400"/>
                            </p:stCondLst>
                            <p:childTnLst>
                              <p:par>
                                <p:cTn id="29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028E-7 L 0.2835 -3.70028E-7 C 0.41076 -3.70028E-7 0.56718 0.08788 0.56718 0.15957 L 0.56718 0.31915 " pathEditMode="relative" rAng="0" ptsTypes="FfFF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" y="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400"/>
                            </p:stCondLst>
                            <p:childTnLst>
                              <p:par>
                                <p:cTn id="32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03 L 0.28281 0.003 C 0.40972 0.003 0.56579 0.08742 0.56579 0.15633 L 0.56579 0.31036 " pathEditMode="relative" rAng="0" ptsTypes="FfFF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" y="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400"/>
                            </p:stCondLst>
                            <p:childTnLst>
                              <p:par>
                                <p:cTn id="35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417 L 0.28281 -0.00417 C 0.40972 -0.00417 0.56579 0.0814 0.56579 0.15101 L 0.56579 0.30643 " pathEditMode="relative" rAng="0" ptsTypes="FfFF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" y="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400"/>
                            </p:stCondLst>
                            <p:childTnLst>
                              <p:par>
                                <p:cTn id="38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786 L 0.28264 -0.00786 C 0.40937 -0.00786 0.56527 0.07956 0.56527 0.15079 L 0.56527 0.30944 " pathEditMode="relative" rAng="0" ptsTypes="FfFF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" y="1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400"/>
                            </p:stCondLst>
                            <p:childTnLst>
                              <p:par>
                                <p:cTn id="41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809 L 0.28229 -0.00809 C 0.40885 -0.00809 0.56475 0.0821 0.56475 0.15565 L 0.56475 0.31938 " pathEditMode="relative" rAng="0" ptsTypes="FfFF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" y="1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92 L 0.31528 0.00092 C 0.4566 0.00092 0.63038 0.08464 0.63038 0.1531 L 0.63038 0.30527 " pathEditMode="relative" rAng="0" ptsTypes="FfFF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4678" y="571480"/>
            <a:ext cx="5429288" cy="230832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ru-RU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Проблема педагогической концепции: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изучение влияния  дидактической  игры с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мультимедийным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сопровождением на эффективность обучения.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3214686"/>
            <a:ext cx="7429552" cy="193899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ru-RU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Цель исследования: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solidFill>
                  <a:srgbClr val="FF66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теоретически обосновать и разработать уроки с применением дидактического материала, экспериментально проверить их эффективность</a:t>
            </a:r>
          </a:p>
        </p:txBody>
      </p:sp>
      <p:pic>
        <p:nvPicPr>
          <p:cNvPr id="5" name="Рисунок 4" descr="C:\Documents and Settings\Администратор\Мои документы\Downloads\1239403600_pic_id48170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625248">
            <a:off x="369888" y="669925"/>
            <a:ext cx="17145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Администратор\Мои документы\Downloads\1248449056_rebus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66845">
            <a:off x="1295400" y="695325"/>
            <a:ext cx="1785938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Администратор\Мои документы\Downloads\27104ebe2261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368055">
            <a:off x="1057275" y="1747838"/>
            <a:ext cx="175260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42938" y="571500"/>
            <a:ext cx="7429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</a:rPr>
              <a:t>Мною создано и апробировано около 20 дидактических познавательных игр с мультимедийным сопровождением</a:t>
            </a:r>
            <a:r>
              <a:rPr lang="ru-RU" sz="20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6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71500" y="4500563"/>
            <a:ext cx="814387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2060"/>
                </a:solidFill>
              </a:rPr>
              <a:t>Среди них «Полезные ископаемые края», «Разнообразие живого мира края», «Самый умный» и др. </a:t>
            </a:r>
          </a:p>
          <a:p>
            <a:r>
              <a:rPr lang="en-US" sz="2000">
                <a:solidFill>
                  <a:srgbClr val="002060"/>
                </a:solidFill>
              </a:rPr>
              <a:t>Это игры на развитие речевого общения, познавательной функции речи, объёма и концентрации внимания, пространственно-образного и логического мышления и тд. </a:t>
            </a:r>
            <a:endParaRPr lang="ru-RU" sz="2000">
              <a:solidFill>
                <a:srgbClr val="002060"/>
              </a:solidFill>
            </a:endParaRPr>
          </a:p>
          <a:p>
            <a:endParaRPr lang="ru-RU" sz="2000">
              <a:solidFill>
                <a:srgbClr val="002060"/>
              </a:solidFill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143125"/>
            <a:ext cx="2786062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63" y="2071688"/>
            <a:ext cx="2643187" cy="203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63" y="2071688"/>
            <a:ext cx="2500312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642918"/>
            <a:ext cx="642942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 w="10160">
                  <a:solidFill>
                    <a:srgbClr val="D2FB4D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Активно использую их на уроках</a:t>
            </a:r>
          </a:p>
        </p:txBody>
      </p:sp>
      <p:pic>
        <p:nvPicPr>
          <p:cNvPr id="4" name="Рисунок 3" descr="I:\Откр.урок Карпенко О.Г  -  ФОТО\Откр.урок Карпенко О.Г Фото\DSC09498.JPG"/>
          <p:cNvPicPr/>
          <p:nvPr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 bwMode="auto">
          <a:xfrm>
            <a:off x="571472" y="1571612"/>
            <a:ext cx="3286148" cy="2500330"/>
          </a:xfrm>
          <a:prstGeom prst="round2DiagRect">
            <a:avLst>
              <a:gd name="adj1" fmla="val 16667"/>
              <a:gd name="adj2" fmla="val 0"/>
            </a:avLst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" name="Рисунок 4" descr="I:\Откр.урок Карпенко О.Г  -  ФОТО\DSC00001.JPG"/>
          <p:cNvPicPr/>
          <p:nvPr/>
        </p:nvPicPr>
        <p:blipFill>
          <a:blip r:embed="rId3" cstate="email">
            <a:lum contrast="10000"/>
          </a:blip>
          <a:srcRect/>
          <a:stretch>
            <a:fillRect/>
          </a:stretch>
        </p:blipFill>
        <p:spPr bwMode="auto">
          <a:xfrm>
            <a:off x="4929209" y="1500174"/>
            <a:ext cx="3357567" cy="2571768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6" name="Рисунок 5" descr="I:\Откр.урок Карпенко О.Г  -  ФОТО\DSC09990.JPG"/>
          <p:cNvPicPr/>
          <p:nvPr/>
        </p:nvPicPr>
        <p:blipFill>
          <a:blip r:embed="rId4" cstate="email">
            <a:lum contrast="10000"/>
          </a:blip>
          <a:srcRect/>
          <a:stretch>
            <a:fillRect/>
          </a:stretch>
        </p:blipFill>
        <p:spPr bwMode="auto">
          <a:xfrm>
            <a:off x="2786050" y="4000504"/>
            <a:ext cx="3143272" cy="2286016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42918"/>
            <a:ext cx="7786742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Сравнительный анализ предметной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обученности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младших школьников 3-4 классов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КУБАНОВЕДЕНИЕ</a:t>
            </a:r>
          </a:p>
        </p:txBody>
      </p:sp>
      <p:graphicFrame>
        <p:nvGraphicFramePr>
          <p:cNvPr id="1026" name="Диаграмма 7"/>
          <p:cNvGraphicFramePr>
            <a:graphicFrameLocks/>
          </p:cNvGraphicFramePr>
          <p:nvPr/>
        </p:nvGraphicFramePr>
        <p:xfrm>
          <a:off x="1524000" y="2071688"/>
          <a:ext cx="6262688" cy="4357687"/>
        </p:xfrm>
        <a:graphic>
          <a:graphicData uri="http://schemas.openxmlformats.org/presentationml/2006/ole">
            <p:oleObj spid="_x0000_s1026" r:id="rId3" imgW="6261135" imgH="4359018" progId="Excel.Sheet.8">
              <p:embed/>
            </p:oleObj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285728"/>
            <a:ext cx="7643866" cy="184665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Мои ученики  являются победителями и призёрами школьных и районных викторин по </a:t>
            </a:r>
            <a:r>
              <a:rPr lang="ru-RU" sz="2400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кубановедению</a:t>
            </a:r>
            <a:r>
              <a:rPr lang="ru-RU" sz="2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Победителями и призёрами школьных и районных научно-практических конференций.</a:t>
            </a:r>
          </a:p>
          <a:p>
            <a:pPr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1507" name="Рисунок 3" descr="G:\Новая папка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928813"/>
            <a:ext cx="2328862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Рисунок 4" descr="G:\img1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75" y="3500438"/>
            <a:ext cx="2357438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Рисунок 5" descr="G:\img10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13" y="1857375"/>
            <a:ext cx="221456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Рисунок 6" descr="G:\img10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3" y="3643313"/>
            <a:ext cx="235743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2" descr="G:\img108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57938" y="1785938"/>
            <a:ext cx="2214562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7158" y="500042"/>
            <a:ext cx="8286808" cy="5678478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9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Динамика развития эксперимента позволила мне сделать заключение, что используя в учебном процессе информационно–игровые технологии развивающего обучения, учитель может:</a:t>
            </a:r>
          </a:p>
          <a:p>
            <a:pPr>
              <a:defRPr/>
            </a:pP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</a:rPr>
              <a:t> неоднократно предъявлять многочисленные и разнообразные примеры, задания и упражнения в интерактивном режиме;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</a:rPr>
              <a:t> осуществлять </a:t>
            </a:r>
            <a:r>
              <a:rPr lang="ru-RU" dirty="0" err="1">
                <a:solidFill>
                  <a:srgbClr val="002060"/>
                </a:solidFill>
              </a:rPr>
              <a:t>контекстуализацию</a:t>
            </a:r>
            <a:r>
              <a:rPr lang="ru-RU" dirty="0">
                <a:solidFill>
                  <a:srgbClr val="002060"/>
                </a:solidFill>
              </a:rPr>
              <a:t> учебного материала с помощью различных способов изобразительной наглядности и анимации;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</a:rPr>
              <a:t> производить компьютерное моделирование и рассматривать сложные явления в системе, взаимодействия части и целого;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</a:rPr>
              <a:t> опираться на глубины личности ученика путём создания эффекта погружения в обучаемую среду;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</a:rPr>
              <a:t>  создавать повышенную мотивацию путём воздействия на эмоциональную сферу за счёт привлекательности дизайна </a:t>
            </a:r>
            <a:r>
              <a:rPr lang="ru-RU" dirty="0" err="1">
                <a:solidFill>
                  <a:srgbClr val="002060"/>
                </a:solidFill>
              </a:rPr>
              <a:t>мультимедийных</a:t>
            </a:r>
            <a:r>
              <a:rPr lang="ru-RU" dirty="0">
                <a:solidFill>
                  <a:srgbClr val="002060"/>
                </a:solidFill>
              </a:rPr>
              <a:t> разработок, звукового, видео- и анимационного сопровождения;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>
                <a:solidFill>
                  <a:srgbClr val="002060"/>
                </a:solidFill>
              </a:rPr>
              <a:t>  формировать у обучающихся избирательное внимание и целенаправленные интеллектуальные усилия путём интерактивного взаимодействия с учебным материалом.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214313" y="214313"/>
            <a:ext cx="4357687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2060"/>
                </a:solidFill>
              </a:rPr>
              <a:t>	Чтобы воплотить эти принципы на практике, учителю не на кого уповать, кроме самого себя: никто не обеспечит мультимедийную поддержку разработанного им урока, равно как лучше его никто этот урок не проведёт. </a:t>
            </a:r>
          </a:p>
          <a:p>
            <a:r>
              <a:rPr lang="ru-RU" sz="1600">
                <a:solidFill>
                  <a:srgbClr val="002060"/>
                </a:solidFill>
              </a:rPr>
              <a:t>Осознавая это, я получила дополнительное  профессиональное образование по специальности: пользователь персонального компьютера, прошла обучение по программе Майкрософт «Партнёрство в образовании», </a:t>
            </a:r>
          </a:p>
          <a:p>
            <a:r>
              <a:rPr lang="ru-RU" sz="1600">
                <a:solidFill>
                  <a:srgbClr val="002060"/>
                </a:solidFill>
              </a:rPr>
              <a:t>повысила свою информационно-технологическую культуру, получила сертификат. </a:t>
            </a:r>
          </a:p>
          <a:p>
            <a:r>
              <a:rPr lang="ru-RU" sz="1600">
                <a:solidFill>
                  <a:srgbClr val="002060"/>
                </a:solidFill>
              </a:rPr>
              <a:t>	Принимаю активное участие в научно-теоретических семинарах по темам: </a:t>
            </a:r>
          </a:p>
          <a:p>
            <a:pPr>
              <a:buFont typeface="Wingdings" pitchFamily="2" charset="2"/>
              <a:buChar char="q"/>
            </a:pPr>
            <a:r>
              <a:rPr lang="ru-RU" sz="1600">
                <a:solidFill>
                  <a:srgbClr val="002060"/>
                </a:solidFill>
              </a:rPr>
              <a:t>«Экспериментальная деятельность педагога-исследователя», </a:t>
            </a:r>
          </a:p>
          <a:p>
            <a:pPr>
              <a:buFont typeface="Wingdings" pitchFamily="2" charset="2"/>
              <a:buChar char="q"/>
            </a:pPr>
            <a:r>
              <a:rPr lang="ru-RU" sz="1600">
                <a:solidFill>
                  <a:srgbClr val="002060"/>
                </a:solidFill>
              </a:rPr>
              <a:t>«Мультимедийный дизайн современного урока», </a:t>
            </a:r>
          </a:p>
          <a:p>
            <a:pPr>
              <a:buFont typeface="Wingdings" pitchFamily="2" charset="2"/>
              <a:buChar char="q"/>
            </a:pPr>
            <a:r>
              <a:rPr lang="ru-RU" sz="1600">
                <a:solidFill>
                  <a:srgbClr val="002060"/>
                </a:solidFill>
              </a:rPr>
              <a:t>«Новейшие решения образовательных задач на базе технологии </a:t>
            </a:r>
            <a:r>
              <a:rPr lang="en-US" sz="1600">
                <a:solidFill>
                  <a:srgbClr val="002060"/>
                </a:solidFill>
              </a:rPr>
              <a:t>Microsoft MultiPoint</a:t>
            </a:r>
            <a:r>
              <a:rPr lang="ru-RU" sz="1600">
                <a:solidFill>
                  <a:srgbClr val="002060"/>
                </a:solidFill>
              </a:rPr>
              <a:t>: итоги апробации, возможности и перспективы». </a:t>
            </a:r>
            <a:endParaRPr lang="ru-RU">
              <a:solidFill>
                <a:srgbClr val="002060"/>
              </a:solidFill>
            </a:endParaRPr>
          </a:p>
          <a:p>
            <a:endParaRPr lang="ru-RU">
              <a:solidFill>
                <a:srgbClr val="002060"/>
              </a:solidFill>
            </a:endParaRPr>
          </a:p>
        </p:txBody>
      </p:sp>
      <p:pic>
        <p:nvPicPr>
          <p:cNvPr id="33794" name="Picture 2" descr="G:\Сканирование\img0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214313"/>
            <a:ext cx="300037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G:\Сканирование\img0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38" y="1785938"/>
            <a:ext cx="31432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G:\Сканирование\img007.jpg"/>
          <p:cNvPicPr>
            <a:picLocks noChangeAspect="1" noChangeArrowheads="1"/>
          </p:cNvPicPr>
          <p:nvPr/>
        </p:nvPicPr>
        <p:blipFill>
          <a:blip r:embed="rId4"/>
          <a:srcRect b="-5"/>
          <a:stretch>
            <a:fillRect/>
          </a:stretch>
        </p:blipFill>
        <p:spPr bwMode="auto">
          <a:xfrm>
            <a:off x="4714875" y="3643313"/>
            <a:ext cx="221456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1928813" y="428625"/>
            <a:ext cx="5357812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chemeClr val="bg1"/>
                </a:solidFill>
              </a:rPr>
              <a:t>Еженедельно по средам на протяжении всего учебного года провожу обучающий семинар для педагогов, осваивающих ИКТ.</a:t>
            </a:r>
          </a:p>
        </p:txBody>
      </p:sp>
      <p:pic>
        <p:nvPicPr>
          <p:cNvPr id="3" name="Рисунок 2" descr="G:\IMAG00м04.JPG"/>
          <p:cNvPicPr/>
          <p:nvPr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 bwMode="auto">
          <a:xfrm>
            <a:off x="4143372" y="2285992"/>
            <a:ext cx="4212943" cy="3357586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" name="Рисунок 3" descr="G:\IMG_5622.JPG"/>
          <p:cNvPicPr/>
          <p:nvPr/>
        </p:nvPicPr>
        <p:blipFill>
          <a:blip r:embed="rId3" cstate="email"/>
          <a:srcRect r="-766"/>
          <a:stretch>
            <a:fillRect/>
          </a:stretch>
        </p:blipFill>
        <p:spPr bwMode="auto">
          <a:xfrm rot="5400000">
            <a:off x="392876" y="2750338"/>
            <a:ext cx="3429026" cy="2357454"/>
          </a:xfrm>
          <a:prstGeom prst="round2Diag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PresentationFormat>Экран (4:3)</PresentationFormat>
  <Paragraphs>42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Лист Microsoft Office Excel 97-2003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21</dc:creator>
  <cp:lastModifiedBy>21</cp:lastModifiedBy>
  <cp:revision>2</cp:revision>
  <dcterms:created xsi:type="dcterms:W3CDTF">2015-04-02T10:03:01Z</dcterms:created>
  <dcterms:modified xsi:type="dcterms:W3CDTF">2015-04-02T10:04:08Z</dcterms:modified>
</cp:coreProperties>
</file>