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sldIdLst>
    <p:sldId id="263" r:id="rId2"/>
    <p:sldId id="256" r:id="rId3"/>
    <p:sldId id="257" r:id="rId4"/>
    <p:sldId id="258" r:id="rId5"/>
    <p:sldId id="259" r:id="rId6"/>
    <p:sldId id="260" r:id="rId7"/>
    <p:sldId id="262" r:id="rId8"/>
    <p:sldId id="264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95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12" autoAdjust="0"/>
  </p:normalViewPr>
  <p:slideViewPr>
    <p:cSldViewPr>
      <p:cViewPr varScale="1">
        <p:scale>
          <a:sx n="100" d="100"/>
          <a:sy n="100" d="100"/>
        </p:scale>
        <p:origin x="-2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9B51F-F068-4926-8913-441B5634BA94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CE7E4-AE20-49DA-B8B9-0CD99ABEF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796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5BB5-8C42-416E-A78F-C8B551CFA3E4}" type="datetime1">
              <a:rPr lang="ru-RU" smtClean="0"/>
              <a:t>31.03.2015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Е.Я.Артемьева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A8E1-1A6A-4EEA-8D4A-C7064BD2429B}" type="datetime1">
              <a:rPr lang="ru-RU" smtClean="0"/>
              <a:t>31.03.2015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Е.Я.Артемьева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B9F89-21A4-4C2E-A600-2D2F3F5EE630}" type="datetime1">
              <a:rPr lang="ru-RU" smtClean="0"/>
              <a:t>31.03.2015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Е.Я.Артемьева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8864-4FA2-494B-92C1-34219B40EB9A}" type="datetime1">
              <a:rPr lang="ru-RU" smtClean="0"/>
              <a:t>31.03.2015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Е.Я.Артемьева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FC29-75B0-41DA-93B8-6B25050A52B0}" type="datetime1">
              <a:rPr lang="ru-RU" smtClean="0"/>
              <a:t>31.03.2015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Е.Я.Артемьева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C2ED-A30D-49E4-8FD7-4F83D29A9238}" type="datetime1">
              <a:rPr lang="ru-RU" smtClean="0"/>
              <a:t>31.03.2015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Е.Я.Артемьева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EAE8B-BCEA-4CDF-89C8-1DA7C7648BEC}" type="datetime1">
              <a:rPr lang="ru-RU" smtClean="0"/>
              <a:t>31.03.2015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Е.Я.Артемьева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714D6-A80A-4759-9A59-813E3DDC7E95}" type="datetime1">
              <a:rPr lang="ru-RU" smtClean="0"/>
              <a:t>31.03.2015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Е.Я.Артемьева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A7D65-8E23-431D-8D4E-015DCDED4EE5}" type="datetime1">
              <a:rPr lang="ru-RU" smtClean="0"/>
              <a:t>31.03.2015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Е.Я.Артемьева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CE3F-F48A-4462-A4A5-D5C17FA19B57}" type="datetime1">
              <a:rPr lang="ru-RU" smtClean="0"/>
              <a:t>31.03.2015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Е.Я.Артемьева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0C19-1D16-40F1-9B19-341DEB4C289F}" type="datetime1">
              <a:rPr lang="ru-RU" smtClean="0"/>
              <a:t>31.03.2015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Е.Я.Артемьева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B966203-3C98-4EBD-AEB6-3F4BF88EF936}" type="datetime1">
              <a:rPr lang="ru-RU" smtClean="0"/>
              <a:t>31.03.2015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smtClean="0"/>
              <a:t>Е.Я.Артемьева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12" descr="ram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7620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980728"/>
            <a:ext cx="72008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7225" lvl="0" algn="ctr"/>
            <a:endParaRPr lang="ru-RU" b="1" cap="all" dirty="0" smtClean="0">
              <a:ln w="0"/>
              <a:solidFill>
                <a:srgbClr val="FF8021">
                  <a:lumMod val="50000"/>
                </a:srgbClr>
              </a:solidFill>
              <a:effectLst>
                <a:reflection blurRad="12700" stA="50000" endPos="50000" dist="5000" dir="5400000" sy="-100000" rotWithShape="0"/>
              </a:effectLst>
              <a:latin typeface="Times New Roman"/>
              <a:ea typeface="Times New Roman"/>
              <a:cs typeface="Arial"/>
            </a:endParaRPr>
          </a:p>
          <a:p>
            <a:pPr marL="657225" lvl="0" algn="ctr"/>
            <a:r>
              <a:rPr lang="ru-RU" b="1" cap="all" dirty="0" smtClean="0">
                <a:ln w="0"/>
                <a:solidFill>
                  <a:srgbClr val="FF8021">
                    <a:lumMod val="50000"/>
                  </a:srgb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/>
                <a:ea typeface="Times New Roman"/>
                <a:cs typeface="Arial"/>
              </a:rPr>
              <a:t>ТЕМА</a:t>
            </a:r>
            <a:r>
              <a:rPr lang="ru-RU" b="1" cap="all" dirty="0">
                <a:ln w="0"/>
                <a:gradFill flip="none">
                  <a:gsLst>
                    <a:gs pos="0">
                      <a:srgbClr val="4E67C8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E67C8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E67C8">
                        <a:shade val="65000"/>
                        <a:satMod val="130000"/>
                      </a:srgbClr>
                    </a:gs>
                    <a:gs pos="92000">
                      <a:srgbClr val="4E67C8">
                        <a:shade val="50000"/>
                        <a:satMod val="120000"/>
                      </a:srgbClr>
                    </a:gs>
                    <a:gs pos="100000">
                      <a:srgbClr val="4E67C8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ea typeface="Times New Roman"/>
                <a:cs typeface="Arial"/>
              </a:rPr>
              <a:t>:   Обобщение знаний </a:t>
            </a:r>
          </a:p>
          <a:p>
            <a:pPr marL="657225" lvl="0"/>
            <a:r>
              <a:rPr lang="ru-RU" b="1" cap="all" dirty="0">
                <a:ln w="0"/>
                <a:gradFill flip="none">
                  <a:gsLst>
                    <a:gs pos="0">
                      <a:srgbClr val="4E67C8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E67C8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E67C8">
                        <a:shade val="65000"/>
                        <a:satMod val="130000"/>
                      </a:srgbClr>
                    </a:gs>
                    <a:gs pos="92000">
                      <a:srgbClr val="4E67C8">
                        <a:shade val="50000"/>
                        <a:satMod val="120000"/>
                      </a:srgbClr>
                    </a:gs>
                    <a:gs pos="100000">
                      <a:srgbClr val="4E67C8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ea typeface="Times New Roman"/>
                <a:cs typeface="Arial"/>
              </a:rPr>
              <a:t>                           об имени</a:t>
            </a:r>
            <a:r>
              <a:rPr lang="ru-RU" b="1" cap="all" dirty="0">
                <a:ln w="0"/>
                <a:gradFill flip="none">
                  <a:gsLst>
                    <a:gs pos="0">
                      <a:srgbClr val="4E67C8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E67C8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E67C8">
                        <a:shade val="65000"/>
                        <a:satMod val="130000"/>
                      </a:srgbClr>
                    </a:gs>
                    <a:gs pos="92000">
                      <a:srgbClr val="4E67C8">
                        <a:shade val="50000"/>
                        <a:satMod val="120000"/>
                      </a:srgbClr>
                    </a:gs>
                    <a:gs pos="100000">
                      <a:srgbClr val="4E67C8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Franklin Gothic Demi"/>
                <a:ea typeface="Times New Roman"/>
                <a:cs typeface="Franklin Gothic Demi"/>
              </a:rPr>
              <a:t> </a:t>
            </a:r>
            <a:r>
              <a:rPr lang="ru-RU" b="1" cap="all" dirty="0" smtClean="0">
                <a:ln w="0"/>
                <a:gradFill flip="none">
                  <a:gsLst>
                    <a:gs pos="0">
                      <a:srgbClr val="4E67C8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E67C8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E67C8">
                        <a:shade val="65000"/>
                        <a:satMod val="130000"/>
                      </a:srgbClr>
                    </a:gs>
                    <a:gs pos="92000">
                      <a:srgbClr val="4E67C8">
                        <a:shade val="50000"/>
                        <a:satMod val="120000"/>
                      </a:srgbClr>
                    </a:gs>
                    <a:gs pos="100000">
                      <a:srgbClr val="4E67C8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ea typeface="Times New Roman"/>
                <a:cs typeface="Arial"/>
              </a:rPr>
              <a:t>существительном.</a:t>
            </a:r>
          </a:p>
          <a:p>
            <a:pPr marL="657225" lvl="0"/>
            <a:endParaRPr lang="ru-RU" sz="1600" b="1" cap="all" dirty="0">
              <a:ln w="0"/>
              <a:gradFill flip="none">
                <a:gsLst>
                  <a:gs pos="0">
                    <a:srgbClr val="4E67C8">
                      <a:tint val="75000"/>
                      <a:shade val="75000"/>
                      <a:satMod val="170000"/>
                    </a:srgbClr>
                  </a:gs>
                  <a:gs pos="49000">
                    <a:srgbClr val="4E67C8">
                      <a:tint val="88000"/>
                      <a:shade val="65000"/>
                      <a:satMod val="172000"/>
                    </a:srgbClr>
                  </a:gs>
                  <a:gs pos="50000">
                    <a:srgbClr val="4E67C8">
                      <a:shade val="65000"/>
                      <a:satMod val="130000"/>
                    </a:srgbClr>
                  </a:gs>
                  <a:gs pos="92000">
                    <a:srgbClr val="4E67C8">
                      <a:shade val="50000"/>
                      <a:satMod val="120000"/>
                    </a:srgbClr>
                  </a:gs>
                  <a:gs pos="100000">
                    <a:srgbClr val="4E67C8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/>
              <a:ea typeface="Times New Roman"/>
              <a:cs typeface="Arial"/>
            </a:endParaRPr>
          </a:p>
          <a:p>
            <a:pPr marL="657225" lvl="0" algn="ctr"/>
            <a:r>
              <a:rPr lang="ru-RU" sz="1600" b="1" cap="all" dirty="0" smtClean="0">
                <a:ln w="0"/>
                <a:gradFill flip="none">
                  <a:gsLst>
                    <a:gs pos="0">
                      <a:srgbClr val="4E67C8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E67C8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E67C8">
                        <a:shade val="65000"/>
                        <a:satMod val="130000"/>
                      </a:srgbClr>
                    </a:gs>
                    <a:gs pos="92000">
                      <a:srgbClr val="4E67C8">
                        <a:shade val="50000"/>
                        <a:satMod val="120000"/>
                      </a:srgbClr>
                    </a:gs>
                    <a:gs pos="100000">
                      <a:srgbClr val="4E67C8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ea typeface="Times New Roman"/>
                <a:cs typeface="Arial"/>
              </a:rPr>
              <a:t>2 класс</a:t>
            </a:r>
            <a:endParaRPr lang="ru-RU" sz="1600" b="1" cap="all" dirty="0">
              <a:ln w="0"/>
              <a:gradFill flip="none">
                <a:gsLst>
                  <a:gs pos="0">
                    <a:srgbClr val="4E67C8">
                      <a:tint val="75000"/>
                      <a:shade val="75000"/>
                      <a:satMod val="170000"/>
                    </a:srgbClr>
                  </a:gs>
                  <a:gs pos="49000">
                    <a:srgbClr val="4E67C8">
                      <a:tint val="88000"/>
                      <a:shade val="65000"/>
                      <a:satMod val="172000"/>
                    </a:srgbClr>
                  </a:gs>
                  <a:gs pos="50000">
                    <a:srgbClr val="4E67C8">
                      <a:shade val="65000"/>
                      <a:satMod val="130000"/>
                    </a:srgbClr>
                  </a:gs>
                  <a:gs pos="92000">
                    <a:srgbClr val="4E67C8">
                      <a:shade val="50000"/>
                      <a:satMod val="120000"/>
                    </a:srgbClr>
                  </a:gs>
                  <a:gs pos="100000">
                    <a:srgbClr val="4E67C8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/>
              <a:ea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0152" y="5733256"/>
            <a:ext cx="28083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  МБОУ СОШ с. </a:t>
            </a:r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Наскафтым</a:t>
            </a:r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у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читель начальных классов</a:t>
            </a: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               </a:t>
            </a:r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Е.Я.Артемьева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Е.Я.Артемьева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224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01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30821"/>
            <a:ext cx="5760640" cy="404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641569"/>
            <a:ext cx="3746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pc="-50" dirty="0" smtClean="0">
                <a:solidFill>
                  <a:schemeClr val="bg2">
                    <a:lumMod val="25000"/>
                  </a:schemeClr>
                </a:solidFill>
                <a:latin typeface="Bookman Old Style"/>
                <a:ea typeface="Calibri"/>
                <a:cs typeface="Bookman Old Style"/>
              </a:rPr>
              <a:t>1. Его </a:t>
            </a:r>
            <a:r>
              <a:rPr lang="ru-RU" spc="-50" dirty="0">
                <a:solidFill>
                  <a:schemeClr val="bg2">
                    <a:lumMod val="25000"/>
                  </a:schemeClr>
                </a:solidFill>
                <a:latin typeface="Bookman Old Style"/>
                <a:ea typeface="Calibri"/>
                <a:cs typeface="Bookman Old Style"/>
              </a:rPr>
              <a:t>можно записать из букв. 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712" y="1348036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Garamond" pitchFamily="18" charset="0"/>
              </a:rPr>
              <a:t>С   Л   О   В  О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47664" y="148234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spc="-50" dirty="0">
                <a:solidFill>
                  <a:schemeClr val="bg2">
                    <a:lumMod val="25000"/>
                  </a:schemeClr>
                </a:solidFill>
                <a:latin typeface="Bookman Old Style"/>
                <a:ea typeface="Times New Roman"/>
                <a:cs typeface="Bookman Old Style"/>
              </a:rPr>
              <a:t>— Разгадайте кроссворд и узнаете тему урока</a:t>
            </a:r>
            <a:r>
              <a:rPr lang="ru-RU" spc="-50" dirty="0">
                <a:solidFill>
                  <a:prstClr val="black"/>
                </a:solidFill>
                <a:latin typeface="Bookman Old Style"/>
                <a:ea typeface="Times New Roman"/>
                <a:cs typeface="Bookman Old Style"/>
              </a:rPr>
              <a:t>.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0670" y="641569"/>
            <a:ext cx="3922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pc="-50" dirty="0" smtClean="0">
                <a:solidFill>
                  <a:schemeClr val="accent1">
                    <a:lumMod val="50000"/>
                  </a:schemeClr>
                </a:solidFill>
                <a:latin typeface="Bookman Old Style"/>
                <a:ea typeface="Calibri"/>
                <a:cs typeface="Bookman Old Style"/>
              </a:rPr>
              <a:t>2. Обозначение </a:t>
            </a:r>
            <a:r>
              <a:rPr lang="ru-RU" spc="-50" dirty="0">
                <a:solidFill>
                  <a:schemeClr val="accent1">
                    <a:lumMod val="50000"/>
                  </a:schemeClr>
                </a:solidFill>
                <a:latin typeface="Bookman Old Style"/>
                <a:ea typeface="Calibri"/>
                <a:cs typeface="Bookman Old Style"/>
              </a:rPr>
              <a:t>звуков на письме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83768" y="1772816"/>
            <a:ext cx="14401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Garamond" pitchFamily="18" charset="0"/>
                <a:cs typeface="Times New Roman"/>
              </a:rPr>
              <a:t>Б    У   К   В  Ы 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9020" y="732671"/>
            <a:ext cx="2340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pc="-50" dirty="0" smtClean="0">
                <a:solidFill>
                  <a:schemeClr val="accent1">
                    <a:lumMod val="50000"/>
                  </a:schemeClr>
                </a:solidFill>
                <a:latin typeface="Bookman Old Style"/>
                <a:ea typeface="Calibri"/>
                <a:cs typeface="Bookman Old Style"/>
              </a:rPr>
              <a:t>3. Это </a:t>
            </a:r>
            <a:r>
              <a:rPr lang="ru-RU" spc="-50" dirty="0">
                <a:solidFill>
                  <a:schemeClr val="accent1">
                    <a:lumMod val="50000"/>
                  </a:schemeClr>
                </a:solidFill>
                <a:latin typeface="Bookman Old Style"/>
                <a:ea typeface="Calibri"/>
                <a:cs typeface="Bookman Old Style"/>
              </a:rPr>
              <a:t>часть слова.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79712" y="2204864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Garamond" pitchFamily="18" charset="0"/>
              </a:rPr>
              <a:t>С   Л   О   Г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1880" y="719455"/>
            <a:ext cx="3926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pc="-50" dirty="0" smtClean="0">
                <a:solidFill>
                  <a:schemeClr val="accent1">
                    <a:lumMod val="50000"/>
                  </a:schemeClr>
                </a:solidFill>
                <a:latin typeface="Bookman Old Style"/>
                <a:ea typeface="Calibri"/>
                <a:cs typeface="Bookman Old Style"/>
              </a:rPr>
              <a:t>4. Так </a:t>
            </a:r>
            <a:r>
              <a:rPr lang="ru-RU" spc="-50" dirty="0">
                <a:solidFill>
                  <a:schemeClr val="accent1">
                    <a:lumMod val="50000"/>
                  </a:schemeClr>
                </a:solidFill>
                <a:latin typeface="Bookman Old Style"/>
                <a:ea typeface="Calibri"/>
                <a:cs typeface="Bookman Old Style"/>
              </a:rPr>
              <a:t>раньше называли алфавит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0670" y="716776"/>
            <a:ext cx="4676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pc="-50" dirty="0" smtClean="0">
                <a:solidFill>
                  <a:schemeClr val="accent1">
                    <a:lumMod val="50000"/>
                  </a:schemeClr>
                </a:solidFill>
                <a:latin typeface="Bookman Old Style"/>
                <a:ea typeface="Calibri"/>
                <a:cs typeface="Bookman Old Style"/>
              </a:rPr>
              <a:t>5. Слова</a:t>
            </a:r>
            <a:r>
              <a:rPr lang="ru-RU" spc="-50" dirty="0">
                <a:solidFill>
                  <a:schemeClr val="accent1">
                    <a:lumMod val="50000"/>
                  </a:schemeClr>
                </a:solidFill>
                <a:latin typeface="Bookman Old Style"/>
                <a:ea typeface="Calibri"/>
                <a:cs typeface="Bookman Old Style"/>
              </a:rPr>
              <a:t>, которые называют предметы.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9268" y="503069"/>
            <a:ext cx="7903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pc="-50" dirty="0" smtClean="0">
                <a:solidFill>
                  <a:schemeClr val="accent1">
                    <a:lumMod val="50000"/>
                  </a:schemeClr>
                </a:solidFill>
                <a:latin typeface="Bookman Old Style"/>
                <a:ea typeface="Calibri"/>
                <a:cs typeface="Bookman Old Style"/>
              </a:rPr>
              <a:t>6. Он </a:t>
            </a:r>
            <a:r>
              <a:rPr lang="ru-RU" spc="-50" dirty="0">
                <a:solidFill>
                  <a:schemeClr val="accent1">
                    <a:lumMod val="50000"/>
                  </a:schemeClr>
                </a:solidFill>
                <a:latin typeface="Bookman Old Style"/>
                <a:ea typeface="Calibri"/>
                <a:cs typeface="Bookman Old Style"/>
              </a:rPr>
              <a:t>состоит из нескольких предложений, связанных по смыслу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6410" y="503069"/>
            <a:ext cx="5243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pc="-50" dirty="0" smtClean="0">
                <a:solidFill>
                  <a:schemeClr val="accent1">
                    <a:lumMod val="50000"/>
                  </a:schemeClr>
                </a:solidFill>
                <a:latin typeface="Bookman Old Style"/>
                <a:ea typeface="Calibri"/>
                <a:cs typeface="Bookman Old Style"/>
              </a:rPr>
              <a:t>7. Оно </a:t>
            </a:r>
            <a:r>
              <a:rPr lang="ru-RU" spc="-50" dirty="0">
                <a:solidFill>
                  <a:schemeClr val="accent1">
                    <a:lumMod val="50000"/>
                  </a:schemeClr>
                </a:solidFill>
                <a:latin typeface="Bookman Old Style"/>
                <a:ea typeface="Calibri"/>
                <a:cs typeface="Bookman Old Style"/>
              </a:rPr>
              <a:t>сообщает о ком-либо или о чем-либо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90670" y="641569"/>
            <a:ext cx="27190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pc="-50" dirty="0" smtClean="0">
                <a:solidFill>
                  <a:schemeClr val="accent1">
                    <a:lumMod val="50000"/>
                  </a:schemeClr>
                </a:solidFill>
                <a:latin typeface="Bookman Old Style"/>
                <a:ea typeface="Calibri"/>
                <a:cs typeface="Bookman Old Style"/>
              </a:rPr>
              <a:t>8. Их </a:t>
            </a:r>
            <a:r>
              <a:rPr lang="ru-RU" spc="-50" dirty="0">
                <a:solidFill>
                  <a:schemeClr val="accent1">
                    <a:lumMod val="50000"/>
                  </a:schemeClr>
                </a:solidFill>
                <a:latin typeface="Bookman Old Style"/>
                <a:ea typeface="Calibri"/>
                <a:cs typeface="Bookman Old Style"/>
              </a:rPr>
              <a:t>мы произносим.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5978" y="593487"/>
            <a:ext cx="4208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pc="-50" dirty="0" smtClean="0">
                <a:solidFill>
                  <a:schemeClr val="accent1">
                    <a:lumMod val="50000"/>
                  </a:schemeClr>
                </a:solidFill>
                <a:latin typeface="Bookman Old Style"/>
                <a:ea typeface="Calibri"/>
                <a:cs typeface="Bookman Old Style"/>
              </a:rPr>
              <a:t>9. Она </a:t>
            </a:r>
            <a:r>
              <a:rPr lang="ru-RU" spc="-50" dirty="0">
                <a:solidFill>
                  <a:schemeClr val="accent1">
                    <a:lumMod val="50000"/>
                  </a:schemeClr>
                </a:solidFill>
                <a:latin typeface="Bookman Old Style"/>
                <a:ea typeface="Calibri"/>
                <a:cs typeface="Bookman Old Style"/>
              </a:rPr>
              <a:t>бывает устная и письменная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79712" y="2512641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Garamond" pitchFamily="18" charset="0"/>
              </a:rPr>
              <a:t>А  З    Б    У   К   А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87724" y="2970822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Garamond" pitchFamily="18" charset="0"/>
              </a:rPr>
              <a:t>С   У  Щ  Е  С    Т   В   И   Т   Е   Л    Ь   Н   О  Е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19836" y="3316342"/>
            <a:ext cx="1416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Garamond" pitchFamily="18" charset="0"/>
              </a:rPr>
              <a:t>Т   Е   К  С    Т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7184" y="3717032"/>
            <a:ext cx="306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Garamond" pitchFamily="18" charset="0"/>
              </a:rPr>
              <a:t>П  Р   Е   Д    Л   О   Ж  Е   Н   И   Е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43390" y="4194096"/>
            <a:ext cx="1584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Garamond" pitchFamily="18" charset="0"/>
              </a:rPr>
              <a:t> З    В   У   К    И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Garamond" pitchFamily="18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1437484" y="4121467"/>
            <a:ext cx="0" cy="3804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437484" y="4501873"/>
            <a:ext cx="2611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2927866" y="4183023"/>
            <a:ext cx="419998" cy="318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2219836" y="4581128"/>
            <a:ext cx="1128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Garamond" pitchFamily="18" charset="0"/>
              </a:rPr>
              <a:t>Р    Е  Ч   Ь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934833" y="459869"/>
            <a:ext cx="4572000" cy="707886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20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/>
                <a:ea typeface="Calibri"/>
                <a:cs typeface="Arial"/>
              </a:rPr>
              <a:t>ТЕМА: 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ea typeface="Calibri"/>
                <a:cs typeface="Arial"/>
              </a:rPr>
              <a:t>Обобщение знаний </a:t>
            </a:r>
            <a:endParaRPr lang="ru-RU" sz="2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/>
              <a:ea typeface="Calibri"/>
              <a:cs typeface="Arial"/>
            </a:endParaRPr>
          </a:p>
          <a:p>
            <a:pPr lvl="0" algn="ctr"/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ea typeface="Calibri"/>
                <a:cs typeface="Arial"/>
              </a:rPr>
              <a:t>об 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ea typeface="Calibri"/>
                <a:cs typeface="Arial"/>
              </a:rPr>
              <a:t>имени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Franklin Gothic Demi"/>
                <a:ea typeface="Calibri"/>
                <a:cs typeface="Franklin Gothic Demi"/>
              </a:rPr>
              <a:t> 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ea typeface="Calibri"/>
                <a:cs typeface="Arial"/>
              </a:rPr>
              <a:t>существительном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981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2" grpId="0"/>
      <p:bldP spid="12" grpId="1"/>
      <p:bldP spid="14" grpId="0"/>
      <p:bldP spid="14" grpId="1"/>
      <p:bldP spid="15" grpId="0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4" grpId="0"/>
      <p:bldP spid="25" grpId="0" build="p"/>
      <p:bldP spid="26" grpId="0"/>
      <p:bldP spid="27" grpId="0"/>
      <p:bldP spid="40" grpId="0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Е.Я.Артемьева</a:t>
            </a:r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483768" y="55797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ЧИСТОПИСАНИЕ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 cstate="email"/>
          <a:srcRect l="2147" t="1806" r="82486" b="75972"/>
          <a:stretch/>
        </p:blipFill>
        <p:spPr>
          <a:xfrm>
            <a:off x="611560" y="952853"/>
            <a:ext cx="1710584" cy="1006226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 cstate="email"/>
          <a:srcRect l="27759" t="1" r="-683" b="45972"/>
          <a:stretch/>
        </p:blipFill>
        <p:spPr>
          <a:xfrm>
            <a:off x="539552" y="2060848"/>
            <a:ext cx="6105525" cy="1852612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 cstate="email"/>
          <a:srcRect t="51994" r="1067"/>
          <a:stretch/>
        </p:blipFill>
        <p:spPr>
          <a:xfrm>
            <a:off x="539552" y="4077072"/>
            <a:ext cx="8372475" cy="1652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010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Е.Я.Артемьева</a:t>
            </a: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88640"/>
            <a:ext cx="74168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chemeClr val="accent5">
                  <a:lumMod val="50000"/>
                </a:schemeClr>
              </a:solidFill>
              <a:latin typeface="Cambria" pitchFamily="18" charset="0"/>
            </a:endParaRPr>
          </a:p>
          <a:p>
            <a:pPr algn="ctr"/>
            <a:endParaRPr lang="ru-RU" b="1" dirty="0">
              <a:solidFill>
                <a:schemeClr val="accent5">
                  <a:lumMod val="50000"/>
                </a:schemeClr>
              </a:solidFill>
              <a:latin typeface="Cambria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Ворона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и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лужа.</a:t>
            </a:r>
          </a:p>
          <a:p>
            <a:pPr algn="ctr"/>
            <a:endParaRPr lang="ru-RU" b="1" dirty="0">
              <a:solidFill>
                <a:schemeClr val="accent5">
                  <a:lumMod val="50000"/>
                </a:schemeClr>
              </a:solidFill>
              <a:latin typeface="Cambria" pitchFamily="18" charset="0"/>
            </a:endParaRPr>
          </a:p>
          <a:p>
            <a:pPr algn="ctr"/>
            <a:endParaRPr lang="ru-RU" b="1" dirty="0">
              <a:solidFill>
                <a:schemeClr val="accent5">
                  <a:lumMod val="50000"/>
                </a:schemeClr>
              </a:solidFill>
              <a:latin typeface="Cambr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       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Ребята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вышли во двор. В лицо ударили яркие лучи солнышка. Вот лужа. Ручьи стайками бегут в лужу. Вода в луже мутная. Кусочки льда плавают в ней. Ворона села у воды. Она крепким клювом стала долбить льдинки. Вот забавная ворона!</a:t>
            </a:r>
            <a:endParaRPr lang="ru-RU" sz="2000" b="1" i="0" dirty="0">
              <a:solidFill>
                <a:schemeClr val="bg2">
                  <a:lumMod val="10000"/>
                </a:schemeClr>
              </a:solidFill>
              <a:effectLst/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40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Е.Я.Артемьева</a:t>
            </a: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58984"/>
            <a:ext cx="8424936" cy="29052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39725" indent="-335280" algn="ctr">
              <a:lnSpc>
                <a:spcPts val="1510"/>
              </a:lnSpc>
              <a:spcAft>
                <a:spcPts val="0"/>
              </a:spcAft>
              <a:tabLst>
                <a:tab pos="522605" algn="l"/>
              </a:tabLst>
            </a:pP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ea typeface="Times New Roman"/>
                <a:cs typeface="Bookman Old Style"/>
              </a:rPr>
              <a:t>Выборочное списывание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ea typeface="Times New Roman"/>
                <a:cs typeface="Bookman Old Style"/>
              </a:rPr>
              <a:t>.</a:t>
            </a:r>
            <a:endParaRPr lang="ru-RU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Franklin Gothic Demi"/>
              <a:ea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655438"/>
            <a:ext cx="74168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13690" algn="just">
              <a:spcAft>
                <a:spcPts val="0"/>
              </a:spcAft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Times New Roman"/>
                <a:cs typeface="Times New Roman"/>
              </a:rPr>
              <a:t>Вариант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Times New Roman"/>
                <a:cs typeface="Times New Roman"/>
              </a:rPr>
              <a:t>1. </a:t>
            </a:r>
            <a:r>
              <a:rPr lang="ru-RU" spc="-50" dirty="0">
                <a:latin typeface="Cambria" pitchFamily="18" charset="0"/>
                <a:ea typeface="Times New Roman"/>
                <a:cs typeface="Bookman Old Style"/>
              </a:rPr>
              <a:t>Выпишите слова, которые отвечают на вопрос </a:t>
            </a:r>
            <a:r>
              <a:rPr lang="ru-RU" spc="-50" dirty="0" smtClean="0">
                <a:latin typeface="Cambria" pitchFamily="18" charset="0"/>
                <a:ea typeface="Times New Roman"/>
                <a:cs typeface="Bookman Old Style"/>
              </a:rPr>
              <a:t> </a:t>
            </a:r>
            <a:r>
              <a:rPr lang="ru-RU" b="1" u="sng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Times New Roman"/>
                <a:cs typeface="Times New Roman"/>
              </a:rPr>
              <a:t>кто?</a:t>
            </a:r>
          </a:p>
          <a:p>
            <a:pPr indent="313690" algn="just">
              <a:spcAft>
                <a:spcPts val="0"/>
              </a:spcAft>
            </a:pPr>
            <a:endParaRPr lang="ru-RU" dirty="0">
              <a:latin typeface="Cambria" pitchFamily="18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Cambria" pitchFamily="18" charset="0"/>
                <a:ea typeface="Times New Roman"/>
                <a:cs typeface="Times New Roman"/>
              </a:rPr>
              <a:t>   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Times New Roman"/>
                <a:cs typeface="Times New Roman"/>
              </a:rPr>
              <a:t>Вариант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Times New Roman"/>
                <a:cs typeface="Times New Roman"/>
              </a:rPr>
              <a:t>2. </a:t>
            </a:r>
            <a:r>
              <a:rPr lang="ru-RU" spc="-50" dirty="0">
                <a:latin typeface="Cambria" pitchFamily="18" charset="0"/>
                <a:ea typeface="Times New Roman"/>
                <a:cs typeface="Bookman Old Style"/>
              </a:rPr>
              <a:t>Выпишите слова, которые отвечают на </a:t>
            </a:r>
            <a:r>
              <a:rPr lang="ru-RU" spc="-50" dirty="0" smtClean="0">
                <a:latin typeface="Cambria" pitchFamily="18" charset="0"/>
                <a:ea typeface="Times New Roman"/>
                <a:cs typeface="Bookman Old Style"/>
              </a:rPr>
              <a:t>вопрос  </a:t>
            </a:r>
            <a:r>
              <a:rPr lang="ru-RU" b="1" u="sng" dirty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Times New Roman"/>
                <a:cs typeface="Times New Roman"/>
              </a:rPr>
              <a:t>что</a:t>
            </a:r>
            <a:r>
              <a:rPr lang="ru-RU" b="1" u="sng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Times New Roman"/>
                <a:cs typeface="Times New Roman"/>
              </a:rPr>
              <a:t>?</a:t>
            </a:r>
          </a:p>
          <a:p>
            <a:pPr algn="just">
              <a:spcAft>
                <a:spcPts val="0"/>
              </a:spcAft>
            </a:pPr>
            <a:endParaRPr lang="ru-RU" dirty="0">
              <a:latin typeface="Cambria" pitchFamily="18" charset="0"/>
              <a:ea typeface="Times New Roman"/>
            </a:endParaRPr>
          </a:p>
          <a:p>
            <a:pPr indent="326390" algn="just">
              <a:spcAft>
                <a:spcPts val="0"/>
              </a:spcAft>
            </a:pPr>
            <a:r>
              <a:rPr lang="ru-RU" b="1" spc="-50" dirty="0" smtClean="0">
                <a:latin typeface="Cambria" pitchFamily="18" charset="0"/>
                <a:ea typeface="Times New Roman"/>
                <a:cs typeface="Bookman Old Style"/>
              </a:rPr>
              <a:t>      Море</a:t>
            </a:r>
            <a:r>
              <a:rPr lang="ru-RU" b="1" spc="-50" dirty="0">
                <a:latin typeface="Cambria" pitchFamily="18" charset="0"/>
                <a:ea typeface="Times New Roman"/>
                <a:cs typeface="Bookman Old Style"/>
              </a:rPr>
              <a:t>, люди, письмо, слова, ученик, река, поэт, моряк, трос, </a:t>
            </a:r>
            <a:endParaRPr lang="ru-RU" b="1" spc="-50" dirty="0" smtClean="0">
              <a:latin typeface="Cambria" pitchFamily="18" charset="0"/>
              <a:ea typeface="Times New Roman"/>
              <a:cs typeface="Bookman Old Style"/>
            </a:endParaRPr>
          </a:p>
          <a:p>
            <a:pPr indent="326390" algn="just">
              <a:spcAft>
                <a:spcPts val="0"/>
              </a:spcAft>
            </a:pPr>
            <a:endParaRPr lang="ru-RU" b="1" spc="-50" dirty="0" smtClean="0">
              <a:latin typeface="Cambria" pitchFamily="18" charset="0"/>
              <a:ea typeface="Times New Roman"/>
              <a:cs typeface="Bookman Old Style"/>
            </a:endParaRPr>
          </a:p>
          <a:p>
            <a:pPr indent="326390" algn="just">
              <a:spcAft>
                <a:spcPts val="0"/>
              </a:spcAft>
            </a:pPr>
            <a:r>
              <a:rPr lang="ru-RU" b="1" spc="-50" dirty="0" smtClean="0">
                <a:latin typeface="Cambria" pitchFamily="18" charset="0"/>
                <a:ea typeface="Times New Roman"/>
                <a:cs typeface="Bookman Old Style"/>
              </a:rPr>
              <a:t>тигр, рыба</a:t>
            </a:r>
            <a:r>
              <a:rPr lang="ru-RU" b="1" spc="-50" dirty="0">
                <a:latin typeface="Cambria" pitchFamily="18" charset="0"/>
                <a:ea typeface="Times New Roman"/>
                <a:cs typeface="Bookman Old Style"/>
              </a:rPr>
              <a:t>, трава, медведь, труд.</a:t>
            </a:r>
            <a:endParaRPr lang="ru-RU" b="1" dirty="0">
              <a:latin typeface="Cambria" pitchFamily="18" charset="0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Arial"/>
              <a:buChar char="*"/>
              <a:tabLst>
                <a:tab pos="522605" algn="l"/>
              </a:tabLst>
            </a:pPr>
            <a:endParaRPr lang="ru-RU" spc="-50" dirty="0" smtClean="0">
              <a:latin typeface="Cambria" pitchFamily="18" charset="0"/>
              <a:ea typeface="Times New Roman"/>
              <a:cs typeface="Bookman Old Style"/>
            </a:endParaRPr>
          </a:p>
          <a:p>
            <a:pPr marL="342900" lvl="0" indent="-342900">
              <a:spcAft>
                <a:spcPts val="0"/>
              </a:spcAft>
              <a:buFont typeface="Arial"/>
              <a:buChar char="*"/>
              <a:tabLst>
                <a:tab pos="522605" algn="l"/>
              </a:tabLst>
            </a:pPr>
            <a:endParaRPr lang="ru-RU" spc="-50" dirty="0" smtClean="0">
              <a:latin typeface="Cambria" pitchFamily="18" charset="0"/>
              <a:ea typeface="Times New Roman"/>
              <a:cs typeface="Bookman Old Style"/>
            </a:endParaRPr>
          </a:p>
          <a:p>
            <a:pPr marL="342900" lvl="0" indent="-342900">
              <a:spcAft>
                <a:spcPts val="0"/>
              </a:spcAft>
              <a:buFont typeface="Arial"/>
              <a:buChar char="*"/>
              <a:tabLst>
                <a:tab pos="522605" algn="l"/>
              </a:tabLst>
            </a:pPr>
            <a:endParaRPr lang="ru-RU" dirty="0">
              <a:latin typeface="Cambria" pitchFamily="18" charset="0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pc="-50" dirty="0" smtClean="0">
              <a:latin typeface="Cambria" pitchFamily="18" charset="0"/>
              <a:ea typeface="Times New Roman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260835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Е.Я.Артемьева</a:t>
            </a: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1052736"/>
            <a:ext cx="1800200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25" indent="-335280">
              <a:lnSpc>
                <a:spcPts val="1510"/>
              </a:lnSpc>
              <a:spcAft>
                <a:spcPts val="0"/>
              </a:spcAft>
              <a:tabLst>
                <a:tab pos="522605" algn="l"/>
              </a:tabLst>
            </a:pP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Times New Roman"/>
                <a:cs typeface="Times New Roman"/>
              </a:rPr>
              <a:t>  кто</a:t>
            </a: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Times New Roman"/>
                <a:cs typeface="Times New Roman"/>
              </a:rPr>
              <a:t>?</a:t>
            </a:r>
            <a:endParaRPr lang="ru-RU" sz="4400" b="1" dirty="0">
              <a:solidFill>
                <a:schemeClr val="accent6">
                  <a:lumMod val="50000"/>
                </a:schemeClr>
              </a:solidFill>
              <a:latin typeface="Cambria" pitchFamily="18" charset="0"/>
              <a:ea typeface="Times New Roman"/>
            </a:endParaRPr>
          </a:p>
          <a:p>
            <a:pPr indent="326390" algn="just">
              <a:spcAft>
                <a:spcPts val="0"/>
              </a:spcAft>
            </a:pPr>
            <a:endParaRPr lang="ru-RU" sz="2000" b="1" spc="-50" dirty="0" smtClean="0">
              <a:latin typeface="Cambria" pitchFamily="18" charset="0"/>
              <a:ea typeface="Times New Roman"/>
              <a:cs typeface="Bookman Old Style"/>
            </a:endParaRPr>
          </a:p>
          <a:p>
            <a:pPr indent="326390" algn="just">
              <a:spcAft>
                <a:spcPts val="0"/>
              </a:spcAft>
            </a:pPr>
            <a:r>
              <a:rPr lang="ru-RU" sz="2000" b="1" spc="-50" dirty="0" smtClean="0">
                <a:latin typeface="Cambria" pitchFamily="18" charset="0"/>
                <a:ea typeface="Times New Roman"/>
                <a:cs typeface="Bookman Old Style"/>
              </a:rPr>
              <a:t>люди</a:t>
            </a:r>
          </a:p>
          <a:p>
            <a:pPr indent="326390" algn="just">
              <a:spcAft>
                <a:spcPts val="0"/>
              </a:spcAft>
            </a:pPr>
            <a:r>
              <a:rPr lang="ru-RU" sz="2000" b="1" spc="-50" dirty="0" smtClean="0">
                <a:latin typeface="Cambria" pitchFamily="18" charset="0"/>
                <a:ea typeface="Times New Roman"/>
                <a:cs typeface="Bookman Old Style"/>
              </a:rPr>
              <a:t>ученик </a:t>
            </a:r>
          </a:p>
          <a:p>
            <a:pPr indent="326390" algn="just">
              <a:spcAft>
                <a:spcPts val="0"/>
              </a:spcAft>
            </a:pPr>
            <a:r>
              <a:rPr lang="ru-RU" sz="2000" b="1" spc="-50" dirty="0" smtClean="0">
                <a:latin typeface="Cambria" pitchFamily="18" charset="0"/>
                <a:ea typeface="Times New Roman"/>
                <a:cs typeface="Bookman Old Style"/>
              </a:rPr>
              <a:t>поэт</a:t>
            </a:r>
          </a:p>
          <a:p>
            <a:pPr indent="326390" algn="just">
              <a:spcAft>
                <a:spcPts val="0"/>
              </a:spcAft>
            </a:pPr>
            <a:r>
              <a:rPr lang="ru-RU" sz="2000" b="1" spc="-50" dirty="0" smtClean="0">
                <a:latin typeface="Cambria" pitchFamily="18" charset="0"/>
                <a:ea typeface="Times New Roman"/>
                <a:cs typeface="Bookman Old Style"/>
              </a:rPr>
              <a:t>моряк </a:t>
            </a:r>
          </a:p>
          <a:p>
            <a:pPr indent="326390" algn="just">
              <a:spcAft>
                <a:spcPts val="0"/>
              </a:spcAft>
            </a:pPr>
            <a:r>
              <a:rPr lang="ru-RU" sz="2000" b="1" spc="-50" dirty="0" smtClean="0">
                <a:latin typeface="Cambria" pitchFamily="18" charset="0"/>
                <a:ea typeface="Times New Roman"/>
                <a:cs typeface="Bookman Old Style"/>
              </a:rPr>
              <a:t>тигр</a:t>
            </a:r>
          </a:p>
          <a:p>
            <a:pPr indent="326390" algn="just">
              <a:spcAft>
                <a:spcPts val="0"/>
              </a:spcAft>
            </a:pPr>
            <a:r>
              <a:rPr lang="ru-RU" sz="2000" b="1" spc="-50" dirty="0" smtClean="0">
                <a:latin typeface="Cambria" pitchFamily="18" charset="0"/>
                <a:ea typeface="Times New Roman"/>
                <a:cs typeface="Bookman Old Style"/>
              </a:rPr>
              <a:t>рыба</a:t>
            </a:r>
          </a:p>
          <a:p>
            <a:pPr indent="326390" algn="just">
              <a:spcAft>
                <a:spcPts val="0"/>
              </a:spcAft>
            </a:pPr>
            <a:r>
              <a:rPr lang="ru-RU" sz="2000" b="1" spc="-50" dirty="0" smtClean="0">
                <a:latin typeface="Cambria" pitchFamily="18" charset="0"/>
                <a:ea typeface="Times New Roman"/>
                <a:cs typeface="Bookman Old Style"/>
              </a:rPr>
              <a:t>медведь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42334" y="1052736"/>
            <a:ext cx="2448272" cy="2716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25" indent="-335280">
              <a:lnSpc>
                <a:spcPts val="1510"/>
              </a:lnSpc>
              <a:spcAft>
                <a:spcPts val="0"/>
              </a:spcAft>
              <a:tabLst>
                <a:tab pos="522605" algn="l"/>
              </a:tabLst>
            </a:pP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Times New Roman"/>
                <a:cs typeface="Times New Roman"/>
              </a:rPr>
              <a:t>что</a:t>
            </a: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Times New Roman"/>
                <a:cs typeface="Times New Roman"/>
              </a:rPr>
              <a:t>?</a:t>
            </a:r>
            <a:endParaRPr lang="ru-RU" sz="4400" b="1" dirty="0">
              <a:solidFill>
                <a:schemeClr val="accent6">
                  <a:lumMod val="50000"/>
                </a:schemeClr>
              </a:solidFill>
              <a:latin typeface="Cambria" pitchFamily="18" charset="0"/>
              <a:ea typeface="Times New Roman"/>
            </a:endParaRPr>
          </a:p>
          <a:p>
            <a:pPr indent="326390" algn="just">
              <a:spcAft>
                <a:spcPts val="0"/>
              </a:spcAft>
            </a:pPr>
            <a:endParaRPr lang="ru-RU" spc="-50" dirty="0" smtClean="0">
              <a:latin typeface="Bookman Old Style"/>
              <a:ea typeface="Times New Roman"/>
              <a:cs typeface="Bookman Old Style"/>
            </a:endParaRPr>
          </a:p>
          <a:p>
            <a:pPr indent="326390" algn="just">
              <a:spcAft>
                <a:spcPts val="0"/>
              </a:spcAft>
            </a:pPr>
            <a:r>
              <a:rPr lang="ru-RU" sz="2000" b="1" spc="-50" dirty="0" smtClean="0">
                <a:latin typeface="Cambria" pitchFamily="18" charset="0"/>
                <a:ea typeface="Times New Roman"/>
                <a:cs typeface="Bookman Old Style"/>
              </a:rPr>
              <a:t>море</a:t>
            </a:r>
          </a:p>
          <a:p>
            <a:pPr indent="326390" algn="just">
              <a:spcAft>
                <a:spcPts val="0"/>
              </a:spcAft>
            </a:pPr>
            <a:r>
              <a:rPr lang="ru-RU" sz="2000" b="1" spc="-50" dirty="0" smtClean="0">
                <a:latin typeface="Cambria" pitchFamily="18" charset="0"/>
                <a:ea typeface="Times New Roman"/>
                <a:cs typeface="Bookman Old Style"/>
              </a:rPr>
              <a:t>письмо</a:t>
            </a:r>
          </a:p>
          <a:p>
            <a:pPr indent="326390" algn="just">
              <a:spcAft>
                <a:spcPts val="0"/>
              </a:spcAft>
            </a:pPr>
            <a:r>
              <a:rPr lang="ru-RU" sz="2000" b="1" spc="-50" dirty="0" smtClean="0">
                <a:latin typeface="Cambria" pitchFamily="18" charset="0"/>
                <a:ea typeface="Times New Roman"/>
                <a:cs typeface="Bookman Old Style"/>
              </a:rPr>
              <a:t>слова</a:t>
            </a:r>
          </a:p>
          <a:p>
            <a:pPr indent="326390" algn="just">
              <a:spcAft>
                <a:spcPts val="0"/>
              </a:spcAft>
            </a:pPr>
            <a:r>
              <a:rPr lang="ru-RU" sz="2000" b="1" spc="-50" dirty="0">
                <a:latin typeface="Cambria" pitchFamily="18" charset="0"/>
                <a:ea typeface="Times New Roman"/>
                <a:cs typeface="Bookman Old Style"/>
              </a:rPr>
              <a:t>р</a:t>
            </a:r>
            <a:r>
              <a:rPr lang="ru-RU" sz="2000" b="1" spc="-50" dirty="0" smtClean="0">
                <a:latin typeface="Cambria" pitchFamily="18" charset="0"/>
                <a:ea typeface="Times New Roman"/>
                <a:cs typeface="Bookman Old Style"/>
              </a:rPr>
              <a:t>ека</a:t>
            </a:r>
          </a:p>
          <a:p>
            <a:pPr indent="326390" algn="just">
              <a:spcAft>
                <a:spcPts val="0"/>
              </a:spcAft>
            </a:pPr>
            <a:r>
              <a:rPr lang="ru-RU" sz="2000" b="1" spc="-50" dirty="0">
                <a:latin typeface="Cambria" pitchFamily="18" charset="0"/>
                <a:ea typeface="Times New Roman"/>
                <a:cs typeface="Bookman Old Style"/>
              </a:rPr>
              <a:t>т</a:t>
            </a:r>
            <a:r>
              <a:rPr lang="ru-RU" sz="2000" b="1" spc="-50" dirty="0" smtClean="0">
                <a:latin typeface="Cambria" pitchFamily="18" charset="0"/>
                <a:ea typeface="Times New Roman"/>
                <a:cs typeface="Bookman Old Style"/>
              </a:rPr>
              <a:t>рос</a:t>
            </a:r>
          </a:p>
          <a:p>
            <a:pPr indent="326390" algn="just">
              <a:spcAft>
                <a:spcPts val="0"/>
              </a:spcAft>
            </a:pPr>
            <a:r>
              <a:rPr lang="ru-RU" sz="2000" b="1" spc="-50" dirty="0">
                <a:latin typeface="Cambria" pitchFamily="18" charset="0"/>
                <a:ea typeface="Times New Roman"/>
                <a:cs typeface="Bookman Old Style"/>
              </a:rPr>
              <a:t>т</a:t>
            </a:r>
            <a:r>
              <a:rPr lang="ru-RU" sz="2000" b="1" spc="-50" dirty="0" smtClean="0">
                <a:latin typeface="Cambria" pitchFamily="18" charset="0"/>
                <a:ea typeface="Times New Roman"/>
                <a:cs typeface="Bookman Old Style"/>
              </a:rPr>
              <a:t>рава</a:t>
            </a:r>
          </a:p>
          <a:p>
            <a:pPr indent="326390" algn="just">
              <a:spcAft>
                <a:spcPts val="0"/>
              </a:spcAft>
            </a:pPr>
            <a:r>
              <a:rPr lang="ru-RU" sz="2000" b="1" spc="-50" dirty="0" smtClean="0">
                <a:latin typeface="Cambria" pitchFamily="18" charset="0"/>
                <a:ea typeface="Times New Roman"/>
                <a:cs typeface="Bookman Old Style"/>
              </a:rPr>
              <a:t>труд</a:t>
            </a:r>
            <a:endParaRPr lang="ru-RU" sz="2000" b="1" dirty="0">
              <a:latin typeface="Cambria" pitchFamily="18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4008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Е.Я.Артемьева</a:t>
            </a: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60020" y="332656"/>
            <a:ext cx="36282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З А Г А Д К А</a:t>
            </a:r>
            <a:endParaRPr lang="ru-RU" sz="3200" b="1" cap="none" spc="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1196752"/>
            <a:ext cx="43204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spc="-50" dirty="0" smtClean="0">
                <a:latin typeface="Cambria" pitchFamily="18" charset="0"/>
                <a:ea typeface="Calibri"/>
                <a:cs typeface="Bookman Old Style"/>
              </a:rPr>
              <a:t>В  этой  узенькой  </a:t>
            </a:r>
            <a:r>
              <a:rPr lang="ru-RU" sz="2000" b="1" spc="-50" dirty="0">
                <a:latin typeface="Cambria" pitchFamily="18" charset="0"/>
                <a:ea typeface="Calibri"/>
                <a:cs typeface="Bookman Old Style"/>
              </a:rPr>
              <a:t>коробке </a:t>
            </a:r>
            <a:endParaRPr lang="ru-RU" sz="2000" b="1" spc="-50" dirty="0" smtClean="0">
              <a:latin typeface="Cambria" pitchFamily="18" charset="0"/>
              <a:ea typeface="Calibri"/>
              <a:cs typeface="Bookman Old Style"/>
            </a:endParaRPr>
          </a:p>
          <a:p>
            <a:pPr>
              <a:lnSpc>
                <a:spcPct val="150000"/>
              </a:lnSpc>
            </a:pPr>
            <a:r>
              <a:rPr lang="ru-RU" sz="2000" b="1" spc="-50" dirty="0" smtClean="0">
                <a:latin typeface="Cambria" pitchFamily="18" charset="0"/>
                <a:ea typeface="Calibri"/>
                <a:cs typeface="Bookman Old Style"/>
              </a:rPr>
              <a:t>Ты  </a:t>
            </a:r>
            <a:r>
              <a:rPr lang="ru-RU" sz="2000" b="1" spc="-50" dirty="0">
                <a:latin typeface="Cambria" pitchFamily="18" charset="0"/>
                <a:ea typeface="Calibri"/>
                <a:cs typeface="Bookman Old Style"/>
              </a:rPr>
              <a:t>найдешь </a:t>
            </a:r>
            <a:r>
              <a:rPr lang="ru-RU" sz="2000" b="1" spc="-50" dirty="0" smtClean="0">
                <a:latin typeface="Cambria" pitchFamily="18" charset="0"/>
                <a:ea typeface="Calibri"/>
                <a:cs typeface="Bookman Old Style"/>
              </a:rPr>
              <a:t> карандаши</a:t>
            </a:r>
            <a:r>
              <a:rPr lang="ru-RU" sz="2000" b="1" spc="-50" dirty="0">
                <a:latin typeface="Cambria" pitchFamily="18" charset="0"/>
                <a:ea typeface="Calibri"/>
                <a:cs typeface="Bookman Old Style"/>
              </a:rPr>
              <a:t>, </a:t>
            </a:r>
            <a:endParaRPr lang="ru-RU" sz="2000" b="1" spc="-50" dirty="0" smtClean="0">
              <a:latin typeface="Cambria" pitchFamily="18" charset="0"/>
              <a:ea typeface="Calibri"/>
              <a:cs typeface="Bookman Old Style"/>
            </a:endParaRPr>
          </a:p>
          <a:p>
            <a:pPr>
              <a:lnSpc>
                <a:spcPct val="150000"/>
              </a:lnSpc>
            </a:pPr>
            <a:r>
              <a:rPr lang="ru-RU" sz="2000" b="1" spc="-50" dirty="0" smtClean="0">
                <a:latin typeface="Cambria" pitchFamily="18" charset="0"/>
                <a:ea typeface="Calibri"/>
                <a:cs typeface="Bookman Old Style"/>
              </a:rPr>
              <a:t>Ручки,  </a:t>
            </a:r>
            <a:r>
              <a:rPr lang="ru-RU" sz="2000" b="1" spc="-50" dirty="0">
                <a:latin typeface="Cambria" pitchFamily="18" charset="0"/>
                <a:ea typeface="Calibri"/>
                <a:cs typeface="Bookman Old Style"/>
              </a:rPr>
              <a:t>перья</a:t>
            </a:r>
            <a:r>
              <a:rPr lang="ru-RU" sz="2000" b="1" spc="-50" dirty="0" smtClean="0">
                <a:latin typeface="Cambria" pitchFamily="18" charset="0"/>
                <a:ea typeface="Calibri"/>
                <a:cs typeface="Bookman Old Style"/>
              </a:rPr>
              <a:t>,  </a:t>
            </a:r>
            <a:r>
              <a:rPr lang="ru-RU" sz="2000" b="1" spc="-50" dirty="0">
                <a:latin typeface="Cambria" pitchFamily="18" charset="0"/>
                <a:ea typeface="Calibri"/>
                <a:cs typeface="Bookman Old Style"/>
              </a:rPr>
              <a:t>скрепки, </a:t>
            </a:r>
            <a:r>
              <a:rPr lang="ru-RU" sz="2000" b="1" spc="-50" dirty="0" smtClean="0">
                <a:latin typeface="Cambria" pitchFamily="18" charset="0"/>
                <a:ea typeface="Calibri"/>
                <a:cs typeface="Bookman Old Style"/>
              </a:rPr>
              <a:t> кнопки </a:t>
            </a:r>
            <a:r>
              <a:rPr lang="ru-RU" sz="2000" b="1" spc="-50" dirty="0">
                <a:latin typeface="Cambria" pitchFamily="18" charset="0"/>
                <a:ea typeface="Calibri"/>
                <a:cs typeface="Bookman Old Style"/>
              </a:rPr>
              <a:t>— </a:t>
            </a:r>
            <a:endParaRPr lang="ru-RU" sz="2000" b="1" spc="-50" dirty="0" smtClean="0">
              <a:latin typeface="Cambria" pitchFamily="18" charset="0"/>
              <a:ea typeface="Calibri"/>
              <a:cs typeface="Bookman Old Style"/>
            </a:endParaRPr>
          </a:p>
          <a:p>
            <a:pPr>
              <a:lnSpc>
                <a:spcPct val="150000"/>
              </a:lnSpc>
            </a:pPr>
            <a:r>
              <a:rPr lang="ru-RU" sz="2000" b="1" spc="-50" dirty="0" smtClean="0">
                <a:latin typeface="Cambria" pitchFamily="18" charset="0"/>
                <a:ea typeface="Calibri"/>
                <a:cs typeface="Bookman Old Style"/>
              </a:rPr>
              <a:t>Что  угодно  </a:t>
            </a:r>
            <a:r>
              <a:rPr lang="ru-RU" sz="2000" b="1" spc="-50" dirty="0">
                <a:latin typeface="Cambria" pitchFamily="18" charset="0"/>
                <a:ea typeface="Calibri"/>
                <a:cs typeface="Bookman Old Style"/>
              </a:rPr>
              <a:t>для </a:t>
            </a:r>
            <a:r>
              <a:rPr lang="ru-RU" sz="2000" b="1" spc="-50" dirty="0" smtClean="0">
                <a:latin typeface="Cambria" pitchFamily="18" charset="0"/>
                <a:ea typeface="Calibri"/>
                <a:cs typeface="Bookman Old Style"/>
              </a:rPr>
              <a:t> души</a:t>
            </a:r>
            <a:r>
              <a:rPr lang="ru-RU" sz="2000" b="1" spc="-50" dirty="0">
                <a:latin typeface="Cambria" pitchFamily="18" charset="0"/>
                <a:ea typeface="Calibri"/>
                <a:cs typeface="Bookman Old Style"/>
              </a:rPr>
              <a:t>. </a:t>
            </a:r>
            <a:endParaRPr lang="ru-RU" sz="2000" b="1" dirty="0">
              <a:latin typeface="Cambr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45015" y="3321278"/>
            <a:ext cx="12250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/>
                <a:cs typeface="Times New Roman"/>
              </a:rPr>
              <a:t>пенал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5184068" y="3267985"/>
            <a:ext cx="72008" cy="18553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673204" y="3780765"/>
            <a:ext cx="20183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098" name="Picture 2" descr="https://im0-tub-ru.yandex.net/i?id=00b5094d58622639960af2c89f159949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01101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29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90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02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303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Е.Я.Артемьева</a:t>
            </a: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412776"/>
            <a:ext cx="80648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latin typeface="Cambria" pitchFamily="18" charset="0"/>
                <a:ea typeface="Calibri"/>
                <a:cs typeface="Times New Roman"/>
              </a:rPr>
              <a:t>  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/>
                <a:cs typeface="Times New Roman"/>
              </a:rPr>
              <a:t>стоит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/>
                <a:cs typeface="Times New Roman"/>
              </a:rPr>
              <a:t>, день, отличный.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/>
                <a:cs typeface="Times New Roman"/>
              </a:rPr>
              <a:t>  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/>
                <a:cs typeface="Times New Roman"/>
              </a:rPr>
              <a:t>разбудил, лучик, уточку,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/>
                <a:cs typeface="Times New Roman"/>
              </a:rPr>
              <a:t>солнечный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/>
                <a:cs typeface="Times New Roman"/>
              </a:rPr>
              <a:t>.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/>
                <a:cs typeface="Times New Roman"/>
              </a:rPr>
              <a:t>   в, речку,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/>
                <a:cs typeface="Times New Roman"/>
              </a:rPr>
              <a:t>она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/>
                <a:cs typeface="Times New Roman"/>
              </a:rPr>
              <a:t>, вошла.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/>
                <a:cs typeface="Times New Roman"/>
              </a:rPr>
              <a:t>   уточка,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/>
                <a:cs typeface="Times New Roman"/>
              </a:rPr>
              <a:t>жучков, клювом, хватает.</a:t>
            </a:r>
            <a:endParaRPr lang="ru-RU" sz="2800" dirty="0">
              <a:solidFill>
                <a:schemeClr val="accent6">
                  <a:lumMod val="50000"/>
                </a:schemeClr>
              </a:solidFill>
              <a:effectLst/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36304" y="328040"/>
            <a:ext cx="579613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000" b="1" dirty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Составь предложения. Спиши. Выдели орфограммы.</a:t>
            </a:r>
            <a:endParaRPr lang="ru-RU" sz="2000" dirty="0">
              <a:solidFill>
                <a:prstClr val="black"/>
              </a:solidFill>
              <a:latin typeface="Cambria" pitchFamily="18" charset="0"/>
              <a:ea typeface="Calibri"/>
              <a:cs typeface="Times New Roman"/>
            </a:endParaRPr>
          </a:p>
        </p:txBody>
      </p:sp>
      <p:pic>
        <p:nvPicPr>
          <p:cNvPr id="6150" name="Picture 6" descr="http://liubavyshka.ru/_ph/17/1/816997279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9530"/>
            <a:ext cx="1512168" cy="123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ДЕТСКАЯ СТРАНИЧКА.На подражание движениям животных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0320" y="5293760"/>
            <a:ext cx="1239655" cy="113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15" descr="Трава 6 Библиотека тексту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020" y="4222277"/>
            <a:ext cx="20193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1" name="Picture 17" descr="Трава 6 Библиотека тексту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013176"/>
            <a:ext cx="20193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26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Е.Я.Артемьева</a:t>
            </a:r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38" y="-122238"/>
            <a:ext cx="9388476" cy="710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67944" y="677887"/>
            <a:ext cx="1266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>
                <a:ln w="11430"/>
                <a:gradFill>
                  <a:gsLst>
                    <a:gs pos="0">
                      <a:srgbClr val="F14124">
                        <a:tint val="90000"/>
                        <a:satMod val="120000"/>
                      </a:srgbClr>
                    </a:gs>
                    <a:gs pos="25000">
                      <a:srgbClr val="F14124">
                        <a:tint val="93000"/>
                        <a:satMod val="120000"/>
                      </a:srgbClr>
                    </a:gs>
                    <a:gs pos="50000">
                      <a:srgbClr val="F14124">
                        <a:shade val="89000"/>
                        <a:satMod val="110000"/>
                      </a:srgbClr>
                    </a:gs>
                    <a:gs pos="75000">
                      <a:srgbClr val="F14124">
                        <a:tint val="93000"/>
                        <a:satMod val="120000"/>
                      </a:srgbClr>
                    </a:gs>
                    <a:gs pos="100000">
                      <a:srgbClr val="F1412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 Т О Г</a:t>
            </a:r>
            <a:endParaRPr lang="ru-RU" sz="2400" b="1" dirty="0">
              <a:ln w="11430"/>
              <a:gradFill>
                <a:gsLst>
                  <a:gs pos="0">
                    <a:srgbClr val="F14124">
                      <a:tint val="90000"/>
                      <a:satMod val="120000"/>
                    </a:srgbClr>
                  </a:gs>
                  <a:gs pos="25000">
                    <a:srgbClr val="F14124">
                      <a:tint val="93000"/>
                      <a:satMod val="120000"/>
                    </a:srgbClr>
                  </a:gs>
                  <a:gs pos="50000">
                    <a:srgbClr val="F14124">
                      <a:shade val="89000"/>
                      <a:satMod val="110000"/>
                    </a:srgbClr>
                  </a:gs>
                  <a:gs pos="75000">
                    <a:srgbClr val="F14124">
                      <a:tint val="93000"/>
                      <a:satMod val="120000"/>
                    </a:srgbClr>
                  </a:gs>
                  <a:gs pos="100000">
                    <a:srgbClr val="F14124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70385"/>
            <a:ext cx="2663825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60860"/>
            <a:ext cx="2779713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03648" y="1268760"/>
            <a:ext cx="5724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-Оцените себя, как знатока имени существительного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41776" y="4365104"/>
            <a:ext cx="4572000" cy="112851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ts val="1645"/>
              </a:lnSpc>
            </a:pPr>
            <a:r>
              <a:rPr lang="ru-RU" b="1" spc="-50" dirty="0">
                <a:solidFill>
                  <a:srgbClr val="F14124">
                    <a:lumMod val="50000"/>
                  </a:srgbClr>
                </a:solidFill>
                <a:latin typeface="Cambria" pitchFamily="18" charset="0"/>
                <a:ea typeface="Times New Roman"/>
                <a:cs typeface="Times New Roman"/>
              </a:rPr>
              <a:t>Домашнее задание</a:t>
            </a:r>
            <a:endParaRPr lang="ru-RU" sz="1600" b="1" dirty="0">
              <a:solidFill>
                <a:srgbClr val="F14124">
                  <a:lumMod val="50000"/>
                </a:srgbClr>
              </a:solidFill>
              <a:latin typeface="Cambria" pitchFamily="18" charset="0"/>
              <a:ea typeface="Times New Roman"/>
            </a:endParaRPr>
          </a:p>
          <a:p>
            <a:pPr lvl="0" indent="313690"/>
            <a:r>
              <a:rPr lang="ru-RU" b="1" spc="-50" dirty="0">
                <a:solidFill>
                  <a:prstClr val="black"/>
                </a:solidFill>
                <a:latin typeface="Cambria" pitchFamily="18" charset="0"/>
                <a:ea typeface="Times New Roman"/>
                <a:cs typeface="Bookman Old Style"/>
              </a:rPr>
              <a:t>Составить и записать три предложения, подчеркнуть имена существительные.</a:t>
            </a:r>
            <a:endParaRPr lang="ru-RU" sz="1600" b="1" dirty="0">
              <a:solidFill>
                <a:prstClr val="black"/>
              </a:solidFill>
              <a:latin typeface="Cambria" pitchFamily="18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5309568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</TotalTime>
  <Words>398</Words>
  <Application>Microsoft Office PowerPoint</Application>
  <PresentationFormat>Экран (4:3)</PresentationFormat>
  <Paragraphs>87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22</cp:revision>
  <dcterms:modified xsi:type="dcterms:W3CDTF">2015-03-31T18:29:04Z</dcterms:modified>
</cp:coreProperties>
</file>