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99E1F0-6927-4F62-9BFA-A086B49C7432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5DD8C-E302-4487-A725-3C9E771DA5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7" algn="l" rtl="0">
              <a:spcBef>
                <a:spcPct val="0"/>
              </a:spcBef>
            </a:pPr>
            <a:r>
              <a:rPr lang="ru-RU" sz="4000" b="1" dirty="0" smtClean="0">
                <a:cs typeface="Aharoni" pitchFamily="2" charset="-79"/>
              </a:rPr>
              <a:t>Мой ребенок становится трудным</a:t>
            </a:r>
            <a:r>
              <a:rPr lang="ru-RU" sz="2800" b="1" dirty="0" smtClean="0">
                <a:cs typeface="Aharoni" pitchFamily="2" charset="-79"/>
              </a:rPr>
              <a:t/>
            </a:r>
            <a:br>
              <a:rPr lang="ru-RU" sz="2800" b="1" dirty="0" smtClean="0">
                <a:cs typeface="Aharoni" pitchFamily="2" charset="-79"/>
              </a:rPr>
            </a:br>
            <a:endParaRPr lang="ru-RU" dirty="0"/>
          </a:p>
        </p:txBody>
      </p:sp>
      <p:pic>
        <p:nvPicPr>
          <p:cNvPr id="1026" name="Picture 2" descr="C:\Users\1\Pictures\2013-05-07 04.04.2013\04.04.2013 0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909932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Сколько человеческого счастья разбилось</a:t>
            </a:r>
          </a:p>
          <a:p>
            <a:endParaRPr lang="ru-RU" dirty="0" smtClean="0"/>
          </a:p>
          <a:p>
            <a:r>
              <a:rPr lang="ru-RU" dirty="0" smtClean="0"/>
              <a:t>вдребезги только потому, что кто-то не </a:t>
            </a:r>
          </a:p>
          <a:p>
            <a:endParaRPr lang="ru-RU" dirty="0" smtClean="0"/>
          </a:p>
          <a:p>
            <a:r>
              <a:rPr lang="ru-RU" dirty="0" smtClean="0"/>
              <a:t>сказал: «Извини»?</a:t>
            </a:r>
          </a:p>
          <a:p>
            <a:endParaRPr lang="ru-RU" dirty="0" smtClean="0"/>
          </a:p>
          <a:p>
            <a:r>
              <a:rPr lang="ru-RU" dirty="0" smtClean="0"/>
              <a:t>И.Д.Вильде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Причины детской неуправляемости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Причина первая – борьба за внимание родителей.</a:t>
            </a:r>
          </a:p>
          <a:p>
            <a:endParaRPr lang="ru-RU" dirty="0" smtClean="0"/>
          </a:p>
          <a:p>
            <a:r>
              <a:rPr lang="ru-RU" dirty="0" smtClean="0"/>
              <a:t>Непослушание – это тоже возможность привлечь к себе внимание, заявить о себе, если о тебе забыли взрослые. Внимание необходимо любому человеку для эмоционального благополучия, а тем более – ребёнку.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Причина вторая – борьба за самоутверждение.</a:t>
            </a:r>
          </a:p>
          <a:p>
            <a:endParaRPr lang="ru-RU" dirty="0" smtClean="0"/>
          </a:p>
          <a:p>
            <a:r>
              <a:rPr lang="ru-RU" dirty="0" smtClean="0"/>
              <a:t>Ребёнок объявляет войну бесконечным указаниям, замечаниям и опасениям взрослых. Он ждёт доверия к себе. Он хочет решать сам, это заложено в его природе – нельзя прожить жизнь на опыте взрослых.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976664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dirty="0" smtClean="0"/>
              <a:t>Причина третья </a:t>
            </a:r>
            <a:r>
              <a:rPr lang="ru-RU" dirty="0" smtClean="0"/>
              <a:t>– жажда мщения окружающему миру, взрослым.</a:t>
            </a:r>
          </a:p>
          <a:p>
            <a:endParaRPr lang="ru-RU" dirty="0" smtClean="0"/>
          </a:p>
          <a:p>
            <a:r>
              <a:rPr lang="ru-RU" dirty="0" smtClean="0"/>
              <a:t>Ребёнок мстит за:</a:t>
            </a:r>
          </a:p>
          <a:p>
            <a:endParaRPr lang="ru-RU" dirty="0" smtClean="0"/>
          </a:p>
          <a:p>
            <a:r>
              <a:rPr lang="ru-RU" dirty="0" smtClean="0"/>
              <a:t>- неверие в его способности и возможности. Это относится и к педагогам в том числе: «Ты не мог решить эту задачу! Ты списал!»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- </a:t>
            </a:r>
            <a:r>
              <a:rPr lang="ru-RU" dirty="0" smtClean="0"/>
              <a:t>сравнение не в его пользу со старшими или младшими братьями и сёстрами;</a:t>
            </a:r>
          </a:p>
          <a:p>
            <a:endParaRPr lang="ru-RU" dirty="0" smtClean="0"/>
          </a:p>
          <a:p>
            <a:r>
              <a:rPr lang="ru-RU" dirty="0" smtClean="0"/>
              <a:t>- за унижение друг друга в кругу семьи;</a:t>
            </a:r>
          </a:p>
          <a:p>
            <a:endParaRPr lang="ru-RU" dirty="0" smtClean="0"/>
          </a:p>
          <a:p>
            <a:r>
              <a:rPr lang="ru-RU" dirty="0" smtClean="0"/>
              <a:t>- за потерю одного из родителей в результате развода;</a:t>
            </a:r>
          </a:p>
          <a:p>
            <a:endParaRPr lang="ru-RU" dirty="0" smtClean="0"/>
          </a:p>
          <a:p>
            <a:r>
              <a:rPr lang="ru-RU" dirty="0" smtClean="0"/>
              <a:t>- за появление в доме нового члена семьи, который становится более значимым, чем сам ребёнок;</a:t>
            </a:r>
          </a:p>
          <a:p>
            <a:endParaRPr lang="ru-RU" dirty="0" smtClean="0"/>
          </a:p>
          <a:p>
            <a:r>
              <a:rPr lang="ru-RU" dirty="0" smtClean="0"/>
              <a:t>- за несправедливость по отношению к себе и невыполненные взрослыми обещания;</a:t>
            </a:r>
          </a:p>
          <a:p>
            <a:endParaRPr lang="ru-RU" dirty="0" smtClean="0"/>
          </a:p>
          <a:p>
            <a:r>
              <a:rPr lang="ru-RU" dirty="0" smtClean="0"/>
              <a:t>- за родительскую ложь и хамелеонство;</a:t>
            </a:r>
          </a:p>
          <a:p>
            <a:endParaRPr lang="ru-RU" dirty="0" smtClean="0"/>
          </a:p>
          <a:p>
            <a:r>
              <a:rPr lang="ru-RU" dirty="0" smtClean="0"/>
              <a:t>- за чрезмерное проявление взрослыми любви друг к другу.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Причина четвёртая – неверие в свой успех.</a:t>
            </a:r>
          </a:p>
          <a:p>
            <a:endParaRPr lang="ru-RU" dirty="0" smtClean="0"/>
          </a:p>
          <a:p>
            <a:r>
              <a:rPr lang="ru-RU" dirty="0" smtClean="0"/>
              <a:t>Причинами неверия в свой успех могут стать: низкие школьные результаты вне зависимости от приложенных ребёнком усилий, низкая самооценка, поощряемая педагогами и семьёй, плохие взаимоотношения в классе со сверстниками, откровенная изоляция ребёнка, отсутствие возможности проявить себя, свои способности и умения.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287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Мой ребенок становится трудным 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ребенок становится трудным </dc:title>
  <dc:creator>1</dc:creator>
  <cp:lastModifiedBy>1</cp:lastModifiedBy>
  <cp:revision>1</cp:revision>
  <dcterms:created xsi:type="dcterms:W3CDTF">2013-09-25T17:02:42Z</dcterms:created>
  <dcterms:modified xsi:type="dcterms:W3CDTF">2013-09-25T17:10:54Z</dcterms:modified>
</cp:coreProperties>
</file>