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60" r:id="rId6"/>
    <p:sldId id="263" r:id="rId7"/>
    <p:sldId id="258" r:id="rId8"/>
    <p:sldId id="261" r:id="rId9"/>
    <p:sldId id="264" r:id="rId10"/>
    <p:sldId id="265" r:id="rId11"/>
    <p:sldId id="266" r:id="rId12"/>
    <p:sldId id="267" r:id="rId13"/>
    <p:sldId id="268" r:id="rId14"/>
    <p:sldId id="272" r:id="rId15"/>
    <p:sldId id="273" r:id="rId16"/>
    <p:sldId id="269" r:id="rId17"/>
    <p:sldId id="270" r:id="rId18"/>
    <p:sldId id="271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9" autoAdjust="0"/>
    <p:restoredTop sz="94660"/>
  </p:normalViewPr>
  <p:slideViewPr>
    <p:cSldViewPr>
      <p:cViewPr varScale="1">
        <p:scale>
          <a:sx n="69" d="100"/>
          <a:sy n="69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A621-A2BC-4026-9B5F-410B0F767E6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84AF-57D6-449B-8533-5252BE674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47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A621-A2BC-4026-9B5F-410B0F767E6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84AF-57D6-449B-8533-5252BE674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474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A621-A2BC-4026-9B5F-410B0F767E6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84AF-57D6-449B-8533-5252BE674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22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A621-A2BC-4026-9B5F-410B0F767E6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84AF-57D6-449B-8533-5252BE674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97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A621-A2BC-4026-9B5F-410B0F767E6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84AF-57D6-449B-8533-5252BE674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28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A621-A2BC-4026-9B5F-410B0F767E6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84AF-57D6-449B-8533-5252BE674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02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A621-A2BC-4026-9B5F-410B0F767E6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84AF-57D6-449B-8533-5252BE674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338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A621-A2BC-4026-9B5F-410B0F767E6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84AF-57D6-449B-8533-5252BE674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513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A621-A2BC-4026-9B5F-410B0F767E6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84AF-57D6-449B-8533-5252BE674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51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A621-A2BC-4026-9B5F-410B0F767E6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84AF-57D6-449B-8533-5252BE674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608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A621-A2BC-4026-9B5F-410B0F767E6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84AF-57D6-449B-8533-5252BE674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471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6A621-A2BC-4026-9B5F-410B0F767E6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884AF-57D6-449B-8533-5252BE674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994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fp=5&amp;img_url=http://dou-shkola.ru/local/cache-vignettes/L200xH160/arton832-87adb.jpg&amp;uinfo=ww-1124-wh-561-fw-899-fh-448-pd-1&amp;p=5&amp;text=%D0%BA%D0%B0%D1%80%D1%82%D0%B8%D0%BD%D0%BA%D0%B8%20%D0%BA%D0%B0%D0%BF%D0%B5%D0%BB%D1%8C%D0%BA%D0%B0%20%D0%B2%D0%BE%D0%B4%D1%8B%20%D0%B4%D0%BB%D1%8F%20%D0%B4%D0%B5%D1%82%D1%81%D0%BA%D0%BE%D0%B3%D0%BE%20%D1%81%D0%B0%D0%B4%D0%B0&amp;noreask=1&amp;pos=159&amp;rpt=simage&amp;lr=213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A%D0%B0%D1%80%D1%82%D0%B8%D0%BD%D0%BA%D0%B8%20%D0%BE%D0%B1%D0%BB%D0%B0%D1%87%D0%BA%D0%B0%20%D0%B4%D0%BB%D1%8F%20%D0%B4%D0%B5%D1%82%D0%B5%D0%B9&amp;fp=0&amp;img_url=http://www.trozo.ru/wp-content/uploads/2011/05/145.jpg&amp;pos=3&amp;uinfo=ww-1124-wh-561-fw-899-fh-448-pd-1&amp;rpt=simag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hyperlink" Target="http://images.yandex.ru/yandsearch?text=%D1%80%D1%83%D1%87%D0%B5%D0%B9%20%D0%BA%D0%B0%D1%80%D1%82%D0%B8%D0%BD%D0%BA%D0%B8%20%D0%B4%D0%BB%D1%8F%20%D0%B4%D0%B5%D1%82%D0%B5%D0%B9&amp;fp=0&amp;img_url=http://www.stihi.ru/pics/2009/08/04/3485.jpg&amp;pos=0&amp;uinfo=ww-1124-wh-561-fw-899-fh-448-pd-1&amp;rpt=simage" TargetMode="Externa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2&amp;text=%D0%BF%D1%83%D1%82%D0%B5%D1%88%D0%B5%D1%81%D1%82%D0%B2%D0%B8%D0%B5%20%D0%BA%D0%B0%D0%BF%D0%B5%D0%BB%D1%8C%D0%BA%D0%B8%20%D0%B2%D0%BE%D0%B4%D1%8B%20%D0%BA%D0%B0%D1%80%D1%82%D0%B8%D0%BD%D0%BA%D0%B8%20%D0%B4%D0%BB%D1%8F%20%D0%B4%D0%B5%D1%82%D0%B5%D0%B9&amp;fp=2&amp;img_url=http://www.forchel.ru/uploads/posts/2012-02/1328203985_9.gif&amp;pos=63&amp;uinfo=ww-1124-wh-561-fw-899-fh-448-pd-1&amp;rpt=simag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hyperlink" Target="http://images.yandex.ru/yandsearch?text=%D0%BE%D0%BF%D1%8B%D1%82%D1%8B%20%D1%81%20%D0%B2%D0%BE%D0%B4%D0%BE%D0%B9%20%D0%BA%D0%B0%D1%80%D1%82%D0%B8%D0%BD%D0%BA%D0%B8%20%D0%B4%D0%BB%D1%8F%20%D0%B4%D0%B5%D1%82%D0%B5%D0%B9&amp;fp=0&amp;img_url=http://www.sibznayka.ru/upload/iblock/cf3/1.jpg&amp;pos=9&amp;uinfo=ww-1124-wh-561-fw-899-fh-448-pd-1&amp;rpt=simage" TargetMode="Externa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fp=3&amp;img_url=http://www.maratakm.ru/index.files/45gloss.gif&amp;uinfo=ww-1124-wh-561-fw-899-fh-448-pd-1&amp;p=3&amp;text=%D0%B1%D0%B5%D0%B7%D0%BE%D0%BF%D0%B0%D1%81%D0%BD%D0%BE%D1%81%D1%82%D1%8C%20%D0%BF%D1%80%D0%B8%20%D0%BF%D1%80%D0%BE%D0%B2%D0%B5%D0%B4%D0%B5%D0%BD%D0%B8%D0%B8%20%D0%BE%D0%BF%D1%8B%D1%82%D0%BE%D0%B2%20%D1%81%20%D0%B2%D0%B5%D1%89%D0%B5%D1%81%D1%82%D0%B2%D0%B0%D0%BC%D0%B8%20%D0%B2%20%D0%BA%D0%B0%D1%80%D1%82%D0%B8%D0%BD%D0%BA%D0%B0%D1%85&amp;noreask=1&amp;pos=94&amp;rpt=simage&amp;lr=213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hyperlink" Target="http://images.yandex.ru/yandsearch?source=wiz&amp;fp=1&amp;img_url=http://cis.edu.yar.ru/data/media/files/57.png&amp;uinfo=ww-1124-wh-561-fw-899-fh-448-pd-1&amp;p=1&amp;text=%D0%B1%D0%B5%D0%B7%D0%BE%D0%BF%D0%B0%D1%81%D0%BD%D0%BE%D1%81%D1%82%D1%8C%20%D0%BF%D1%80%D0%B8%20%D0%BF%D1%80%D0%BE%D0%B2%D0%B5%D0%B4%D0%B5%D0%BD%D0%B8%D0%B8%20%D0%BE%D0%BF%D1%8B%D1%82%D0%BE%D0%B2%20%D1%81%20%D0%B2%D0%B5%D1%89%D0%B5%D1%81%D1%82%D0%B2%D0%B0%D0%BC%D0%B8%20%D0%B2%20%D0%BA%D0%B0%D1%80%D1%82%D0%B8%D0%BD%D0%BA%D0%B0%D1%85&amp;noreask=1&amp;pos=45&amp;rpt=simage&amp;lr=213" TargetMode="External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hyperlink" Target="http://images.yandex.ru/yandsearch?p=2&amp;text=%D0%BA%D0%B0%D1%80%D1%82%D0%B8%D0%BD%D0%BA%D0%B8%20%D1%81%D1%82%D0%B0%D0%BA%D0%B0%D0%BD%D0%B0%20%D0%B2%D0%BE%D0%B4%D1%8B&amp;fp=2&amp;img_url=http://healthprotalk.com/wp-content/uploads/2012/07/glass-water-32.jpg&amp;pos=67&amp;uinfo=ww-1124-wh-561-fw-899-fh-448-pd-1&amp;rpt=simage" TargetMode="External"/><Relationship Id="rId7" Type="http://schemas.openxmlformats.org/officeDocument/2006/relationships/hyperlink" Target="http://images.yandex.ru/yandsearch?p=1&amp;text=%D0%BA%D0%B0%D1%80%D1%82%D0%B8%D0%BD%D0%BA%D0%B8%20%D1%81%D1%82%D0%B0%D0%BA%D0%B0%D0%BD%D0%B0%20%D1%81%D0%BE%D0%BA%D0%B0&amp;fp=1&amp;img_url=http://www.developertutorials.com/members/tuts/uploads/21789-67-mango-glass.jpg&amp;pos=51&amp;uinfo=ww-1124-wh-561-fw-899-fh-448-pd-1&amp;rpt=simage" TargetMode="External"/><Relationship Id="rId12" Type="http://schemas.openxmlformats.org/officeDocument/2006/relationships/image" Target="../media/image30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11" Type="http://schemas.openxmlformats.org/officeDocument/2006/relationships/hyperlink" Target="http://images.yandex.ru/yandsearch?p=3&amp;text=%D0%BC%D0%BE%D0%BD%D0%B5%D1%82%D0%BA%D0%B8%20%D0%B4%D0%BB%D1%8F%20%D0%B4%D0%B5%D1%82%D0%B5%D0%B9&amp;fp=3&amp;img_url=http://ru.fishki.net/picsw/102008/30/coins/5.jpg&amp;pos=108&amp;uinfo=ww-1124-wh-561-fw-899-fh-448-pd-1&amp;rpt=simage" TargetMode="External"/><Relationship Id="rId5" Type="http://schemas.openxmlformats.org/officeDocument/2006/relationships/hyperlink" Target="http://images.yandex.ru/yandsearch?p=1&amp;text=%D0%BA%D0%B0%D1%80%D1%82%D0%B8%D0%BD%D0%BA%D0%B8%20%D1%81%D1%82%D0%B0%D0%BA%D0%B0%D0%BD%D0%B0%20%D0%BA%D0%BE%D1%84%D0%B5&amp;fp=1&amp;img_url=http://www.kofeplaza.com.ua/userfiles/images/small/798506.jpg&amp;pos=41&amp;uinfo=ww-1124-wh-561-fw-899-fh-448-pd-1&amp;rpt=simage" TargetMode="External"/><Relationship Id="rId10" Type="http://schemas.openxmlformats.org/officeDocument/2006/relationships/image" Target="../media/image29.jpeg"/><Relationship Id="rId4" Type="http://schemas.openxmlformats.org/officeDocument/2006/relationships/image" Target="../media/image26.jpeg"/><Relationship Id="rId9" Type="http://schemas.openxmlformats.org/officeDocument/2006/relationships/hyperlink" Target="http://images.yandex.ru/yandsearch?source=wiz&amp;fp=0&amp;img_url=http://cs11006.vkontakte.ru/u100165634/-5/m_bdd6e9b4.jpg&amp;text=%D1%81%D1%82%D0%B0%D0%BA%D0%B0%D0%BD%20%D0%B2%D0%BE%D0%B4%D1%8B%20%D0%BA%D0%B0%D1%80%D1%82%D0%B8%D0%BD%D0%BA%D0%B8&amp;noreask=1&amp;pos=16&amp;lr=213&amp;rpt=simage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hyperlink" Target="http://images.yandex.ru/yandsearch?p=1&amp;text=%D0%BA%D0%B0%D1%80%D1%82%D0%B8%D0%BD%D0%BA%D0%B8%20%D1%81%D1%82%D0%B0%D0%BA%D0%B0%D0%BD%D0%B0%20%D1%81%D0%BE%D0%BA%D0%B0&amp;fp=1&amp;img_url=http://www.developertutorials.com/members/tuts/uploads/21789-67-mango-glass.jpg&amp;pos=51&amp;uinfo=ww-1124-wh-561-fw-899-fh-448-pd-1&amp;rpt=simage" TargetMode="External"/><Relationship Id="rId7" Type="http://schemas.openxmlformats.org/officeDocument/2006/relationships/hyperlink" Target="http://images.yandex.ru/yandsearch?source=wiz&amp;fp=0&amp;img_url=http://cs11006.vkontakte.ru/u100165634/-5/m_bdd6e9b4.jpg&amp;text=%D1%81%D1%82%D0%B0%D0%BA%D0%B0%D0%BD%20%D0%B2%D0%BE%D0%B4%D1%8B%20%D0%BA%D0%B0%D1%80%D1%82%D0%B8%D0%BD%D0%BA%D0%B8&amp;noreask=1&amp;pos=16&amp;lr=213&amp;rpt=simag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5" Type="http://schemas.openxmlformats.org/officeDocument/2006/relationships/hyperlink" Target="http://images.yandex.ru/yandsearch?p=2&amp;text=%D0%BA%D0%B0%D1%80%D1%82%D0%B8%D0%BD%D0%BA%D0%B8%20%D1%81%D1%82%D0%B0%D0%BA%D0%B0%D0%BD%D0%B0%20%D0%BC%D0%BE%D0%BB%D0%BE%D0%BA%D0%B0&amp;fp=2&amp;img_url=http://wap.mplaza.ru/parser/images/0b39b9da5155350adff8ffbdb620e68c.jpg&amp;pos=67&amp;uinfo=ww-1124-wh-561-fw-899-fh-448-pd-1&amp;rpt=simage" TargetMode="External"/><Relationship Id="rId10" Type="http://schemas.openxmlformats.org/officeDocument/2006/relationships/image" Target="../media/image32.jpeg"/><Relationship Id="rId4" Type="http://schemas.openxmlformats.org/officeDocument/2006/relationships/image" Target="../media/image28.jpeg"/><Relationship Id="rId9" Type="http://schemas.openxmlformats.org/officeDocument/2006/relationships/hyperlink" Target="http://images.yandex.ru/yandsearch?text=%D0%B2%D0%BE%D0%B4%D0%B0%20%D0%BF%D1%80%D0%BE%D0%BB%D0%B8%D1%82%D0%B0%D1%8F%20%D0%B8%D0%B7%20%D1%81%D1%82%D0%B0%D0%BA%D0%B0%D0%BD%D0%B0%20%D0%B4%D0%BB%D1%8F%20%D0%B4%D0%B5%D1%82%D0%B5%D0%B9&amp;fp=0&amp;img_url=http://cdn.desktopwallpapers4.me/wallpapers/animals/1920x1080/2/11309-kitten-spilled-a-glass-of-water-1920x1080-animal-wallpaper.jpg&amp;pos=2&amp;uinfo=ww-1124-wh-561-fw-899-fh-448-pd-1&amp;rpt=simage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F%D1%83%D1%82%D0%B5%D1%88%D0%B5%D1%81%D1%82%D0%B2%D0%B8%D0%B5%20%D0%BA%D0%B0%D0%BF%D0%B5%D0%BB%D1%8C%D0%BA%D0%B8%20%D0%B2%D0%BE%D0%B4%D1%8B%20%D0%BA%D0%B0%D1%80%D1%82%D0%B8%D0%BD%D0%BA%D0%B8%20%D0%B4%D0%BB%D1%8F%20%D0%B4%D0%B5%D1%82%D0%B5%D0%B9&amp;fp=0&amp;img_url=http%3A%2F%2Ffestival.1september.ru%2Farticles%2F604799%2Fimg9.jpg&amp;pos=26&amp;uinfo=ww-1124-wh-561-fw-899-fh-448-pd-1&amp;rpt=simag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3" Type="http://schemas.openxmlformats.org/officeDocument/2006/relationships/hyperlink" Target="http://images.yandex.ru/yandsearch?text=%D0%B1%D0%B5%D1%80%D0%B5%D0%B6%D0%BD%D0%BE%D0%B5%20%D0%BE%D1%82%D0%BD%D0%BE%D1%88%D0%B5%D0%BD%D0%B8%D0%B5%20%D0%BA%20%D0%B2%D0%BE%D0%B4%D0%B5%20%D0%B2%20%D0%BA%D0%B0%D1%80%D1%82%D0%B8%D0%BD%D0%BA%D0%B0%D1%85&amp;fp=0&amp;img_url=http://bathroom.ashley.ru/img/catphotos/24/ashley.ruoras_electra_6150f_hands_plain.jpg&amp;pos=13&amp;uinfo=ww-1124-wh-561-fw-899-fh-448-pd-1&amp;rpt=simage" TargetMode="External"/><Relationship Id="rId7" Type="http://schemas.openxmlformats.org/officeDocument/2006/relationships/hyperlink" Target="http://images.yandex.ru/yandsearch?p=4&amp;text=%D0%B1%D0%B5%D1%80%D0%B5%D0%B6%D0%BD%D0%BE%D0%B5%20%D0%BE%D1%82%D0%BD%D0%BE%D1%88%D0%B5%D0%BD%D0%B8%D0%B5%20%D0%BA%20%D0%B2%D0%BE%D0%B4%D0%B5%20%D0%BF%D0%BB%D0%B0%D0%BA%D0%B0%D1%82&amp;fp=4&amp;img_url=http://odlinor.blog.uol.com.br/images/dia-mundial-da-agua.jpg&amp;pos=133&amp;uinfo=ww-1124-wh-561-fw-899-fh-448-pd-1&amp;rpt=simage" TargetMode="External"/><Relationship Id="rId12" Type="http://schemas.openxmlformats.org/officeDocument/2006/relationships/image" Target="../media/image3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jpeg"/><Relationship Id="rId11" Type="http://schemas.openxmlformats.org/officeDocument/2006/relationships/hyperlink" Target="http://images.yandex.ru/yandsearch?text=%D0%BF%D1%83%D1%82%D0%B5%D1%88%D0%B5%D1%81%D1%82%D0%B2%D0%B8%D0%B5%20%D0%BA%D0%B0%D0%BF%D0%B5%D0%BB%D1%8C%D0%BA%D0%B8%20%D0%B2%D0%BE%D0%B4%D1%8B%20%D0%BA%D0%B0%D1%80%D1%82%D0%B8%D0%BD%D0%BA%D0%B8%20%D0%B4%D0%BB%D1%8F%20%D0%B4%D0%B5%D1%82%D0%B5%D0%B9&amp;fp=0&amp;img_url=http://festival.1september.ru/articles/604799/img9.jpg&amp;pos=26&amp;uinfo=ww-1124-wh-561-fw-899-fh-448-pd-1&amp;rpt=simage" TargetMode="External"/><Relationship Id="rId5" Type="http://schemas.openxmlformats.org/officeDocument/2006/relationships/hyperlink" Target="http://images.yandex.ru/yandsearch?p=9&amp;text=%D0%B1%D0%B5%D1%80%D0%B5%D0%B6%D0%BD%D0%BE%D0%B5%20%D0%BE%D1%82%D0%BD%D0%BE%D1%88%D0%B5%D0%BD%D0%B8%D0%B5%20%D0%BA%20%D0%B2%D0%BE%D0%B4%D0%B5%20%D0%BF%D0%BB%D0%B0%D0%BA%D0%B0%D1%82&amp;fp=9&amp;img_url=http://img0.liveinternet.ru/images/attach/c/5/87/507/87507148_4552399_interesnie_fakti_pro_ekologiu.jpg&amp;pos=288&amp;uinfo=ww-1124-wh-561-fw-899-fh-448-pd-1&amp;rpt=simage" TargetMode="External"/><Relationship Id="rId10" Type="http://schemas.openxmlformats.org/officeDocument/2006/relationships/image" Target="../media/image37.jpeg"/><Relationship Id="rId4" Type="http://schemas.openxmlformats.org/officeDocument/2006/relationships/image" Target="../media/image34.jpeg"/><Relationship Id="rId9" Type="http://schemas.openxmlformats.org/officeDocument/2006/relationships/hyperlink" Target="http://images.yandex.ru/yandsearch?text=%D0%B1%D0%B5%D1%80%D0%B5%D0%B6%D0%BD%D0%BE%D0%B5%20%D0%BE%D1%82%D0%BD%D0%BE%D1%88%D0%B5%D0%BD%D0%B8%D0%B5%20%D0%BA%20%D0%B2%D0%BE%D0%B4%D0%B5%20%D0%BF%D0%BB%D0%B0%D0%BA%D0%B0%D1%82&amp;fp=0&amp;img_url=http://files.web2edu.ru/49095fb0-d19f-4a1b-aa4d-a9722433b3ef/b482ff3f-f6c5-463a-b1ae-22d9844751d9.jpg&amp;pos=11&amp;uinfo=ww-1124-wh-561-fw-899-fh-448-pd-1&amp;rpt=simage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emf"/><Relationship Id="rId4" Type="http://schemas.openxmlformats.org/officeDocument/2006/relationships/image" Target="../media/image14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fp=0&amp;img_url=http://www.stihi.ru/pics/2011/08/12/169.jpg&amp;text=%D0%BA%D0%B0%D1%80%D1%82%D0%B8%D0%BD%D0%BA%D0%B8%20%D0%BA%D0%B0%D0%BF%D0%B5%D0%BB%D1%8C%D0%BA%D0%B0%20%D0%B2%D0%BE%D0%B4%D1%8B%20%D0%B4%D0%BB%D1%8F%20%D0%B4%D0%B5%D1%82%D1%81%D0%BA%D0%BE%D0%B3%D0%BE%20%D1%81%D0%B0%D0%B4%D0%B0&amp;noreask=1&amp;pos=0&amp;lr=213&amp;rpt=simag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fp=2&amp;img_url=http://ddu561.minsk.edu.by/sm_full.aspx?guid%3D1113&amp;uinfo=ww-1124-wh-561-fw-899-fh-448-pd-1&amp;p=2&amp;text=%D0%BA%D0%B0%D1%80%D1%82%D0%B8%D0%BD%D0%BA%D0%B8%20%D0%BA%D0%B0%D0%BF%D0%B5%D0%BB%D1%8C%D0%BA%D0%B0%20%D0%B2%D0%BE%D0%B4%D1%8B%20%D0%B4%D0%BB%D1%8F%20%D0%B4%D0%B5%D1%82%D1%81%D0%BA%D0%BE%D0%B3%D0%BE%20%D1%81%D0%B0%D0%B4%D0%B0&amp;noreask=1&amp;pos=76&amp;rpt=simage&amp;lr=213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source=wiz&amp;fp=1&amp;img_url=http://demotivators.to/media/posters/3661/541154_doroga-k-hramu.jpg&amp;uinfo=ww-1124-wh-561-fw-899-fh-448-pd-1&amp;p=1&amp;text=%D0%B2%D0%BE%D0%B4%D0%B0%20%D0%B2%20%D0%BF%D1%80%D0%B8%D1%80%D0%BE%D0%B4%D0%B5%20%D0%BA%D0%B0%D1%80%D1%82%D0%B8%D0%BD%D0%BA%D0%B8&amp;noreask=1&amp;pos=51&amp;rpt=simage&amp;lr=213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12" Type="http://schemas.openxmlformats.org/officeDocument/2006/relationships/image" Target="../media/image11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source=wiz&amp;fp=5&amp;img_url=http://stat18.privet.ru/lr/0a178fada3d06dad9a5df49c73511529&amp;uinfo=ww-1124-wh-561-fw-899-fh-448-pd-1&amp;p=5&amp;text=%D0%B2%D0%BE%D0%B4%D0%B0%20%D0%B2%20%D0%BF%D1%80%D0%B8%D1%80%D0%BE%D0%B4%D0%B5%20%D0%BA%D0%B0%D1%80%D1%82%D0%B8%D0%BD%D0%BA%D0%B8&amp;noreask=1&amp;pos=168&amp;rpt=simage&amp;lr=213" TargetMode="External"/><Relationship Id="rId11" Type="http://schemas.openxmlformats.org/officeDocument/2006/relationships/image" Target="../media/image10.jpeg"/><Relationship Id="rId5" Type="http://schemas.openxmlformats.org/officeDocument/2006/relationships/image" Target="../media/image7.jpeg"/><Relationship Id="rId10" Type="http://schemas.openxmlformats.org/officeDocument/2006/relationships/hyperlink" Target="http://images.yandex.ru/yandsearch?source=wiz&amp;fp=1&amp;img_url=http://i082.radikal.ru/1009/d9/201d27b3c255.jpg&amp;uinfo=ww-1124-wh-561-fw-899-fh-448-pd-1&amp;p=1&amp;text=%D0%B2%D0%BE%D0%B4%D0%B0%20%D0%B2%20%D0%BF%D1%80%D0%B8%D1%80%D0%BE%D0%B4%D0%B5%20%D0%BA%D0%B0%D1%80%D1%82%D0%B8%D0%BD%D0%BA%D0%B8&amp;noreask=1&amp;pos=36&amp;rpt=simage&amp;lr=213" TargetMode="External"/><Relationship Id="rId4" Type="http://schemas.openxmlformats.org/officeDocument/2006/relationships/image" Target="../media/image6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hyperlink" Target="http://images.yandex.ru/yandsearch?source=wiz&amp;fp=6&amp;img_url=http://image.zn.ua/media/images/614xX/Apr2012/42347.jpg&amp;uinfo=ww-1124-wh-561-fw-899-fh-448-pd-1&amp;p=6&amp;text=%D0%BA%D0%B0%D1%80%D1%82%D0%B8%D0%BD%D0%BA%D0%B8%20%D0%BE%D0%BF%D1%8B%D1%82%D0%BE%D0%B2%20%D1%81%20%D0%B2%D0%BE%D0%B4%D0%BE%D0%B9&amp;noreask=1&amp;pos=190&amp;rpt=simage&amp;lr=213" TargetMode="External"/><Relationship Id="rId7" Type="http://schemas.openxmlformats.org/officeDocument/2006/relationships/hyperlink" Target="http://images.yandex.ru/yandsearch?source=wiz&amp;fp=0&amp;img_url=http://www.kremenchug.ua/forum/uploads/attachment/2011-05/1306662447_image_44.gif&amp;text=%D0%BA%D0%B0%D1%80%D1%82%D0%B8%D0%BD%D0%BA%D0%B8%20%D0%BE%D0%BF%D1%8B%D1%82%D0%BE%D0%B2%20%D1%81%20%D0%B2%D0%BE%D0%B4%D0%BE%D0%B9&amp;noreask=1&amp;pos=5&amp;lr=213&amp;rpt=simag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hyperlink" Target="http://images.yandex.ru/yandsearch?source=wiz&amp;fp=1&amp;img_url=http://media11.dropshots.com/photos/559365/20120427/151622.jpg&amp;uinfo=ww-1124-wh-561-fw-899-fh-448-pd-1&amp;p=1&amp;text=%D0%BA%D0%B0%D1%80%D1%82%D0%B8%D0%BD%D0%BA%D0%B8%20%D0%BE%D0%BF%D1%8B%D1%82%D0%BE%D0%B2%20%D1%81%20%D0%B2%D0%BE%D0%B4%D0%BE%D0%B9&amp;noreask=1&amp;pos=37&amp;rpt=simage&amp;lr=213" TargetMode="Externa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fp=11&amp;img_url=http://www.clker.com/cliparts/9/0/e/d/1327436963366784361water%20droplet%20image%20png-th.png&amp;uinfo=ww-1124-wh-561-fw-899-fh-448-pd-1&amp;p=11&amp;text=%D0%BA%D0%B0%D1%80%D1%82%D0%B8%D0%BD%D0%BA%D0%B8%20%D0%BA%D0%B0%D0%BF%D0%B5%D0%BB%D1%8C%D0%BA%D0%B0%20%D0%B2%D0%BE%D0%B4%D1%8B%20%D0%B4%D0%BB%D1%8F%20%D0%B4%D0%B5%D1%82%D1%81%D0%BA%D0%BE%D0%B3%D0%BE%20%D1%81%D0%B0%D0%B4%D0%B0&amp;noreask=1&amp;pos=341&amp;rpt=simage&amp;lr=213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fp=1&amp;img_url=http://www.forchel.ru/uploads/posts/2012-02/1328203985_9.gif&amp;uinfo=ww-1124-wh-561-fw-899-fh-448-pd-1&amp;p=1&amp;text=%D0%BA%D0%B0%D1%80%D1%82%D0%B8%D0%BD%D0%BA%D0%B8%20%D0%BA%D0%B0%D0%BF%D0%B5%D0%BB%D1%8C%D0%BA%D0%B0%20%D0%B2%D0%BE%D0%B4%D1%8B%20%D0%B4%D0%BB%D1%8F%20%D0%B4%D0%B5%D1%82%D1%81%D0%BA%D0%BE%D0%B3%D0%BE%20%D1%81%D0%B0%D0%B4%D0%B0&amp;noreask=1&amp;pos=55&amp;rpt=simage&amp;lr=213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1%81%D0%BE%D1%81%D1%83%D0%B4%20%D1%81%20%20%D0%B2%D0%BE%D0%B4%D0%BE%D0%B9%20%D0%BA%D0%B0%D1%80%D1%82%D0%B8%D0%BD%D0%BA%D0%B8&amp;fp=0&amp;img_url=http://photos.demandstudios.com/getty/article/18/211/89794633_XS.jpg&amp;pos=1&amp;uinfo=ww-1124-wh-561-fw-899-fh-448-pd-1&amp;rpt=simag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0168"/>
          </a:xfrm>
          <a:prstGeom prst="rect">
            <a:avLst/>
          </a:prstGeom>
        </p:spPr>
      </p:pic>
      <p:pic>
        <p:nvPicPr>
          <p:cNvPr id="3074" name="Picture 2" descr="http://im0-tub-ru.yandex.net/i?id=10704025-40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67" y="2869609"/>
            <a:ext cx="2346501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611560" y="980728"/>
            <a:ext cx="818038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Проектирование урока на основе 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системно-</a:t>
            </a:r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деятельностного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подхода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3615700"/>
            <a:ext cx="509780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Урок открытия новых знаний.</a:t>
            </a:r>
          </a:p>
          <a:p>
            <a:r>
              <a:rPr lang="ru-RU" sz="2400" b="1" dirty="0" smtClean="0"/>
              <a:t>Тема: Вода. </a:t>
            </a:r>
            <a:r>
              <a:rPr lang="ru-RU" sz="2400" b="1" dirty="0" err="1" smtClean="0"/>
              <a:t>Св-ва</a:t>
            </a:r>
            <a:r>
              <a:rPr lang="ru-RU" sz="2400" b="1" dirty="0" smtClean="0"/>
              <a:t> воды.</a:t>
            </a:r>
          </a:p>
          <a:p>
            <a:r>
              <a:rPr lang="ru-RU" sz="2400" b="1" dirty="0" smtClean="0"/>
              <a:t>Программа «Школа России»</a:t>
            </a:r>
          </a:p>
          <a:p>
            <a:r>
              <a:rPr lang="ru-RU" sz="2400" b="1" dirty="0" smtClean="0"/>
              <a:t>2-А класс</a:t>
            </a:r>
          </a:p>
          <a:p>
            <a:r>
              <a:rPr lang="ru-RU" sz="2400" b="1" dirty="0" smtClean="0"/>
              <a:t>МБОУ гимназия №2</a:t>
            </a:r>
          </a:p>
          <a:p>
            <a:r>
              <a:rPr lang="ru-RU" sz="2400" b="1" dirty="0" smtClean="0"/>
              <a:t>Г. Красногорска Московской области</a:t>
            </a:r>
          </a:p>
          <a:p>
            <a:r>
              <a:rPr lang="ru-RU" sz="2400" b="1" dirty="0" smtClean="0"/>
              <a:t>Учитель </a:t>
            </a:r>
            <a:r>
              <a:rPr lang="ru-RU" sz="2400" b="1" dirty="0" err="1" smtClean="0"/>
              <a:t>Маякова</a:t>
            </a:r>
            <a:r>
              <a:rPr lang="ru-RU" sz="2400" b="1" dirty="0" smtClean="0"/>
              <a:t> Е. В.</a:t>
            </a:r>
          </a:p>
        </p:txBody>
      </p:sp>
    </p:spTree>
    <p:extLst>
      <p:ext uri="{BB962C8B-B14F-4D97-AF65-F5344CB8AC3E}">
        <p14:creationId xmlns:p14="http://schemas.microsoft.com/office/powerpoint/2010/main" val="50338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8916"/>
            <a:ext cx="9252520" cy="68401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23728" y="980728"/>
            <a:ext cx="3240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Физкультминутка</a:t>
            </a:r>
            <a:endParaRPr lang="ru-RU" sz="2800" b="1" dirty="0"/>
          </a:p>
        </p:txBody>
      </p:sp>
      <p:pic>
        <p:nvPicPr>
          <p:cNvPr id="2050" name="Picture 2" descr="http://im0-tub-ru.yandex.net/i?id=21467785-04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2199"/>
            <a:ext cx="1512168" cy="225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5-tub-ru.yandex.net/i?id=253978789-58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06" y="4149080"/>
            <a:ext cx="2005693" cy="1729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2334103"/>
            <a:ext cx="745236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Очень всем нужна вода, делай раз и делай два.</a:t>
            </a:r>
          </a:p>
          <a:p>
            <a:r>
              <a:rPr lang="ru-RU" sz="2400" b="1" i="1" dirty="0" smtClean="0"/>
              <a:t>Звери из ручья напились, влево, вправо поклонились.</a:t>
            </a:r>
          </a:p>
          <a:p>
            <a:r>
              <a:rPr lang="ru-RU" sz="2400" b="1" i="1" dirty="0" smtClean="0"/>
              <a:t>Вместе на носочки встали, тучку лапками достали,</a:t>
            </a:r>
          </a:p>
          <a:p>
            <a:r>
              <a:rPr lang="ru-RU" sz="2400" b="1" i="1" dirty="0" smtClean="0"/>
              <a:t>Дождик вдруг полил с утра, за работу нам пора!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224304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63" y="-393"/>
            <a:ext cx="9144000" cy="68401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30680" y="764704"/>
            <a:ext cx="7282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5.Построение </a:t>
            </a:r>
            <a:r>
              <a:rPr lang="ru-RU" sz="2800" b="1" dirty="0" smtClean="0"/>
              <a:t>проекта выхода из затруднения. Открытие новых знаний.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23320" y="4077072"/>
            <a:ext cx="679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i="1" dirty="0" smtClean="0"/>
              <a:t>Сами проведем опыты и понаблюдаем за веществом.</a:t>
            </a:r>
          </a:p>
          <a:p>
            <a:pPr marL="342900" indent="-342900">
              <a:buAutoNum type="arabicPeriod"/>
            </a:pPr>
            <a:r>
              <a:rPr lang="ru-RU" sz="2000" b="1" i="1" dirty="0" smtClean="0"/>
              <a:t>Сделаем выводы.</a:t>
            </a:r>
            <a:endParaRPr lang="ru-RU" sz="2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239175" y="2384013"/>
            <a:ext cx="37646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Наметим план наших действий.</a:t>
            </a:r>
          </a:p>
          <a:p>
            <a:r>
              <a:rPr lang="ru-RU" dirty="0" smtClean="0"/>
              <a:t>Как же мы будем исследовать воду?</a:t>
            </a:r>
            <a:endParaRPr lang="ru-RU" dirty="0"/>
          </a:p>
        </p:txBody>
      </p:sp>
      <p:pic>
        <p:nvPicPr>
          <p:cNvPr id="3076" name="Picture 4" descr="http://im0-tub-ru.yandex.net/i?id=63409543-36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16" y="4695581"/>
            <a:ext cx="12477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3-tub-ru.yandex.net/i?id=143442667-66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580854"/>
            <a:ext cx="1800200" cy="240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42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01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81081" y="647110"/>
            <a:ext cx="3887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Реализация проекта.</a:t>
            </a:r>
            <a:endParaRPr lang="ru-RU" sz="2800" b="1" dirty="0"/>
          </a:p>
        </p:txBody>
      </p:sp>
      <p:pic>
        <p:nvPicPr>
          <p:cNvPr id="10242" name="Picture 2" descr="http://im4-tub-ru.yandex.net/i?id=368475930-57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284984"/>
            <a:ext cx="1905604" cy="2181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im6-tub-ru.yandex.net/i?id=158291148-54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362" y="1923801"/>
            <a:ext cx="3367030" cy="271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1844824"/>
            <a:ext cx="3168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Техника безопасности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62490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749" y="-1100"/>
            <a:ext cx="9144000" cy="68401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43808" y="692648"/>
            <a:ext cx="2594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Работа в парах.</a:t>
            </a:r>
            <a:endParaRPr lang="ru-RU" sz="2800" b="1" dirty="0"/>
          </a:p>
        </p:txBody>
      </p:sp>
      <p:pic>
        <p:nvPicPr>
          <p:cNvPr id="11266" name="Picture 2" descr="http://im0-tub-ru.yandex.net/i?id=173776799-36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635" y="1556792"/>
            <a:ext cx="10763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://im2-tub-ru.yandex.net/i?id=39431014-43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713" y="1556792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http://im2-tub-ru.yandex.net/i?id=167887029-52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538" y="3999246"/>
            <a:ext cx="13049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135511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Опыт1.Прозрачность.</a:t>
            </a:r>
            <a:endParaRPr lang="ru-RU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942167" y="3604374"/>
            <a:ext cx="1724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Опыт2.Запах .</a:t>
            </a:r>
            <a:endParaRPr lang="ru-RU" b="1" i="1" dirty="0"/>
          </a:p>
        </p:txBody>
      </p:sp>
      <p:pic>
        <p:nvPicPr>
          <p:cNvPr id="4098" name="Picture 2" descr="http://im5-tub-ru.yandex.net/i?id=358073942-61-72&amp;n=21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949476"/>
            <a:ext cx="1198214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4-tub-ru.yandex.net/i?id=104029964-27-72&amp;n=21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938" y="1806058"/>
            <a:ext cx="994818" cy="994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11411" y="3068960"/>
            <a:ext cx="267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Вывод: вода-прозрачная.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5733256"/>
            <a:ext cx="310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Вывод: вода не имеет запаха.</a:t>
            </a:r>
            <a:endParaRPr lang="ru-RU" dirty="0"/>
          </a:p>
        </p:txBody>
      </p:sp>
      <p:pic>
        <p:nvPicPr>
          <p:cNvPr id="14" name="Picture 4" descr="http://im2-tub-ru.yandex.net/i?id=39431014-43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260" y="3927539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71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586"/>
            <a:ext cx="9144000" cy="68401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39359" y="715506"/>
            <a:ext cx="15104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Опыт3. Вкус. </a:t>
            </a:r>
          </a:p>
          <a:p>
            <a:endParaRPr lang="ru-RU" dirty="0"/>
          </a:p>
        </p:txBody>
      </p:sp>
      <p:pic>
        <p:nvPicPr>
          <p:cNvPr id="5" name="Picture 8" descr="http://im2-tub-ru.yandex.net/i?id=167887029-52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112" y="1040662"/>
            <a:ext cx="13049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im5-tub-ru.yandex.net/i?id=149173772-2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255" y="1040662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im5-tub-ru.yandex.net/i?id=358073942-61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984289"/>
            <a:ext cx="1198214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92140" y="2780928"/>
            <a:ext cx="298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Вывод: вода не имеет вкуса.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187624" y="3717032"/>
            <a:ext cx="2020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Опыт 4. Текучесть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 descr="http://im8-tub-ru.yandex.net/i?id=332904931-37-72&amp;n=21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650" y="3932886"/>
            <a:ext cx="25431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187624" y="5805264"/>
            <a:ext cx="3691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Вывод: у воды есть </a:t>
            </a:r>
            <a:r>
              <a:rPr lang="ru-RU" dirty="0" err="1" smtClean="0"/>
              <a:t>св</a:t>
            </a:r>
            <a:r>
              <a:rPr lang="ru-RU" dirty="0" smtClean="0"/>
              <a:t>-во-текучесть.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670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452" y="17832"/>
            <a:ext cx="9144000" cy="6840168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186749"/>
              </p:ext>
            </p:extLst>
          </p:nvPr>
        </p:nvGraphicFramePr>
        <p:xfrm>
          <a:off x="1524000" y="1757357"/>
          <a:ext cx="6096000" cy="2225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72136"/>
                <a:gridCol w="182386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400110" y="1711841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Свойства воды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96124" y="2073912"/>
            <a:ext cx="2198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Цвет, прозрачность 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17974" y="2465011"/>
            <a:ext cx="955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Запах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620634" y="2843354"/>
            <a:ext cx="618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Вкус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617974" y="3211100"/>
            <a:ext cx="1229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Текучесть 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620634" y="3516050"/>
            <a:ext cx="1558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Растворитель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285258" y="21718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+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285258" y="2443244"/>
            <a:ext cx="459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313741" y="32126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+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297949" y="2810990"/>
            <a:ext cx="263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</a:t>
            </a:r>
            <a:endParaRPr lang="ru-RU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313741" y="35804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+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232950" y="665886"/>
            <a:ext cx="3538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Лист исследований.  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39369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16"/>
            <a:ext cx="9144000" cy="68401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54343" y="674693"/>
            <a:ext cx="75142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7.Первичное </a:t>
            </a:r>
            <a:r>
              <a:rPr lang="ru-RU" sz="2800" b="1" dirty="0" smtClean="0"/>
              <a:t>закрепление с проговариванием </a:t>
            </a:r>
          </a:p>
          <a:p>
            <a:r>
              <a:rPr lang="ru-RU" sz="2800" b="1" dirty="0" smtClean="0"/>
              <a:t>во внешней речи.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19560" y="2132856"/>
            <a:ext cx="72353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Возвращаемся к проблемному вопросу, чтобы ответить на него.</a:t>
            </a:r>
          </a:p>
          <a:p>
            <a:r>
              <a:rPr lang="ru-RU" b="1" dirty="0" smtClean="0"/>
              <a:t>«Является ли жидкость в сосуде-водой?»</a:t>
            </a:r>
          </a:p>
          <a:p>
            <a:endParaRPr lang="ru-RU" b="1" dirty="0"/>
          </a:p>
          <a:p>
            <a:r>
              <a:rPr lang="ru-RU" dirty="0" smtClean="0"/>
              <a:t>Сравниваем </a:t>
            </a:r>
            <a:r>
              <a:rPr lang="ru-RU" dirty="0" err="1" smtClean="0"/>
              <a:t>св-ва</a:t>
            </a:r>
            <a:r>
              <a:rPr lang="ru-RU" dirty="0" smtClean="0"/>
              <a:t> этой жидкости со свойствами воды по таблице.</a:t>
            </a:r>
          </a:p>
          <a:p>
            <a:r>
              <a:rPr lang="ru-RU" dirty="0" smtClean="0"/>
              <a:t>Ответили мы на проблемный вопрос?</a:t>
            </a:r>
          </a:p>
          <a:p>
            <a:endParaRPr lang="ru-RU" b="1" dirty="0" smtClean="0"/>
          </a:p>
          <a:p>
            <a:r>
              <a:rPr lang="ru-RU" b="1" dirty="0" smtClean="0"/>
              <a:t>Просмотр фрагмента видеофильма «Чистая вода»</a:t>
            </a:r>
          </a:p>
          <a:p>
            <a:endParaRPr lang="ru-RU" b="1" dirty="0"/>
          </a:p>
          <a:p>
            <a:r>
              <a:rPr lang="ru-RU" dirty="0" smtClean="0"/>
              <a:t>Бережное отношение к воде. Работа в группах.</a:t>
            </a:r>
            <a:endParaRPr lang="ru-RU" dirty="0"/>
          </a:p>
          <a:p>
            <a:endParaRPr lang="ru-RU" b="1" dirty="0"/>
          </a:p>
        </p:txBody>
      </p:sp>
      <p:pic>
        <p:nvPicPr>
          <p:cNvPr id="1026" name="Picture 2" descr="http://im0-tub-ru.yandex.net/i?id=296245744-11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5" y="4293096"/>
            <a:ext cx="1899905" cy="171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347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0" y="17832"/>
            <a:ext cx="9144000" cy="6840168"/>
          </a:xfrm>
          <a:prstGeom prst="rect">
            <a:avLst/>
          </a:prstGeom>
        </p:spPr>
      </p:pic>
      <p:pic>
        <p:nvPicPr>
          <p:cNvPr id="12290" name="Picture 2" descr="http://im7-tub-ru.yandex.net/i?id=150597681-26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00481"/>
            <a:ext cx="2554848" cy="2081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 descr="http://im4-tub-ru.yandex.net/i?id=291240478-40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148" y="3933056"/>
            <a:ext cx="2698023" cy="2023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8" name="Picture 10" descr="http://im7-tub-ru.yandex.net/i?id=56573158-18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670" y="3439551"/>
            <a:ext cx="2122800" cy="2793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0" name="Picture 12" descr="http://im8-tub-ru.yandex.net/i?id=128580160-23-72&amp;n=21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574389"/>
            <a:ext cx="2462014" cy="186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im0-tub-ru.yandex.net/i?id=296245744-11-72&amp;n=21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048" y="1779862"/>
            <a:ext cx="15811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91680" y="719118"/>
            <a:ext cx="4947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Бережное отношение к воде. 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18826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626"/>
            <a:ext cx="9144000" cy="68401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11760" y="472316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8.Рефлексия</a:t>
            </a:r>
            <a:endParaRPr lang="ru-RU" sz="3200" b="1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589" y="2596262"/>
            <a:ext cx="825653" cy="960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859" y="3624553"/>
            <a:ext cx="453089" cy="730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491" y="4361463"/>
            <a:ext cx="866751" cy="1048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77860" y="1196752"/>
            <a:ext cx="53479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Какой момент урока вам больше всего запомнился?</a:t>
            </a:r>
          </a:p>
          <a:p>
            <a:r>
              <a:rPr lang="ru-RU" dirty="0" smtClean="0"/>
              <a:t>Где нам могут пригодиться новые знания?</a:t>
            </a:r>
          </a:p>
          <a:p>
            <a:r>
              <a:rPr lang="ru-RU" dirty="0" smtClean="0"/>
              <a:t>Мы выполнили урока?</a:t>
            </a:r>
          </a:p>
          <a:p>
            <a:r>
              <a:rPr lang="ru-RU" dirty="0" smtClean="0"/>
              <a:t>Оцените свои знания на конец урока.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58517" y="2891976"/>
            <a:ext cx="2422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узнал на уроке много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924391" y="3829323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-узнал, но не все.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939136" y="4700895"/>
            <a:ext cx="1882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-ничего не узнал.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77860" y="5733256"/>
            <a:ext cx="3236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 что себя можете похвалить?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535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61" y="0"/>
            <a:ext cx="9144000" cy="68401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5616" y="14847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33909" y="2489674"/>
            <a:ext cx="765466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6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429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16"/>
            <a:ext cx="9144000" cy="6840168"/>
          </a:xfrm>
          <a:prstGeom prst="rect">
            <a:avLst/>
          </a:prstGeom>
        </p:spPr>
      </p:pic>
      <p:pic>
        <p:nvPicPr>
          <p:cNvPr id="7172" name="Picture 4" descr="http://im8-tub-ru.yandex.net/i?id=55570270-56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850" y="1772816"/>
            <a:ext cx="3888432" cy="425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75656" y="908720"/>
            <a:ext cx="55048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1.Организационный </a:t>
            </a:r>
            <a:r>
              <a:rPr lang="ru-RU" sz="3200" b="1" dirty="0" smtClean="0"/>
              <a:t>момент 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35283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16"/>
            <a:ext cx="9144000" cy="68401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1689123"/>
            <a:ext cx="8247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Девиз урока: «Знаешь-говори, не знаешь-слушай!»</a:t>
            </a:r>
            <a:endParaRPr lang="ru-RU" sz="2800" b="1" i="1" dirty="0"/>
          </a:p>
        </p:txBody>
      </p:sp>
      <p:pic>
        <p:nvPicPr>
          <p:cNvPr id="1032" name="Picture 8" descr="http://im0-tub-ru.yandex.net/i?id=276970791-10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7" y="3695884"/>
            <a:ext cx="1794122" cy="1881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3068960"/>
            <a:ext cx="323909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Открытие новых знаний.</a:t>
            </a:r>
          </a:p>
          <a:p>
            <a:endParaRPr lang="ru-RU" b="1" i="1" dirty="0"/>
          </a:p>
          <a:p>
            <a:r>
              <a:rPr lang="ru-RU" b="1" i="1" dirty="0" smtClean="0"/>
              <a:t>Шаги:</a:t>
            </a:r>
          </a:p>
          <a:p>
            <a:endParaRPr lang="ru-RU" dirty="0" smtClean="0"/>
          </a:p>
          <a:p>
            <a:r>
              <a:rPr lang="ru-RU" dirty="0" smtClean="0"/>
              <a:t>1.Что </a:t>
            </a:r>
            <a:r>
              <a:rPr lang="ru-RU" dirty="0" smtClean="0"/>
              <a:t>я не знаю?</a:t>
            </a:r>
          </a:p>
          <a:p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/>
              <a:t>. Буду стараться узнать новое.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60108" y="719118"/>
            <a:ext cx="70423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2.Мотивация </a:t>
            </a:r>
            <a:r>
              <a:rPr lang="ru-RU" sz="3200" b="1" dirty="0" smtClean="0"/>
              <a:t>к учебной деятельности 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5577830"/>
            <a:ext cx="4985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Сегодня на уроке вас ждёт множество открытий.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22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32"/>
            <a:ext cx="9144000" cy="6840168"/>
          </a:xfrm>
          <a:prstGeom prst="rect">
            <a:avLst/>
          </a:prstGeom>
        </p:spPr>
      </p:pic>
      <p:pic>
        <p:nvPicPr>
          <p:cNvPr id="4098" name="Picture 2" descr="водяная лил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694183"/>
            <a:ext cx="2304256" cy="24710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4100" name="Picture 4" descr="красивая картинка вод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073" y="2728664"/>
            <a:ext cx="296503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отражение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94183"/>
            <a:ext cx="2664296" cy="190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36555" y="2967335"/>
            <a:ext cx="8670900" cy="769441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Удивительные превращения воды</a:t>
            </a:r>
            <a:endParaRPr lang="ru-RU" sz="4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106" name="Picture 10" descr="http://im3-tub-ru.yandex.net/i?id=118624701-04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437112"/>
            <a:ext cx="2478465" cy="1858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://im0-tub-ru.yandex.net/i?id=147201365-04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836" y="548681"/>
            <a:ext cx="2363784" cy="188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http://im2-tub-ru.yandex.net/i?id=389287409-15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336" y="4347429"/>
            <a:ext cx="2717619" cy="203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капля воды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872" y="4920924"/>
            <a:ext cx="974192" cy="140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851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8" y="17832"/>
            <a:ext cx="9144000" cy="6840168"/>
          </a:xfrm>
          <a:prstGeom prst="rect">
            <a:avLst/>
          </a:prstGeom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54" y="3645024"/>
            <a:ext cx="892177" cy="1038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08" y="5358242"/>
            <a:ext cx="743846" cy="89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392" y="4608574"/>
            <a:ext cx="500063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1600" y="476672"/>
            <a:ext cx="749474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3.Актуализация </a:t>
            </a:r>
            <a:r>
              <a:rPr lang="ru-RU" sz="3200" b="1" dirty="0" smtClean="0"/>
              <a:t>знаний и фиксирование </a:t>
            </a:r>
            <a:endParaRPr lang="ru-RU" sz="3200" b="1" dirty="0" smtClean="0"/>
          </a:p>
          <a:p>
            <a:r>
              <a:rPr lang="ru-RU" sz="3200" b="1" dirty="0"/>
              <a:t>з</a:t>
            </a:r>
            <a:r>
              <a:rPr lang="ru-RU" sz="3200" b="1" dirty="0" smtClean="0"/>
              <a:t>атруднения в </a:t>
            </a:r>
            <a:r>
              <a:rPr lang="ru-RU" sz="3200" b="1" dirty="0" smtClean="0"/>
              <a:t>пробном действии.  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74031" y="1700808"/>
            <a:ext cx="3882794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Формулирование темы урока.</a:t>
            </a:r>
          </a:p>
          <a:p>
            <a:endParaRPr lang="ru-RU" dirty="0" smtClean="0"/>
          </a:p>
          <a:p>
            <a:r>
              <a:rPr lang="ru-RU" dirty="0" smtClean="0"/>
              <a:t>Цели </a:t>
            </a:r>
            <a:r>
              <a:rPr lang="ru-RU" dirty="0" smtClean="0"/>
              <a:t>,которые ставим перед собой:</a:t>
            </a:r>
          </a:p>
          <a:p>
            <a:r>
              <a:rPr lang="ru-RU" dirty="0"/>
              <a:t> </a:t>
            </a:r>
            <a:r>
              <a:rPr lang="ru-RU" dirty="0" smtClean="0"/>
              <a:t>  </a:t>
            </a:r>
          </a:p>
          <a:p>
            <a:r>
              <a:rPr lang="ru-RU" dirty="0" smtClean="0"/>
              <a:t>Узнать все о воде.</a:t>
            </a:r>
          </a:p>
          <a:p>
            <a:r>
              <a:rPr lang="ru-RU" dirty="0" smtClean="0"/>
              <a:t>Научиться бережно к ней относиться.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80853" y="3588236"/>
            <a:ext cx="237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Оцените свои знания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25900" y="3979442"/>
            <a:ext cx="1188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-знаю всё.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43785" y="4723794"/>
            <a:ext cx="1888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знаю, но не всё.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545954" y="5623357"/>
            <a:ext cx="1823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ничего не знаю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707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16"/>
            <a:ext cx="9144000" cy="6840168"/>
          </a:xfrm>
          <a:prstGeom prst="rect">
            <a:avLst/>
          </a:prstGeom>
        </p:spPr>
      </p:pic>
      <p:pic>
        <p:nvPicPr>
          <p:cNvPr id="9226" name="Picture 10" descr="http://im0-tub-ru.yandex.net/i?id=398300694-33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04" y="2470726"/>
            <a:ext cx="2475029" cy="1635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8" name="Picture 12" descr="http://im8-tub-ru.yandex.net/i?id=505591860-42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344" y="2410098"/>
            <a:ext cx="2635106" cy="1756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0" name="Picture 14" descr="http://im0-tub-ru.yandex.net/i?id=142133437-16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190" y="3180484"/>
            <a:ext cx="2088626" cy="1640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8" y="836712"/>
            <a:ext cx="72078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Актуализации знаний и фиксирование затруднения </a:t>
            </a:r>
          </a:p>
          <a:p>
            <a:r>
              <a:rPr lang="ru-RU" sz="2400" b="1" dirty="0" smtClean="0"/>
              <a:t>в пробном действии.</a:t>
            </a:r>
            <a:endParaRPr lang="ru-RU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971600" y="1916832"/>
            <a:ext cx="7239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Научная лаборатория. </a:t>
            </a:r>
            <a:r>
              <a:rPr lang="ru-RU" dirty="0" smtClean="0"/>
              <a:t>Что такое лаборатория?  Выдвижение гипотезы.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5661248"/>
            <a:ext cx="3630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Использование толкового словаря.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03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28094" y="3542542"/>
            <a:ext cx="277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10838" y="3628097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153664" y="3624815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132308" y="3706971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217723" y="4198909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818"/>
            <a:ext cx="9144000" cy="6840168"/>
          </a:xfrm>
          <a:prstGeom prst="rect">
            <a:avLst/>
          </a:prstGeom>
        </p:spPr>
      </p:pic>
      <p:pic>
        <p:nvPicPr>
          <p:cNvPr id="2076" name="Picture 28" descr="http://im6-tub-ru.yandex.net/i?id=364993821-29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79" y="898782"/>
            <a:ext cx="1715302" cy="136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8" name="Picture 30" descr="http://im6-tub-ru.yandex.net/i?id=364993821-29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301" y="970092"/>
            <a:ext cx="1536553" cy="122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0" name="Picture 32" descr="http://im6-tub-ru.yandex.net/i?id=364993821-29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447" y="1104002"/>
            <a:ext cx="1634289" cy="1303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2" name="Picture 34" descr="http://im6-tub-ru.yandex.net/i?id=364993821-29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325" y="1151497"/>
            <a:ext cx="1515236" cy="1208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4" name="Picture 36" descr="http://im6-tub-ru.yandex.net/i?id=364993821-29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836" y="1056361"/>
            <a:ext cx="1633717" cy="1303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6" name="Picture 38" descr="http://im6-tub-ru.yandex.net/i?id=364993821-29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23" y="2691577"/>
            <a:ext cx="1608742" cy="1283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8" name="Picture 40" descr="http://im6-tub-ru.yandex.net/i?id=364993821-29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465" y="2577432"/>
            <a:ext cx="1632680" cy="1302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0" name="Picture 42" descr="http://im6-tub-ru.yandex.net/i?id=364993821-29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913" y="2803743"/>
            <a:ext cx="1525363" cy="1217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2" name="Picture 44" descr="http://im6-tub-ru.yandex.net/i?id=364993821-29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730" y="2872943"/>
            <a:ext cx="1508212" cy="120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4" name="Picture 46" descr="http://im6-tub-ru.yandex.net/i?id=364993821-29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5813" y="4360403"/>
            <a:ext cx="1689519" cy="1348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6" name="Picture 48" descr="http://im6-tub-ru.yandex.net/i?id=364993821-29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731" y="4516949"/>
            <a:ext cx="1538178" cy="122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8" name="Picture 50" descr="http://im6-tub-ru.yandex.net/i?id=364993821-29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285" y="4297731"/>
            <a:ext cx="1559252" cy="1244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0" name="Picture 52" descr="http://im6-tub-ru.yandex.net/i?id=364993821-29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404" y="4263436"/>
            <a:ext cx="1601031" cy="1277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861802" y="1344688"/>
            <a:ext cx="5725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218671" y="1354167"/>
            <a:ext cx="5709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С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35354" y="1485905"/>
            <a:ext cx="5084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301423" y="1548505"/>
            <a:ext cx="5597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Л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7142877" y="1488179"/>
            <a:ext cx="4876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148099" y="2974459"/>
            <a:ext cx="6447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Д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15898" y="2979419"/>
            <a:ext cx="583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776920" y="3183751"/>
            <a:ext cx="5245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284489" y="3206384"/>
            <a:ext cx="5485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1656523" y="4919773"/>
            <a:ext cx="5533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Т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43915" y="4620832"/>
            <a:ext cx="34731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4497035" y="4662813"/>
            <a:ext cx="5597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Л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074275" y="4733894"/>
            <a:ext cx="5725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973591" y="499704"/>
            <a:ext cx="6792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Эти капельки помогут вам узнать, кем вы будете на уроке. 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64730" y="5677217"/>
            <a:ext cx="34828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Кто такой исследователь?  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339611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16"/>
            <a:ext cx="9144000" cy="68401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5616" y="1700808"/>
            <a:ext cx="43204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План исследования: </a:t>
            </a:r>
          </a:p>
          <a:p>
            <a:endParaRPr lang="ru-RU" sz="3200" dirty="0"/>
          </a:p>
          <a:p>
            <a:pPr marL="342900" indent="-342900">
              <a:buAutoNum type="arabicPeriod"/>
            </a:pPr>
            <a:r>
              <a:rPr lang="ru-RU" sz="3200" b="1" i="1" dirty="0" smtClean="0"/>
              <a:t>Что такое вода?</a:t>
            </a:r>
          </a:p>
          <a:p>
            <a:pPr marL="342900" indent="-342900">
              <a:buAutoNum type="arabicPeriod"/>
            </a:pPr>
            <a:r>
              <a:rPr lang="ru-RU" sz="3200" b="1" i="1" dirty="0" smtClean="0"/>
              <a:t>Свойства воды.</a:t>
            </a:r>
          </a:p>
          <a:p>
            <a:pPr marL="342900" indent="-342900">
              <a:buAutoNum type="arabicPeriod"/>
            </a:pPr>
            <a:r>
              <a:rPr lang="ru-RU" sz="3200" b="1" i="1" dirty="0" smtClean="0"/>
              <a:t>Бережное отношение к воде.</a:t>
            </a:r>
            <a:endParaRPr lang="ru-RU" sz="3200" b="1" i="1" dirty="0"/>
          </a:p>
        </p:txBody>
      </p:sp>
      <p:pic>
        <p:nvPicPr>
          <p:cNvPr id="6150" name="Picture 6" descr="http://im0-tub-ru.yandex.net/i?id=63409543-36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844824"/>
            <a:ext cx="2191080" cy="250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78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16"/>
            <a:ext cx="9144000" cy="68401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94312" y="476672"/>
            <a:ext cx="72202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4.Выявление </a:t>
            </a:r>
            <a:r>
              <a:rPr lang="ru-RU" sz="2800" b="1" dirty="0" smtClean="0"/>
              <a:t>места и причины затруднения. </a:t>
            </a:r>
          </a:p>
          <a:p>
            <a:r>
              <a:rPr lang="ru-RU" sz="2800" b="1" dirty="0" smtClean="0"/>
              <a:t>Постановка проблемы.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593666"/>
            <a:ext cx="76315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Как в любую научную лабораторию, к нам на экспертизу поступило вот это </a:t>
            </a:r>
          </a:p>
          <a:p>
            <a:r>
              <a:rPr lang="ru-RU" dirty="0"/>
              <a:t>в</a:t>
            </a:r>
            <a:r>
              <a:rPr lang="ru-RU" dirty="0" smtClean="0"/>
              <a:t>ещество.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90593" y="3933056"/>
            <a:ext cx="8193590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Как вы думаете, что это? Можно ли точно сейчас сказать, что это вещество-вода?</a:t>
            </a:r>
          </a:p>
          <a:p>
            <a:r>
              <a:rPr lang="ru-RU" dirty="0" smtClean="0"/>
              <a:t>А кто-нибудь встречал в жизни вещества, похожие на воду?</a:t>
            </a:r>
          </a:p>
          <a:p>
            <a:r>
              <a:rPr lang="ru-RU" dirty="0" smtClean="0"/>
              <a:t>Как можно отличить одно вещество от другого? С помощью чего?</a:t>
            </a:r>
          </a:p>
          <a:p>
            <a:r>
              <a:rPr lang="ru-RU" dirty="0" smtClean="0"/>
              <a:t>Что будет предметом нашего исследования?</a:t>
            </a:r>
          </a:p>
          <a:p>
            <a:r>
              <a:rPr lang="ru-RU" dirty="0" smtClean="0"/>
              <a:t>Какую цель поставим перед собой?</a:t>
            </a:r>
          </a:p>
          <a:p>
            <a:endParaRPr lang="ru-RU" dirty="0"/>
          </a:p>
          <a:p>
            <a:r>
              <a:rPr lang="ru-RU" sz="2000" b="1" i="1" dirty="0" smtClean="0"/>
              <a:t>К концу урока мы должны узнать: «Является ли жидкость в сосуде</a:t>
            </a:r>
          </a:p>
          <a:p>
            <a:r>
              <a:rPr lang="ru-RU" sz="2000" b="1" i="1" dirty="0" smtClean="0"/>
              <a:t> водой?»</a:t>
            </a:r>
          </a:p>
          <a:p>
            <a:endParaRPr lang="ru-RU" dirty="0"/>
          </a:p>
        </p:txBody>
      </p:sp>
      <p:pic>
        <p:nvPicPr>
          <p:cNvPr id="1028" name="Picture 4" descr="http://im5-tub-ru.yandex.net/i?id=43291545-23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059748"/>
            <a:ext cx="1684919" cy="1838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6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554</Words>
  <Application>Microsoft Office PowerPoint</Application>
  <PresentationFormat>Экран (4:3)</PresentationFormat>
  <Paragraphs>129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</dc:creator>
  <cp:lastModifiedBy>Elena</cp:lastModifiedBy>
  <cp:revision>33</cp:revision>
  <dcterms:created xsi:type="dcterms:W3CDTF">2013-11-09T14:07:55Z</dcterms:created>
  <dcterms:modified xsi:type="dcterms:W3CDTF">2013-11-10T14:18:17Z</dcterms:modified>
</cp:coreProperties>
</file>