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768" y="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DA19F-BC2B-44A4-844A-9DA92662DBD9}" type="datetimeFigureOut">
              <a:rPr lang="ru-RU" smtClean="0"/>
              <a:pPr/>
              <a:t>07.01.2015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9A1DC-B9A0-4D0B-AD4F-44889CED45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Арка 3"/>
          <p:cNvSpPr/>
          <p:nvPr/>
        </p:nvSpPr>
        <p:spPr>
          <a:xfrm>
            <a:off x="1714480" y="1857364"/>
            <a:ext cx="5582875" cy="1834158"/>
          </a:xfrm>
          <a:prstGeom prst="blockArc">
            <a:avLst>
              <a:gd name="adj1" fmla="val 9557281"/>
              <a:gd name="adj2" fmla="val 1381321"/>
              <a:gd name="adj3" fmla="val 47529"/>
            </a:avLst>
          </a:prstGeom>
          <a:solidFill>
            <a:schemeClr val="accent1">
              <a:lumMod val="75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Точки и ломаные.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21" name="Соединительная линия уступом 20"/>
          <p:cNvCxnSpPr/>
          <p:nvPr/>
        </p:nvCxnSpPr>
        <p:spPr>
          <a:xfrm rot="5400000">
            <a:off x="928662" y="3929066"/>
            <a:ext cx="1643074" cy="1643074"/>
          </a:xfrm>
          <a:prstGeom prst="bentConnector3">
            <a:avLst>
              <a:gd name="adj1" fmla="val 50000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Соединительная линия уступом 21"/>
          <p:cNvCxnSpPr/>
          <p:nvPr/>
        </p:nvCxnSpPr>
        <p:spPr>
          <a:xfrm rot="16200000" flipH="1">
            <a:off x="6786578" y="428604"/>
            <a:ext cx="1643074" cy="1643074"/>
          </a:xfrm>
          <a:prstGeom prst="bentConnector3">
            <a:avLst>
              <a:gd name="adj1" fmla="val 51835"/>
            </a:avLst>
          </a:prstGeom>
          <a:ln w="76200">
            <a:solidFill>
              <a:schemeClr val="accent1">
                <a:lumMod val="60000"/>
                <a:lumOff val="40000"/>
              </a:schemeClr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76200" dist="12700" dir="2700000" sy="-23000" kx="-800400" algn="bl" rotWithShape="0">
              <a:schemeClr val="tx2">
                <a:lumMod val="60000"/>
                <a:lumOff val="40000"/>
                <a:alpha val="20000"/>
              </a:scheme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Рисунок 4" descr="animashki-babochki-5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071942"/>
            <a:ext cx="2352675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816 -0.11103 C 0.00503 -0.28406 -0.04809 -0.45686 -0.10226 -0.52695 C -0.15643 -0.59704 -0.2007 -0.53042 -0.26702 -0.53134 C -0.33334 -0.53227 -0.43785 -0.53921 -0.5 -0.53273 C -0.56216 -0.52625 -0.59723 -0.52417 -0.63959 -0.49178 C -0.68195 -0.4594 -0.73976 -0.39 -0.75382 -0.33796 C -0.76788 -0.28614 -0.76129 -0.21466 -0.72431 -0.17996 C -0.68733 -0.14527 -0.60764 -0.13763 -0.53195 -0.13 C -0.45625 -0.12237 -0.32778 -0.16539 -0.27032 -0.13439 C -0.21285 -0.10363 -0.22153 0.02822 -0.18681 0.05552 C -0.15209 0.08282 -0.09271 0.03887 -0.06163 0.02961 C -0.03056 0.02036 -0.01025 0.00532 -1.11111E-6 2.05876E-7 " pathEditMode="relative" ptsTypes="a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Соедините точки В и С ломаной, состоящей из трех равных звеньев.</a:t>
            </a:r>
          </a:p>
        </p:txBody>
      </p:sp>
      <p:sp>
        <p:nvSpPr>
          <p:cNvPr id="4" name="Овал 3"/>
          <p:cNvSpPr/>
          <p:nvPr/>
        </p:nvSpPr>
        <p:spPr>
          <a:xfrm>
            <a:off x="2500298" y="2143116"/>
            <a:ext cx="285752" cy="285752"/>
          </a:xfrm>
          <a:prstGeom prst="ellipse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3571868" y="214311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643438" y="214311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715008" y="214311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00298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3571868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4643438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715008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00298" y="400050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571868" y="400050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643438" y="400050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15008" y="400050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571868" y="500063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715008" y="5000636"/>
            <a:ext cx="285752" cy="285752"/>
          </a:xfrm>
          <a:prstGeom prst="ellipse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4643438" y="500063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500298" y="500063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единительная линия 20"/>
          <p:cNvCxnSpPr>
            <a:stCxn id="4" idx="6"/>
            <a:endCxn id="11" idx="2"/>
          </p:cNvCxnSpPr>
          <p:nvPr/>
        </p:nvCxnSpPr>
        <p:spPr>
          <a:xfrm>
            <a:off x="2786050" y="2285992"/>
            <a:ext cx="2928958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11" idx="2"/>
            <a:endCxn id="12" idx="6"/>
          </p:cNvCxnSpPr>
          <p:nvPr/>
        </p:nvCxnSpPr>
        <p:spPr>
          <a:xfrm rot="10800000" flipV="1">
            <a:off x="2786050" y="3214686"/>
            <a:ext cx="2928958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stCxn id="12" idx="6"/>
            <a:endCxn id="17" idx="1"/>
          </p:cNvCxnSpPr>
          <p:nvPr/>
        </p:nvCxnSpPr>
        <p:spPr>
          <a:xfrm>
            <a:off x="2786050" y="4143380"/>
            <a:ext cx="2970805" cy="8991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Рисунок 29" descr="animashki-babochki-54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071942"/>
            <a:ext cx="2352675" cy="21050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Построите ломаную в виде буквы русского алфавита, состоящую: а) из двух; б) из трех; в) из четырех звеньев.</a:t>
            </a:r>
          </a:p>
        </p:txBody>
      </p:sp>
      <p:grpSp>
        <p:nvGrpSpPr>
          <p:cNvPr id="29" name="Группа 28"/>
          <p:cNvGrpSpPr/>
          <p:nvPr/>
        </p:nvGrpSpPr>
        <p:grpSpPr>
          <a:xfrm>
            <a:off x="1000100" y="2357430"/>
            <a:ext cx="3071834" cy="2857520"/>
            <a:chOff x="357158" y="2071678"/>
            <a:chExt cx="3071834" cy="2857520"/>
          </a:xfrm>
        </p:grpSpPr>
        <p:sp>
          <p:nvSpPr>
            <p:cNvPr id="4" name="Овал 3"/>
            <p:cNvSpPr/>
            <p:nvPr/>
          </p:nvSpPr>
          <p:spPr>
            <a:xfrm>
              <a:off x="1071538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171448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42886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14324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57158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57158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57158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57158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57158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1071538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071538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071538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071538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71448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71448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71448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42886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314324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242886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42886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314324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171448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242886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314324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14324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357818" y="2357430"/>
            <a:ext cx="3071834" cy="2857520"/>
            <a:chOff x="357158" y="2071678"/>
            <a:chExt cx="3071834" cy="2857520"/>
          </a:xfrm>
        </p:grpSpPr>
        <p:sp>
          <p:nvSpPr>
            <p:cNvPr id="31" name="Овал 30"/>
            <p:cNvSpPr/>
            <p:nvPr/>
          </p:nvSpPr>
          <p:spPr>
            <a:xfrm>
              <a:off x="1071538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71448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42886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14324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357158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357158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357158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357158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357158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071538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1071538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071538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Овал 42"/>
            <p:cNvSpPr/>
            <p:nvPr/>
          </p:nvSpPr>
          <p:spPr>
            <a:xfrm>
              <a:off x="1071538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171448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Овал 44"/>
            <p:cNvSpPr/>
            <p:nvPr/>
          </p:nvSpPr>
          <p:spPr>
            <a:xfrm>
              <a:off x="171448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71448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42886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314324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242886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42886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1" name="Овал 50"/>
            <p:cNvSpPr/>
            <p:nvPr/>
          </p:nvSpPr>
          <p:spPr>
            <a:xfrm>
              <a:off x="314324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171448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242886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14324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314324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00034" y="207167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sp>
        <p:nvSpPr>
          <p:cNvPr id="57" name="TextBox 56"/>
          <p:cNvSpPr txBox="1"/>
          <p:nvPr/>
        </p:nvSpPr>
        <p:spPr>
          <a:xfrm>
            <a:off x="5000628" y="2071678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Б)</a:t>
            </a:r>
            <a:endParaRPr lang="ru-RU" dirty="0"/>
          </a:p>
        </p:txBody>
      </p:sp>
      <p:cxnSp>
        <p:nvCxnSpPr>
          <p:cNvPr id="59" name="Прямая соединительная линия 58"/>
          <p:cNvCxnSpPr>
            <a:stCxn id="22" idx="2"/>
            <a:endCxn id="17" idx="6"/>
          </p:cNvCxnSpPr>
          <p:nvPr/>
        </p:nvCxnSpPr>
        <p:spPr>
          <a:xfrm rot="10800000">
            <a:off x="2643174" y="314324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7" idx="2"/>
            <a:endCxn id="13" idx="6"/>
          </p:cNvCxnSpPr>
          <p:nvPr/>
        </p:nvCxnSpPr>
        <p:spPr>
          <a:xfrm rot="10800000">
            <a:off x="2000232" y="3143248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3" idx="4"/>
            <a:endCxn id="14" idx="0"/>
          </p:cNvCxnSpPr>
          <p:nvPr/>
        </p:nvCxnSpPr>
        <p:spPr>
          <a:xfrm rot="5400000">
            <a:off x="1678761" y="3464719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14" idx="4"/>
            <a:endCxn id="16" idx="0"/>
          </p:cNvCxnSpPr>
          <p:nvPr/>
        </p:nvCxnSpPr>
        <p:spPr>
          <a:xfrm rot="5400000">
            <a:off x="1678761" y="4107661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6" idx="4"/>
            <a:endCxn id="15" idx="0"/>
          </p:cNvCxnSpPr>
          <p:nvPr/>
        </p:nvCxnSpPr>
        <p:spPr>
          <a:xfrm rot="5400000">
            <a:off x="1678761" y="4750603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stCxn id="40" idx="4"/>
            <a:endCxn id="41" idx="0"/>
          </p:cNvCxnSpPr>
          <p:nvPr/>
        </p:nvCxnSpPr>
        <p:spPr>
          <a:xfrm rot="5400000">
            <a:off x="6036479" y="3464719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41" idx="4"/>
            <a:endCxn id="43" idx="0"/>
          </p:cNvCxnSpPr>
          <p:nvPr/>
        </p:nvCxnSpPr>
        <p:spPr>
          <a:xfrm rot="5400000">
            <a:off x="6036479" y="4107661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43" idx="4"/>
            <a:endCxn id="42" idx="0"/>
          </p:cNvCxnSpPr>
          <p:nvPr/>
        </p:nvCxnSpPr>
        <p:spPr>
          <a:xfrm rot="5400000">
            <a:off x="6036479" y="4750603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40" idx="6"/>
            <a:endCxn id="44" idx="2"/>
          </p:cNvCxnSpPr>
          <p:nvPr/>
        </p:nvCxnSpPr>
        <p:spPr>
          <a:xfrm>
            <a:off x="6357950" y="3143248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44" idx="6"/>
            <a:endCxn id="49" idx="2"/>
          </p:cNvCxnSpPr>
          <p:nvPr/>
        </p:nvCxnSpPr>
        <p:spPr>
          <a:xfrm>
            <a:off x="7000892" y="314324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49" idx="4"/>
            <a:endCxn id="47" idx="0"/>
          </p:cNvCxnSpPr>
          <p:nvPr/>
        </p:nvCxnSpPr>
        <p:spPr>
          <a:xfrm rot="5400000">
            <a:off x="7393801" y="3464719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47" idx="4"/>
            <a:endCxn id="50" idx="0"/>
          </p:cNvCxnSpPr>
          <p:nvPr/>
        </p:nvCxnSpPr>
        <p:spPr>
          <a:xfrm rot="5400000">
            <a:off x="7393801" y="4107661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50" idx="4"/>
            <a:endCxn id="53" idx="0"/>
          </p:cNvCxnSpPr>
          <p:nvPr/>
        </p:nvCxnSpPr>
        <p:spPr>
          <a:xfrm rot="5400000">
            <a:off x="7393801" y="4750603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928926" y="1857364"/>
            <a:ext cx="3071834" cy="2857520"/>
            <a:chOff x="357158" y="2071678"/>
            <a:chExt cx="3071834" cy="2857520"/>
          </a:xfrm>
        </p:grpSpPr>
        <p:sp>
          <p:nvSpPr>
            <p:cNvPr id="5" name="Овал 4"/>
            <p:cNvSpPr/>
            <p:nvPr/>
          </p:nvSpPr>
          <p:spPr>
            <a:xfrm>
              <a:off x="1071538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171448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42886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3143240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357158" y="207167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57158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357158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357158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57158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Овал 13"/>
            <p:cNvSpPr/>
            <p:nvPr/>
          </p:nvSpPr>
          <p:spPr>
            <a:xfrm>
              <a:off x="1071538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Овал 14"/>
            <p:cNvSpPr/>
            <p:nvPr/>
          </p:nvSpPr>
          <p:spPr>
            <a:xfrm>
              <a:off x="1071538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/>
            <p:cNvSpPr/>
            <p:nvPr/>
          </p:nvSpPr>
          <p:spPr>
            <a:xfrm>
              <a:off x="1071538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1071538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171448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171448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171448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242886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314324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428860" y="2714620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242886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3143240" y="335756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6" name="Овал 25"/>
            <p:cNvSpPr/>
            <p:nvPr/>
          </p:nvSpPr>
          <p:spPr>
            <a:xfrm>
              <a:off x="171448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242886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3143240" y="464344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/>
            <p:cNvSpPr/>
            <p:nvPr/>
          </p:nvSpPr>
          <p:spPr>
            <a:xfrm>
              <a:off x="3143240" y="400050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2428860" y="1357298"/>
            <a:ext cx="3802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В)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>
            <a:stCxn id="10" idx="4"/>
            <a:endCxn id="11" idx="0"/>
          </p:cNvCxnSpPr>
          <p:nvPr/>
        </p:nvCxnSpPr>
        <p:spPr>
          <a:xfrm rot="5400000">
            <a:off x="2893207" y="2964653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1" idx="4"/>
            <a:endCxn id="12" idx="0"/>
          </p:cNvCxnSpPr>
          <p:nvPr/>
        </p:nvCxnSpPr>
        <p:spPr>
          <a:xfrm rot="5400000">
            <a:off x="2893207" y="3607595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2" idx="4"/>
            <a:endCxn id="13" idx="0"/>
          </p:cNvCxnSpPr>
          <p:nvPr/>
        </p:nvCxnSpPr>
        <p:spPr>
          <a:xfrm rot="5400000">
            <a:off x="2893207" y="4250537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0" idx="4"/>
            <a:endCxn id="15" idx="1"/>
          </p:cNvCxnSpPr>
          <p:nvPr/>
        </p:nvCxnSpPr>
        <p:spPr>
          <a:xfrm rot="16200000" flipH="1">
            <a:off x="3178959" y="2678900"/>
            <a:ext cx="399037" cy="6133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15" idx="5"/>
            <a:endCxn id="20" idx="0"/>
          </p:cNvCxnSpPr>
          <p:nvPr/>
        </p:nvCxnSpPr>
        <p:spPr>
          <a:xfrm rot="16200000" flipH="1">
            <a:off x="3958649" y="3315714"/>
            <a:ext cx="399037" cy="54191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0" idx="0"/>
            <a:endCxn id="21" idx="3"/>
          </p:cNvCxnSpPr>
          <p:nvPr/>
        </p:nvCxnSpPr>
        <p:spPr>
          <a:xfrm rot="5400000" flipH="1" flipV="1">
            <a:off x="4536281" y="3279997"/>
            <a:ext cx="399037" cy="6133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21" idx="7"/>
            <a:endCxn id="22" idx="4"/>
          </p:cNvCxnSpPr>
          <p:nvPr/>
        </p:nvCxnSpPr>
        <p:spPr>
          <a:xfrm rot="5400000" flipH="1" flipV="1">
            <a:off x="5351690" y="2678902"/>
            <a:ext cx="399037" cy="6133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Соединительная линия уступом 48"/>
          <p:cNvCxnSpPr>
            <a:stCxn id="22" idx="4"/>
            <a:endCxn id="25" idx="0"/>
          </p:cNvCxnSpPr>
          <p:nvPr/>
        </p:nvCxnSpPr>
        <p:spPr>
          <a:xfrm rot="5400000">
            <a:off x="5679289" y="2964653"/>
            <a:ext cx="357190" cy="1588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25" idx="4"/>
            <a:endCxn id="29" idx="0"/>
          </p:cNvCxnSpPr>
          <p:nvPr/>
        </p:nvCxnSpPr>
        <p:spPr>
          <a:xfrm rot="5400000">
            <a:off x="5679289" y="3607595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29" idx="4"/>
            <a:endCxn id="28" idx="0"/>
          </p:cNvCxnSpPr>
          <p:nvPr/>
        </p:nvCxnSpPr>
        <p:spPr>
          <a:xfrm rot="5400000">
            <a:off x="5679289" y="4250537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1" descr="D:\animashki-babochki-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3533775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Не отрывая карандаш от бумаги, нарисуйте сразу две или три звезды.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1821637" y="2393149"/>
            <a:ext cx="1214446" cy="1143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rot="16200000" flipV="1">
            <a:off x="2786050" y="2571744"/>
            <a:ext cx="1285884" cy="85725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5400000" flipH="1" flipV="1">
            <a:off x="3821901" y="2464587"/>
            <a:ext cx="1214446" cy="1143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16200000" flipV="1">
            <a:off x="4857752" y="2571744"/>
            <a:ext cx="1214446" cy="9286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893603" y="2464587"/>
            <a:ext cx="1214446" cy="1143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rot="16200000" flipV="1">
            <a:off x="7036611" y="2464587"/>
            <a:ext cx="1214446" cy="11430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6215074" y="2857496"/>
            <a:ext cx="2000264" cy="785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10800000" flipV="1">
            <a:off x="6215868" y="2857496"/>
            <a:ext cx="1856594" cy="79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V="1">
            <a:off x="5929322" y="2857496"/>
            <a:ext cx="2143140" cy="78581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4071934" y="2928934"/>
            <a:ext cx="1857388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10800000">
            <a:off x="4071934" y="2928934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V="1">
            <a:off x="3857620" y="2928934"/>
            <a:ext cx="2000264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1928794" y="2928934"/>
            <a:ext cx="1928826" cy="71438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 rot="10800000">
            <a:off x="1928794" y="2928934"/>
            <a:ext cx="178595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flipV="1">
            <a:off x="1857356" y="2928934"/>
            <a:ext cx="1857388" cy="64294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1" descr="D:\animashki-babochki-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3533775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Постройте ломаную линию, которая пересекает каждое свое звено дважды (точки пересечения – внутренние точки звеньев ломаной).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rot="5400000" flipH="1" flipV="1">
            <a:off x="2071670" y="3071810"/>
            <a:ext cx="2143140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3500430" y="3071810"/>
            <a:ext cx="2143140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>
            <a:off x="2428860" y="3429000"/>
            <a:ext cx="2857520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428860" y="3429000"/>
            <a:ext cx="2857520" cy="158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rot="10800000" flipV="1">
            <a:off x="2428860" y="3429000"/>
            <a:ext cx="2857520" cy="142876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1" descr="D:\animashki-babochki-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929198"/>
            <a:ext cx="180975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ЛИТЕРАТУРА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err="1" smtClean="0"/>
              <a:t>Шарыгин</a:t>
            </a:r>
            <a:r>
              <a:rPr lang="ru-RU" dirty="0" smtClean="0"/>
              <a:t>, И.Ф. Наглядная геометрия 5-6 классы/И.Ф, </a:t>
            </a:r>
            <a:r>
              <a:rPr lang="ru-RU" dirty="0" err="1" smtClean="0"/>
              <a:t>Шарыгин,Л.Н.Ерганжиева._М</a:t>
            </a:r>
            <a:r>
              <a:rPr lang="ru-RU" dirty="0" smtClean="0"/>
              <a:t>.: Дрофа,1998.-192с.</a:t>
            </a:r>
          </a:p>
          <a:p>
            <a:r>
              <a:rPr lang="ru-RU" dirty="0" err="1" smtClean="0"/>
              <a:t>Шарыгин</a:t>
            </a:r>
            <a:r>
              <a:rPr lang="ru-RU" dirty="0" smtClean="0"/>
              <a:t>, И.Ф., </a:t>
            </a:r>
            <a:r>
              <a:rPr lang="ru-RU" dirty="0" err="1" smtClean="0"/>
              <a:t>Шевкин</a:t>
            </a:r>
            <a:r>
              <a:rPr lang="ru-RU" dirty="0" smtClean="0"/>
              <a:t>, А.В. Математика: Задачи на смекалку 5-6 класс/И.Ф, </a:t>
            </a:r>
            <a:r>
              <a:rPr lang="ru-RU" dirty="0" err="1" smtClean="0"/>
              <a:t>Шарыгин</a:t>
            </a:r>
            <a:r>
              <a:rPr lang="ru-RU" dirty="0" smtClean="0"/>
              <a:t>, А.В. Шевкин._М.:Просвещение,2010.-192с.</a:t>
            </a:r>
          </a:p>
          <a:p>
            <a:r>
              <a:rPr lang="ru-RU" dirty="0" smtClean="0"/>
              <a:t>Смирнова, Е.С. Методическая разработка курса наглядной геометрии/Е.С. Смирнова.М.:Просвещение,1999.-80с.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857232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Проведите несколько ломаных, проходящих через все точки рисунка а. Сколько у них звеньев?</a:t>
            </a:r>
            <a:br>
              <a:rPr lang="ru-RU" sz="3200" dirty="0" smtClean="0">
                <a:latin typeface="Monotype Corsiva" pitchFamily="66" charset="0"/>
              </a:rPr>
            </a:br>
            <a:r>
              <a:rPr lang="ru-RU" sz="3200" dirty="0" smtClean="0">
                <a:latin typeface="Monotype Corsiva" pitchFamily="66" charset="0"/>
              </a:rPr>
              <a:t>Попробуйте провести ломаную с минимальным числом звеньев.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28662" y="3143248"/>
            <a:ext cx="3882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А)</a:t>
            </a:r>
            <a:endParaRPr lang="ru-RU" dirty="0"/>
          </a:p>
        </p:txBody>
      </p:sp>
      <p:grpSp>
        <p:nvGrpSpPr>
          <p:cNvPr id="18" name="Группа 17"/>
          <p:cNvGrpSpPr/>
          <p:nvPr/>
        </p:nvGrpSpPr>
        <p:grpSpPr>
          <a:xfrm>
            <a:off x="1857356" y="3286124"/>
            <a:ext cx="1285884" cy="1143008"/>
            <a:chOff x="1857356" y="3286124"/>
            <a:chExt cx="1285884" cy="1143008"/>
          </a:xfrm>
        </p:grpSpPr>
        <p:sp>
          <p:nvSpPr>
            <p:cNvPr id="5" name="Овал 4"/>
            <p:cNvSpPr/>
            <p:nvPr/>
          </p:nvSpPr>
          <p:spPr>
            <a:xfrm>
              <a:off x="1857356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2428860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3000364" y="3286124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857356" y="378619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/>
            <p:cNvSpPr/>
            <p:nvPr/>
          </p:nvSpPr>
          <p:spPr>
            <a:xfrm>
              <a:off x="2428860" y="378619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000364" y="3786190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1857356" y="428625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Овал 11"/>
            <p:cNvSpPr/>
            <p:nvPr/>
          </p:nvSpPr>
          <p:spPr>
            <a:xfrm>
              <a:off x="2428860" y="428625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Овал 12"/>
            <p:cNvSpPr/>
            <p:nvPr/>
          </p:nvSpPr>
          <p:spPr>
            <a:xfrm>
              <a:off x="3000364" y="4286256"/>
              <a:ext cx="142876" cy="142876"/>
            </a:xfrm>
            <a:prstGeom prst="ellipse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429124" y="3143248"/>
            <a:ext cx="804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Ответ:</a:t>
            </a:r>
            <a:endParaRPr lang="ru-RU" dirty="0"/>
          </a:p>
        </p:txBody>
      </p:sp>
      <p:grpSp>
        <p:nvGrpSpPr>
          <p:cNvPr id="55" name="Группа 54"/>
          <p:cNvGrpSpPr/>
          <p:nvPr/>
        </p:nvGrpSpPr>
        <p:grpSpPr>
          <a:xfrm>
            <a:off x="6000760" y="3357562"/>
            <a:ext cx="1785950" cy="1571636"/>
            <a:chOff x="6000760" y="3357562"/>
            <a:chExt cx="1785950" cy="1571636"/>
          </a:xfrm>
        </p:grpSpPr>
        <p:grpSp>
          <p:nvGrpSpPr>
            <p:cNvPr id="19" name="Группа 18"/>
            <p:cNvGrpSpPr/>
            <p:nvPr/>
          </p:nvGrpSpPr>
          <p:grpSpPr>
            <a:xfrm>
              <a:off x="6000760" y="3357562"/>
              <a:ext cx="1285884" cy="1143008"/>
              <a:chOff x="1857356" y="3286124"/>
              <a:chExt cx="1285884" cy="1143008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1857356" y="328612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1" name="Овал 20"/>
              <p:cNvSpPr/>
              <p:nvPr/>
            </p:nvSpPr>
            <p:spPr>
              <a:xfrm>
                <a:off x="2428860" y="328612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2" name="Овал 21"/>
              <p:cNvSpPr/>
              <p:nvPr/>
            </p:nvSpPr>
            <p:spPr>
              <a:xfrm>
                <a:off x="3000364" y="3286124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3" name="Овал 22"/>
              <p:cNvSpPr/>
              <p:nvPr/>
            </p:nvSpPr>
            <p:spPr>
              <a:xfrm>
                <a:off x="1857356" y="3786190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4" name="Овал 23"/>
              <p:cNvSpPr/>
              <p:nvPr/>
            </p:nvSpPr>
            <p:spPr>
              <a:xfrm>
                <a:off x="2428860" y="3786190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5" name="Овал 24"/>
              <p:cNvSpPr/>
              <p:nvPr/>
            </p:nvSpPr>
            <p:spPr>
              <a:xfrm>
                <a:off x="3000364" y="3786190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6" name="Овал 25"/>
              <p:cNvSpPr/>
              <p:nvPr/>
            </p:nvSpPr>
            <p:spPr>
              <a:xfrm>
                <a:off x="1857356" y="4286256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2428860" y="4286256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3000364" y="4286256"/>
                <a:ext cx="142876" cy="142876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52" name="Прямоугольный треугольник 51"/>
            <p:cNvSpPr/>
            <p:nvPr/>
          </p:nvSpPr>
          <p:spPr>
            <a:xfrm rot="5400000">
              <a:off x="6179355" y="3321843"/>
              <a:ext cx="1500198" cy="1714512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>
              <a:stCxn id="52" idx="2"/>
              <a:endCxn id="28" idx="1"/>
            </p:cNvCxnSpPr>
            <p:nvPr/>
          </p:nvCxnSpPr>
          <p:spPr>
            <a:xfrm rot="10800000" flipH="1" flipV="1">
              <a:off x="6072198" y="3429000"/>
              <a:ext cx="1092494" cy="949618"/>
            </a:xfrm>
            <a:prstGeom prst="line">
              <a:avLst/>
            </a:prstGeom>
            <a:ln w="28575">
              <a:solidFill>
                <a:schemeClr val="accent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" name="TextBox 55"/>
          <p:cNvSpPr txBox="1"/>
          <p:nvPr/>
        </p:nvSpPr>
        <p:spPr>
          <a:xfrm>
            <a:off x="4643438" y="5429264"/>
            <a:ext cx="4288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Минимальное число звеньев ломаной - 4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857232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>
                <a:latin typeface="Monotype Corsiva" pitchFamily="66" charset="0"/>
              </a:rPr>
              <a:t>Проведите через 4 данные точки замкнутую ломанную, состоящую из трех звеньев.</a:t>
            </a:r>
          </a:p>
        </p:txBody>
      </p:sp>
      <p:sp>
        <p:nvSpPr>
          <p:cNvPr id="4" name="Равнобедренный треугольник 3"/>
          <p:cNvSpPr/>
          <p:nvPr/>
        </p:nvSpPr>
        <p:spPr>
          <a:xfrm rot="5400000">
            <a:off x="3143240" y="2643182"/>
            <a:ext cx="3286148" cy="2571768"/>
          </a:xfrm>
          <a:prstGeom prst="triangl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929190" y="45005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4500570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857752" y="314324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57554" y="3143248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                                                          </a:t>
            </a:r>
            <a:endParaRPr lang="ru-RU" dirty="0"/>
          </a:p>
        </p:txBody>
      </p:sp>
      <p:pic>
        <p:nvPicPr>
          <p:cNvPr id="14338" name="Picture 2" descr="D:\animashki-babochki-6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52"/>
            <a:ext cx="1457325" cy="1905000"/>
          </a:xfrm>
          <a:prstGeom prst="rect">
            <a:avLst/>
          </a:prstGeom>
          <a:noFill/>
        </p:spPr>
      </p:pic>
      <p:pic>
        <p:nvPicPr>
          <p:cNvPr id="10" name="Picture 2" descr="D:\animashki-babochki-6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7000892" y="4000504"/>
            <a:ext cx="1457325" cy="190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Monotype Corsiva" pitchFamily="66" charset="0"/>
              </a:rPr>
              <a:t>Проведите через данные 5 точек замкнутую ломаную, состоящую из трех звеньев.</a:t>
            </a:r>
          </a:p>
        </p:txBody>
      </p:sp>
      <p:sp>
        <p:nvSpPr>
          <p:cNvPr id="6" name="Овал 5"/>
          <p:cNvSpPr/>
          <p:nvPr/>
        </p:nvSpPr>
        <p:spPr>
          <a:xfrm>
            <a:off x="4214810" y="428625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429256" y="350043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857488" y="350043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86314" y="264318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500430" y="264318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3314" name="Picture 2" descr="D:\animashki-babochki-6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96" y="928670"/>
            <a:ext cx="1333500" cy="1504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Monotype Corsiva" pitchFamily="66" charset="0"/>
              </a:rPr>
              <a:t>Ответ задачи:</a:t>
            </a:r>
          </a:p>
        </p:txBody>
      </p:sp>
      <p:grpSp>
        <p:nvGrpSpPr>
          <p:cNvPr id="37" name="Группа 36"/>
          <p:cNvGrpSpPr/>
          <p:nvPr/>
        </p:nvGrpSpPr>
        <p:grpSpPr>
          <a:xfrm>
            <a:off x="214282" y="1714488"/>
            <a:ext cx="3786214" cy="2643206"/>
            <a:chOff x="214282" y="1714488"/>
            <a:chExt cx="3786214" cy="2643206"/>
          </a:xfrm>
        </p:grpSpPr>
        <p:sp>
          <p:nvSpPr>
            <p:cNvPr id="4" name="Овал 3"/>
            <p:cNvSpPr/>
            <p:nvPr/>
          </p:nvSpPr>
          <p:spPr>
            <a:xfrm>
              <a:off x="2000232" y="407194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Овал 4"/>
            <p:cNvSpPr/>
            <p:nvPr/>
          </p:nvSpPr>
          <p:spPr>
            <a:xfrm>
              <a:off x="3214678" y="328612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/>
            <p:cNvSpPr/>
            <p:nvPr/>
          </p:nvSpPr>
          <p:spPr>
            <a:xfrm>
              <a:off x="642910" y="3286124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Овал 6"/>
            <p:cNvSpPr/>
            <p:nvPr/>
          </p:nvSpPr>
          <p:spPr>
            <a:xfrm>
              <a:off x="2571736" y="242886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Овал 7"/>
            <p:cNvSpPr/>
            <p:nvPr/>
          </p:nvSpPr>
          <p:spPr>
            <a:xfrm>
              <a:off x="1285852" y="242886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Равнобедренный треугольник 8"/>
            <p:cNvSpPr/>
            <p:nvPr/>
          </p:nvSpPr>
          <p:spPr>
            <a:xfrm>
              <a:off x="214282" y="1714488"/>
              <a:ext cx="3786214" cy="2500330"/>
            </a:xfrm>
            <a:prstGeom prst="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38" name="Группа 37"/>
          <p:cNvGrpSpPr/>
          <p:nvPr/>
        </p:nvGrpSpPr>
        <p:grpSpPr>
          <a:xfrm>
            <a:off x="4071934" y="2428868"/>
            <a:ext cx="4929222" cy="1928826"/>
            <a:chOff x="4071934" y="2428868"/>
            <a:chExt cx="4929222" cy="1928826"/>
          </a:xfrm>
        </p:grpSpPr>
        <p:sp>
          <p:nvSpPr>
            <p:cNvPr id="16" name="Овал 15"/>
            <p:cNvSpPr/>
            <p:nvPr/>
          </p:nvSpPr>
          <p:spPr>
            <a:xfrm>
              <a:off x="6500826" y="4071942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/>
            <p:cNvSpPr/>
            <p:nvPr/>
          </p:nvSpPr>
          <p:spPr>
            <a:xfrm>
              <a:off x="7643834" y="321468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/>
            <p:cNvSpPr/>
            <p:nvPr/>
          </p:nvSpPr>
          <p:spPr>
            <a:xfrm>
              <a:off x="5143504" y="3214686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7072330" y="242886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786446" y="2428868"/>
              <a:ext cx="285752" cy="285752"/>
            </a:xfrm>
            <a:prstGeom prst="ellips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4" name="Группа 33"/>
            <p:cNvGrpSpPr/>
            <p:nvPr/>
          </p:nvGrpSpPr>
          <p:grpSpPr>
            <a:xfrm>
              <a:off x="4071934" y="2500306"/>
              <a:ext cx="4929222" cy="1714513"/>
              <a:chOff x="4071934" y="2500306"/>
              <a:chExt cx="4929222" cy="1714513"/>
            </a:xfrm>
          </p:grpSpPr>
          <p:cxnSp>
            <p:nvCxnSpPr>
              <p:cNvPr id="23" name="Прямая соединительная линия 22"/>
              <p:cNvCxnSpPr/>
              <p:nvPr/>
            </p:nvCxnSpPr>
            <p:spPr>
              <a:xfrm>
                <a:off x="4071934" y="2571744"/>
                <a:ext cx="2571768" cy="164307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Прямая соединительная линия 25"/>
              <p:cNvCxnSpPr/>
              <p:nvPr/>
            </p:nvCxnSpPr>
            <p:spPr>
              <a:xfrm flipV="1">
                <a:off x="6643702" y="2500306"/>
                <a:ext cx="2357454" cy="1714513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Прямая соединительная линия 30"/>
              <p:cNvCxnSpPr/>
              <p:nvPr/>
            </p:nvCxnSpPr>
            <p:spPr>
              <a:xfrm flipV="1">
                <a:off x="4071934" y="2500306"/>
                <a:ext cx="4929222" cy="71438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35" name="TextBox 34"/>
          <p:cNvSpPr txBox="1"/>
          <p:nvPr/>
        </p:nvSpPr>
        <p:spPr>
          <a:xfrm>
            <a:off x="357158" y="1500174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1-ый способ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857752" y="1500174"/>
            <a:ext cx="13548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2-ой способ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latin typeface="Monotype Corsiva" pitchFamily="66" charset="0"/>
              </a:rPr>
              <a:t>Соедините точки А и В ломаной без самопересечений, проходящей через все 20 точек так, чтобы звенья лежали на сторонах квадратов.</a:t>
            </a:r>
          </a:p>
        </p:txBody>
      </p:sp>
      <p:sp>
        <p:nvSpPr>
          <p:cNvPr id="4" name="Овал 3"/>
          <p:cNvSpPr/>
          <p:nvPr/>
        </p:nvSpPr>
        <p:spPr>
          <a:xfrm>
            <a:off x="6715140" y="3250405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928794" y="3250405"/>
            <a:ext cx="214314" cy="214314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857488" y="2464587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786182" y="2464587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786314" y="2464587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5715008" y="2464587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857488" y="325040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2857488" y="396478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2857488" y="4822041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5715008" y="325040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5715008" y="396478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4822041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3786182" y="325040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4786314" y="325040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3786182" y="396478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4786314" y="3964785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3786182" y="4822041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786314" y="4822041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1428728" y="2893215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А</a:t>
            </a:r>
            <a:endParaRPr lang="ru-RU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7000892" y="2893215"/>
            <a:ext cx="314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В</a:t>
            </a:r>
            <a:endParaRPr lang="ru-RU" b="1" dirty="0"/>
          </a:p>
        </p:txBody>
      </p:sp>
      <p:cxnSp>
        <p:nvCxnSpPr>
          <p:cNvPr id="32" name="Прямая соединительная линия 31"/>
          <p:cNvCxnSpPr>
            <a:stCxn id="11" idx="6"/>
            <a:endCxn id="16" idx="2"/>
          </p:cNvCxnSpPr>
          <p:nvPr/>
        </p:nvCxnSpPr>
        <p:spPr>
          <a:xfrm>
            <a:off x="2143108" y="3357562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>
            <a:stCxn id="16" idx="0"/>
            <a:endCxn id="12" idx="4"/>
          </p:cNvCxnSpPr>
          <p:nvPr/>
        </p:nvCxnSpPr>
        <p:spPr>
          <a:xfrm rot="5400000" flipH="1" flipV="1">
            <a:off x="2678893" y="2964653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>
            <a:stCxn id="12" idx="6"/>
            <a:endCxn id="13" idx="2"/>
          </p:cNvCxnSpPr>
          <p:nvPr/>
        </p:nvCxnSpPr>
        <p:spPr>
          <a:xfrm>
            <a:off x="3071802" y="2571744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>
            <a:stCxn id="13" idx="4"/>
            <a:endCxn id="22" idx="0"/>
          </p:cNvCxnSpPr>
          <p:nvPr/>
        </p:nvCxnSpPr>
        <p:spPr>
          <a:xfrm rot="5400000">
            <a:off x="3607587" y="2964653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2" idx="4"/>
            <a:endCxn id="24" idx="0"/>
          </p:cNvCxnSpPr>
          <p:nvPr/>
        </p:nvCxnSpPr>
        <p:spPr>
          <a:xfrm rot="5400000">
            <a:off x="3643306" y="3714752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>
            <a:stCxn id="24" idx="2"/>
            <a:endCxn id="17" idx="6"/>
          </p:cNvCxnSpPr>
          <p:nvPr/>
        </p:nvCxnSpPr>
        <p:spPr>
          <a:xfrm rot="10800000">
            <a:off x="3071802" y="4071942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stCxn id="17" idx="4"/>
            <a:endCxn id="18" idx="0"/>
          </p:cNvCxnSpPr>
          <p:nvPr/>
        </p:nvCxnSpPr>
        <p:spPr>
          <a:xfrm rot="5400000">
            <a:off x="2643174" y="4500570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18" idx="6"/>
            <a:endCxn id="26" idx="2"/>
          </p:cNvCxnSpPr>
          <p:nvPr/>
        </p:nvCxnSpPr>
        <p:spPr>
          <a:xfrm>
            <a:off x="3071802" y="4929198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27" idx="6"/>
            <a:endCxn id="21" idx="2"/>
          </p:cNvCxnSpPr>
          <p:nvPr/>
        </p:nvCxnSpPr>
        <p:spPr>
          <a:xfrm>
            <a:off x="5000628" y="4929198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21" idx="0"/>
            <a:endCxn id="20" idx="4"/>
          </p:cNvCxnSpPr>
          <p:nvPr/>
        </p:nvCxnSpPr>
        <p:spPr>
          <a:xfrm rot="5400000" flipH="1" flipV="1">
            <a:off x="5500694" y="4500570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20" idx="2"/>
            <a:endCxn id="25" idx="6"/>
          </p:cNvCxnSpPr>
          <p:nvPr/>
        </p:nvCxnSpPr>
        <p:spPr>
          <a:xfrm rot="10800000">
            <a:off x="5000628" y="4071942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23" idx="4"/>
            <a:endCxn id="25" idx="0"/>
          </p:cNvCxnSpPr>
          <p:nvPr/>
        </p:nvCxnSpPr>
        <p:spPr>
          <a:xfrm rot="5400000">
            <a:off x="4643438" y="3714752"/>
            <a:ext cx="500066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>
            <a:stCxn id="14" idx="4"/>
            <a:endCxn id="23" idx="0"/>
          </p:cNvCxnSpPr>
          <p:nvPr/>
        </p:nvCxnSpPr>
        <p:spPr>
          <a:xfrm rot="5400000">
            <a:off x="4607719" y="2964653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14" idx="6"/>
            <a:endCxn id="15" idx="2"/>
          </p:cNvCxnSpPr>
          <p:nvPr/>
        </p:nvCxnSpPr>
        <p:spPr>
          <a:xfrm>
            <a:off x="5000628" y="2571744"/>
            <a:ext cx="71438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15" idx="4"/>
            <a:endCxn id="19" idx="0"/>
          </p:cNvCxnSpPr>
          <p:nvPr/>
        </p:nvCxnSpPr>
        <p:spPr>
          <a:xfrm rot="5400000">
            <a:off x="5536413" y="2964653"/>
            <a:ext cx="571504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9" idx="6"/>
            <a:endCxn id="4" idx="2"/>
          </p:cNvCxnSpPr>
          <p:nvPr/>
        </p:nvCxnSpPr>
        <p:spPr>
          <a:xfrm>
            <a:off x="5929322" y="3357562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Овал 62"/>
          <p:cNvSpPr/>
          <p:nvPr/>
        </p:nvSpPr>
        <p:spPr>
          <a:xfrm>
            <a:off x="4786314" y="5679297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Овал 63"/>
          <p:cNvSpPr/>
          <p:nvPr/>
        </p:nvSpPr>
        <p:spPr>
          <a:xfrm>
            <a:off x="3786182" y="5679297"/>
            <a:ext cx="214314" cy="214314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6" name="Прямая соединительная линия 65"/>
          <p:cNvCxnSpPr>
            <a:stCxn id="26" idx="4"/>
            <a:endCxn id="64" idx="0"/>
          </p:cNvCxnSpPr>
          <p:nvPr/>
        </p:nvCxnSpPr>
        <p:spPr>
          <a:xfrm rot="5400000">
            <a:off x="3571868" y="5357826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>
            <a:stCxn id="64" idx="6"/>
            <a:endCxn id="63" idx="2"/>
          </p:cNvCxnSpPr>
          <p:nvPr/>
        </p:nvCxnSpPr>
        <p:spPr>
          <a:xfrm>
            <a:off x="4000496" y="5786454"/>
            <a:ext cx="785818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27" idx="4"/>
            <a:endCxn id="63" idx="0"/>
          </p:cNvCxnSpPr>
          <p:nvPr/>
        </p:nvCxnSpPr>
        <p:spPr>
          <a:xfrm rot="5400000">
            <a:off x="4572000" y="5357826"/>
            <a:ext cx="642942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5" name="Picture 1" descr="D:\animashki-babochki-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929198"/>
            <a:ext cx="180975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Monotype Corsiva" pitchFamily="66" charset="0"/>
              </a:rPr>
              <a:t>Соедините </a:t>
            </a:r>
            <a:r>
              <a:rPr lang="ru-RU" sz="3200" dirty="0" smtClean="0">
                <a:latin typeface="Monotype Corsiva" pitchFamily="66" charset="0"/>
                <a:sym typeface="Symbol"/>
              </a:rPr>
              <a:t>«</a:t>
            </a:r>
            <a:r>
              <a:rPr lang="ru-RU" sz="3200" dirty="0" smtClean="0">
                <a:latin typeface="Monotype Corsiva" pitchFamily="66" charset="0"/>
              </a:rPr>
              <a:t>одним </a:t>
            </a:r>
            <a:r>
              <a:rPr lang="ru-RU" sz="3200" dirty="0">
                <a:latin typeface="Monotype Corsiva" pitchFamily="66" charset="0"/>
              </a:rPr>
              <a:t>росчерком </a:t>
            </a:r>
            <a:r>
              <a:rPr lang="ru-RU" sz="3200" dirty="0" smtClean="0">
                <a:latin typeface="Monotype Corsiva" pitchFamily="66" charset="0"/>
              </a:rPr>
              <a:t>пера» </a:t>
            </a:r>
            <a:r>
              <a:rPr lang="ru-RU" sz="3200" dirty="0">
                <a:latin typeface="Monotype Corsiva" pitchFamily="66" charset="0"/>
              </a:rPr>
              <a:t>данные 16 точек ломаной, состоящей из шести звеньев.</a:t>
            </a:r>
          </a:p>
        </p:txBody>
      </p:sp>
      <p:sp>
        <p:nvSpPr>
          <p:cNvPr id="5" name="Овал 4"/>
          <p:cNvSpPr/>
          <p:nvPr/>
        </p:nvSpPr>
        <p:spPr>
          <a:xfrm>
            <a:off x="2928926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4000496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000628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072198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928926" y="314324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2928926" y="385762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6072198" y="385762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6072198" y="485776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5072066" y="485776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071934" y="485776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2928926" y="485776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5072066" y="385762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4071934" y="385762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000628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4000496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6072198" y="307181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4" name="Прямая соединительная линия 33"/>
          <p:cNvCxnSpPr>
            <a:endCxn id="5" idx="0"/>
          </p:cNvCxnSpPr>
          <p:nvPr/>
        </p:nvCxnSpPr>
        <p:spPr>
          <a:xfrm rot="5400000">
            <a:off x="2714612" y="1928802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5" idx="4"/>
            <a:endCxn id="9" idx="0"/>
          </p:cNvCxnSpPr>
          <p:nvPr/>
        </p:nvCxnSpPr>
        <p:spPr>
          <a:xfrm rot="5400000">
            <a:off x="2786050" y="2857496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9" idx="4"/>
            <a:endCxn id="10" idx="0"/>
          </p:cNvCxnSpPr>
          <p:nvPr/>
        </p:nvCxnSpPr>
        <p:spPr>
          <a:xfrm rot="5400000">
            <a:off x="2857488" y="3643314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0" idx="6"/>
            <a:endCxn id="26" idx="2"/>
          </p:cNvCxnSpPr>
          <p:nvPr/>
        </p:nvCxnSpPr>
        <p:spPr>
          <a:xfrm>
            <a:off x="3214678" y="4000504"/>
            <a:ext cx="85725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6" idx="6"/>
            <a:endCxn id="25" idx="2"/>
          </p:cNvCxnSpPr>
          <p:nvPr/>
        </p:nvCxnSpPr>
        <p:spPr>
          <a:xfrm>
            <a:off x="4357686" y="4000504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5" idx="6"/>
            <a:endCxn id="11" idx="2"/>
          </p:cNvCxnSpPr>
          <p:nvPr/>
        </p:nvCxnSpPr>
        <p:spPr>
          <a:xfrm>
            <a:off x="5357818" y="4000504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1" idx="0"/>
            <a:endCxn id="29" idx="4"/>
          </p:cNvCxnSpPr>
          <p:nvPr/>
        </p:nvCxnSpPr>
        <p:spPr>
          <a:xfrm rot="5400000" flipH="1" flipV="1">
            <a:off x="5965041" y="3607595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9" idx="0"/>
            <a:endCxn id="8" idx="4"/>
          </p:cNvCxnSpPr>
          <p:nvPr/>
        </p:nvCxnSpPr>
        <p:spPr>
          <a:xfrm rot="5400000" flipH="1" flipV="1">
            <a:off x="5965041" y="2821777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8" idx="0"/>
          </p:cNvCxnSpPr>
          <p:nvPr/>
        </p:nvCxnSpPr>
        <p:spPr>
          <a:xfrm rot="5400000" flipH="1" flipV="1">
            <a:off x="5822165" y="1893083"/>
            <a:ext cx="78581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endCxn id="7" idx="7"/>
          </p:cNvCxnSpPr>
          <p:nvPr/>
        </p:nvCxnSpPr>
        <p:spPr>
          <a:xfrm rot="5400000">
            <a:off x="5315972" y="1428736"/>
            <a:ext cx="827665" cy="970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7" idx="3"/>
            <a:endCxn id="28" idx="7"/>
          </p:cNvCxnSpPr>
          <p:nvPr/>
        </p:nvCxnSpPr>
        <p:spPr>
          <a:xfrm rot="5400000">
            <a:off x="4351558" y="2422740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28" idx="3"/>
            <a:endCxn id="10" idx="7"/>
          </p:cNvCxnSpPr>
          <p:nvPr/>
        </p:nvCxnSpPr>
        <p:spPr>
          <a:xfrm rot="5400000">
            <a:off x="3315707" y="3172839"/>
            <a:ext cx="583760" cy="8695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0" idx="3"/>
          </p:cNvCxnSpPr>
          <p:nvPr/>
        </p:nvCxnSpPr>
        <p:spPr>
          <a:xfrm rot="5400000">
            <a:off x="1928795" y="3958657"/>
            <a:ext cx="899103" cy="11848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endCxn id="15" idx="2"/>
          </p:cNvCxnSpPr>
          <p:nvPr/>
        </p:nvCxnSpPr>
        <p:spPr>
          <a:xfrm>
            <a:off x="1785918" y="5000636"/>
            <a:ext cx="114300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5" idx="6"/>
            <a:endCxn id="14" idx="2"/>
          </p:cNvCxnSpPr>
          <p:nvPr/>
        </p:nvCxnSpPr>
        <p:spPr>
          <a:xfrm>
            <a:off x="3214678" y="5000636"/>
            <a:ext cx="85725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4" idx="6"/>
            <a:endCxn id="13" idx="2"/>
          </p:cNvCxnSpPr>
          <p:nvPr/>
        </p:nvCxnSpPr>
        <p:spPr>
          <a:xfrm>
            <a:off x="4357686" y="5000636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13" idx="6"/>
            <a:endCxn id="12" idx="2"/>
          </p:cNvCxnSpPr>
          <p:nvPr/>
        </p:nvCxnSpPr>
        <p:spPr>
          <a:xfrm>
            <a:off x="5357818" y="5000636"/>
            <a:ext cx="71438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stCxn id="12" idx="6"/>
          </p:cNvCxnSpPr>
          <p:nvPr/>
        </p:nvCxnSpPr>
        <p:spPr>
          <a:xfrm>
            <a:off x="6357950" y="5000636"/>
            <a:ext cx="107157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>
            <a:endCxn id="11" idx="5"/>
          </p:cNvCxnSpPr>
          <p:nvPr/>
        </p:nvCxnSpPr>
        <p:spPr>
          <a:xfrm rot="10800000">
            <a:off x="6316104" y="4101534"/>
            <a:ext cx="1113417" cy="89910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>
            <a:stCxn id="27" idx="5"/>
            <a:endCxn id="11" idx="1"/>
          </p:cNvCxnSpPr>
          <p:nvPr/>
        </p:nvCxnSpPr>
        <p:spPr>
          <a:xfrm rot="16200000" flipH="1">
            <a:off x="5387409" y="3172839"/>
            <a:ext cx="583760" cy="8695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>
            <a:stCxn id="27" idx="1"/>
            <a:endCxn id="6" idx="5"/>
          </p:cNvCxnSpPr>
          <p:nvPr/>
        </p:nvCxnSpPr>
        <p:spPr>
          <a:xfrm rot="16200000" flipV="1">
            <a:off x="4351558" y="2422740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>
            <a:stCxn id="6" idx="1"/>
          </p:cNvCxnSpPr>
          <p:nvPr/>
        </p:nvCxnSpPr>
        <p:spPr>
          <a:xfrm rot="16200000" flipV="1">
            <a:off x="3178960" y="1464455"/>
            <a:ext cx="756227" cy="97054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41" name="Picture 1" descr="D:\animashki-babochki-87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714884"/>
            <a:ext cx="3533775" cy="18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357166"/>
            <a:ext cx="8229600" cy="1143000"/>
          </a:xfrm>
        </p:spPr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Соедините «одним росчерком пера» 24 точки замкнутой ломаной, состоящей из десяти звеньев.</a:t>
            </a:r>
            <a:endParaRPr lang="ru-RU" sz="3200" dirty="0"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714744" y="214311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643438" y="214311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714744" y="292893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3438" y="292893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714612" y="292893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643570" y="2928934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14480" y="371475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2714612" y="371475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3714744" y="371475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4643438" y="371475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5715008" y="371475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6643702" y="371475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785918" y="450057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4714876" y="58578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3714744" y="58578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5715008" y="528638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43438" y="521495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3714744" y="521495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2714612" y="521495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6715140" y="450057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5715008" y="450057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4643438" y="450057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3714744" y="450057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2714612" y="450057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1" name="Прямая соединительная линия 30"/>
          <p:cNvCxnSpPr>
            <a:stCxn id="4" idx="3"/>
            <a:endCxn id="8" idx="7"/>
          </p:cNvCxnSpPr>
          <p:nvPr/>
        </p:nvCxnSpPr>
        <p:spPr>
          <a:xfrm rot="5400000">
            <a:off x="3065674" y="2279864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>
            <a:stCxn id="8" idx="3"/>
            <a:endCxn id="10" idx="7"/>
          </p:cNvCxnSpPr>
          <p:nvPr/>
        </p:nvCxnSpPr>
        <p:spPr>
          <a:xfrm rot="5400000">
            <a:off x="2065542" y="3065682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>
            <a:stCxn id="10" idx="5"/>
            <a:endCxn id="29" idx="1"/>
          </p:cNvCxnSpPr>
          <p:nvPr/>
        </p:nvCxnSpPr>
        <p:spPr>
          <a:xfrm rot="16200000" flipH="1">
            <a:off x="2065542" y="3851500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>
            <a:stCxn id="29" idx="5"/>
            <a:endCxn id="23" idx="1"/>
          </p:cNvCxnSpPr>
          <p:nvPr/>
        </p:nvCxnSpPr>
        <p:spPr>
          <a:xfrm rot="16200000" flipH="1">
            <a:off x="3101393" y="4601599"/>
            <a:ext cx="512322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23" idx="5"/>
            <a:endCxn id="19" idx="2"/>
          </p:cNvCxnSpPr>
          <p:nvPr/>
        </p:nvCxnSpPr>
        <p:spPr>
          <a:xfrm rot="16200000" flipH="1">
            <a:off x="4065806" y="5351697"/>
            <a:ext cx="541913" cy="7562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9" idx="6"/>
            <a:endCxn id="21" idx="3"/>
          </p:cNvCxnSpPr>
          <p:nvPr/>
        </p:nvCxnSpPr>
        <p:spPr>
          <a:xfrm flipV="1">
            <a:off x="5000628" y="5530293"/>
            <a:ext cx="756227" cy="47047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1" idx="7"/>
            <a:endCxn id="25" idx="3"/>
          </p:cNvCxnSpPr>
          <p:nvPr/>
        </p:nvCxnSpPr>
        <p:spPr>
          <a:xfrm rot="5400000" flipH="1" flipV="1">
            <a:off x="6066070" y="4637318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5" idx="1"/>
            <a:endCxn id="14" idx="5"/>
          </p:cNvCxnSpPr>
          <p:nvPr/>
        </p:nvCxnSpPr>
        <p:spPr>
          <a:xfrm rot="16200000" flipV="1">
            <a:off x="6066070" y="3851500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14" idx="1"/>
            <a:endCxn id="7" idx="5"/>
          </p:cNvCxnSpPr>
          <p:nvPr/>
        </p:nvCxnSpPr>
        <p:spPr>
          <a:xfrm rot="16200000" flipV="1">
            <a:off x="5030219" y="3029963"/>
            <a:ext cx="583760" cy="86951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7" idx="4"/>
            <a:endCxn id="13" idx="0"/>
          </p:cNvCxnSpPr>
          <p:nvPr/>
        </p:nvCxnSpPr>
        <p:spPr>
          <a:xfrm rot="5400000">
            <a:off x="4536281" y="3464719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13" idx="4"/>
            <a:endCxn id="27" idx="0"/>
          </p:cNvCxnSpPr>
          <p:nvPr/>
        </p:nvCxnSpPr>
        <p:spPr>
          <a:xfrm rot="5400000">
            <a:off x="4536281" y="4250537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27" idx="4"/>
            <a:endCxn id="22" idx="0"/>
          </p:cNvCxnSpPr>
          <p:nvPr/>
        </p:nvCxnSpPr>
        <p:spPr>
          <a:xfrm rot="5400000">
            <a:off x="4572000" y="5000636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>
            <a:stCxn id="22" idx="6"/>
            <a:endCxn id="26" idx="3"/>
          </p:cNvCxnSpPr>
          <p:nvPr/>
        </p:nvCxnSpPr>
        <p:spPr>
          <a:xfrm flipV="1">
            <a:off x="4929190" y="4744475"/>
            <a:ext cx="827665" cy="6133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26" idx="7"/>
            <a:endCxn id="15" idx="3"/>
          </p:cNvCxnSpPr>
          <p:nvPr/>
        </p:nvCxnSpPr>
        <p:spPr>
          <a:xfrm rot="5400000" flipH="1" flipV="1">
            <a:off x="6030351" y="3887219"/>
            <a:ext cx="583760" cy="726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15" idx="1"/>
            <a:endCxn id="9" idx="5"/>
          </p:cNvCxnSpPr>
          <p:nvPr/>
        </p:nvCxnSpPr>
        <p:spPr>
          <a:xfrm rot="16200000" flipV="1">
            <a:off x="5994632" y="3065682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9" idx="1"/>
            <a:endCxn id="5" idx="5"/>
          </p:cNvCxnSpPr>
          <p:nvPr/>
        </p:nvCxnSpPr>
        <p:spPr>
          <a:xfrm rot="16200000" flipV="1">
            <a:off x="4994500" y="2279864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5" idx="3"/>
            <a:endCxn id="6" idx="7"/>
          </p:cNvCxnSpPr>
          <p:nvPr/>
        </p:nvCxnSpPr>
        <p:spPr>
          <a:xfrm rot="5400000">
            <a:off x="4030087" y="2315583"/>
            <a:ext cx="583760" cy="726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6" idx="3"/>
            <a:endCxn id="11" idx="7"/>
          </p:cNvCxnSpPr>
          <p:nvPr/>
        </p:nvCxnSpPr>
        <p:spPr>
          <a:xfrm rot="5400000">
            <a:off x="3065674" y="3065682"/>
            <a:ext cx="583760" cy="79807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>
            <a:stCxn id="11" idx="3"/>
            <a:endCxn id="16" idx="7"/>
          </p:cNvCxnSpPr>
          <p:nvPr/>
        </p:nvCxnSpPr>
        <p:spPr>
          <a:xfrm rot="5400000">
            <a:off x="2101261" y="3887219"/>
            <a:ext cx="583760" cy="726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16" idx="5"/>
            <a:endCxn id="24" idx="1"/>
          </p:cNvCxnSpPr>
          <p:nvPr/>
        </p:nvCxnSpPr>
        <p:spPr>
          <a:xfrm rot="16200000" flipH="1">
            <a:off x="2136980" y="4637318"/>
            <a:ext cx="512322" cy="72663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24" idx="5"/>
            <a:endCxn id="20" idx="2"/>
          </p:cNvCxnSpPr>
          <p:nvPr/>
        </p:nvCxnSpPr>
        <p:spPr>
          <a:xfrm rot="16200000" flipH="1">
            <a:off x="3065674" y="5351697"/>
            <a:ext cx="541913" cy="75622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23" idx="4"/>
            <a:endCxn id="20" idx="0"/>
          </p:cNvCxnSpPr>
          <p:nvPr/>
        </p:nvCxnSpPr>
        <p:spPr>
          <a:xfrm rot="5400000">
            <a:off x="3679025" y="5679297"/>
            <a:ext cx="35719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28" idx="4"/>
            <a:endCxn id="23" idx="0"/>
          </p:cNvCxnSpPr>
          <p:nvPr/>
        </p:nvCxnSpPr>
        <p:spPr>
          <a:xfrm rot="5400000">
            <a:off x="3643306" y="5000636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12" idx="4"/>
            <a:endCxn id="28" idx="0"/>
          </p:cNvCxnSpPr>
          <p:nvPr/>
        </p:nvCxnSpPr>
        <p:spPr>
          <a:xfrm rot="5400000">
            <a:off x="3607587" y="4250537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6" idx="4"/>
            <a:endCxn id="12" idx="0"/>
          </p:cNvCxnSpPr>
          <p:nvPr/>
        </p:nvCxnSpPr>
        <p:spPr>
          <a:xfrm rot="5400000">
            <a:off x="3607587" y="3464719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4" idx="4"/>
            <a:endCxn id="6" idx="0"/>
          </p:cNvCxnSpPr>
          <p:nvPr/>
        </p:nvCxnSpPr>
        <p:spPr>
          <a:xfrm rot="5400000">
            <a:off x="3607587" y="2678901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7" name="Picture 1" descr="D:\animashki-babochki-9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4929198"/>
            <a:ext cx="1809750" cy="152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9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Соедините точки А и В ломаной, состоящей из 31 звена, проходящей через все данные точки.</a:t>
            </a:r>
          </a:p>
        </p:txBody>
      </p:sp>
      <p:sp>
        <p:nvSpPr>
          <p:cNvPr id="4" name="Овал 3"/>
          <p:cNvSpPr/>
          <p:nvPr/>
        </p:nvSpPr>
        <p:spPr>
          <a:xfrm>
            <a:off x="3357554" y="157161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4214810" y="157161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000628" y="157161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857884" y="157161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357554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214810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5000628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5857884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2500298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6715140" y="228599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500298" y="300037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357554" y="300037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4214810" y="3000372"/>
            <a:ext cx="285752" cy="285752"/>
          </a:xfrm>
          <a:prstGeom prst="ellipse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5000628" y="300037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857884" y="300037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6715140" y="3000372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500298" y="378619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357554" y="378619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214810" y="378619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5000628" y="457200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вал 23"/>
          <p:cNvSpPr/>
          <p:nvPr/>
        </p:nvSpPr>
        <p:spPr>
          <a:xfrm>
            <a:off x="4214810" y="457200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3357554" y="457200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2500298" y="457200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6715140" y="378619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Овал 27"/>
          <p:cNvSpPr/>
          <p:nvPr/>
        </p:nvSpPr>
        <p:spPr>
          <a:xfrm>
            <a:off x="5857884" y="378619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Овал 28"/>
          <p:cNvSpPr/>
          <p:nvPr/>
        </p:nvSpPr>
        <p:spPr>
          <a:xfrm>
            <a:off x="5000628" y="3786190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Овал 29"/>
          <p:cNvSpPr/>
          <p:nvPr/>
        </p:nvSpPr>
        <p:spPr>
          <a:xfrm>
            <a:off x="3357554" y="535782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Овал 30"/>
          <p:cNvSpPr/>
          <p:nvPr/>
        </p:nvSpPr>
        <p:spPr>
          <a:xfrm>
            <a:off x="6715140" y="457200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Овал 31"/>
          <p:cNvSpPr/>
          <p:nvPr/>
        </p:nvSpPr>
        <p:spPr>
          <a:xfrm>
            <a:off x="5857884" y="4572008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Овал 32"/>
          <p:cNvSpPr/>
          <p:nvPr/>
        </p:nvSpPr>
        <p:spPr>
          <a:xfrm>
            <a:off x="5857884" y="535782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5000628" y="5357826"/>
            <a:ext cx="285752" cy="285752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4214810" y="5357826"/>
            <a:ext cx="285752" cy="285752"/>
          </a:xfrm>
          <a:prstGeom prst="ellipse">
            <a:avLst/>
          </a:prstGeom>
          <a:solidFill>
            <a:srgbClr val="C000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3929058" y="2643182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4000496" y="5715016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cxnSp>
        <p:nvCxnSpPr>
          <p:cNvPr id="39" name="Прямая соединительная линия 38"/>
          <p:cNvCxnSpPr>
            <a:stCxn id="16" idx="6"/>
            <a:endCxn id="17" idx="2"/>
          </p:cNvCxnSpPr>
          <p:nvPr/>
        </p:nvCxnSpPr>
        <p:spPr>
          <a:xfrm>
            <a:off x="4500562" y="3143248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>
            <a:stCxn id="17" idx="4"/>
            <a:endCxn id="29" idx="0"/>
          </p:cNvCxnSpPr>
          <p:nvPr/>
        </p:nvCxnSpPr>
        <p:spPr>
          <a:xfrm rot="5400000">
            <a:off x="4893471" y="3536157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29" idx="2"/>
            <a:endCxn id="22" idx="6"/>
          </p:cNvCxnSpPr>
          <p:nvPr/>
        </p:nvCxnSpPr>
        <p:spPr>
          <a:xfrm rot="10800000">
            <a:off x="4500562" y="3929066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stCxn id="22" idx="4"/>
            <a:endCxn id="24" idx="0"/>
          </p:cNvCxnSpPr>
          <p:nvPr/>
        </p:nvCxnSpPr>
        <p:spPr>
          <a:xfrm rot="5400000">
            <a:off x="4107653" y="4321975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>
            <a:stCxn id="24" idx="6"/>
            <a:endCxn id="23" idx="2"/>
          </p:cNvCxnSpPr>
          <p:nvPr/>
        </p:nvCxnSpPr>
        <p:spPr>
          <a:xfrm>
            <a:off x="4500562" y="4714884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23" idx="4"/>
            <a:endCxn id="34" idx="0"/>
          </p:cNvCxnSpPr>
          <p:nvPr/>
        </p:nvCxnSpPr>
        <p:spPr>
          <a:xfrm rot="5400000">
            <a:off x="4893471" y="5107793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>
            <a:stCxn id="34" idx="6"/>
            <a:endCxn id="33" idx="2"/>
          </p:cNvCxnSpPr>
          <p:nvPr/>
        </p:nvCxnSpPr>
        <p:spPr>
          <a:xfrm>
            <a:off x="5286380" y="550070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>
            <a:stCxn id="33" idx="0"/>
            <a:endCxn id="32" idx="4"/>
          </p:cNvCxnSpPr>
          <p:nvPr/>
        </p:nvCxnSpPr>
        <p:spPr>
          <a:xfrm rot="5400000" flipH="1" flipV="1">
            <a:off x="5750727" y="5107793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stCxn id="32" idx="6"/>
            <a:endCxn id="31" idx="2"/>
          </p:cNvCxnSpPr>
          <p:nvPr/>
        </p:nvCxnSpPr>
        <p:spPr>
          <a:xfrm>
            <a:off x="6143636" y="4714884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>
            <a:stCxn id="31" idx="0"/>
            <a:endCxn id="27" idx="4"/>
          </p:cNvCxnSpPr>
          <p:nvPr/>
        </p:nvCxnSpPr>
        <p:spPr>
          <a:xfrm rot="5400000" flipH="1" flipV="1">
            <a:off x="6607983" y="4321975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27" idx="2"/>
            <a:endCxn id="28" idx="6"/>
          </p:cNvCxnSpPr>
          <p:nvPr/>
        </p:nvCxnSpPr>
        <p:spPr>
          <a:xfrm rot="10800000">
            <a:off x="6143636" y="3929066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28" idx="0"/>
            <a:endCxn id="18" idx="4"/>
          </p:cNvCxnSpPr>
          <p:nvPr/>
        </p:nvCxnSpPr>
        <p:spPr>
          <a:xfrm rot="5400000" flipH="1" flipV="1">
            <a:off x="5750727" y="3536157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>
            <a:stCxn id="18" idx="6"/>
            <a:endCxn id="19" idx="2"/>
          </p:cNvCxnSpPr>
          <p:nvPr/>
        </p:nvCxnSpPr>
        <p:spPr>
          <a:xfrm>
            <a:off x="6143636" y="314324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>
            <a:stCxn id="19" idx="0"/>
            <a:endCxn id="13" idx="4"/>
          </p:cNvCxnSpPr>
          <p:nvPr/>
        </p:nvCxnSpPr>
        <p:spPr>
          <a:xfrm rot="5400000" flipH="1" flipV="1">
            <a:off x="6643702" y="278605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>
            <a:stCxn id="13" idx="2"/>
            <a:endCxn id="11" idx="6"/>
          </p:cNvCxnSpPr>
          <p:nvPr/>
        </p:nvCxnSpPr>
        <p:spPr>
          <a:xfrm rot="10800000">
            <a:off x="6143636" y="242886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stCxn id="11" idx="0"/>
            <a:endCxn id="7" idx="4"/>
          </p:cNvCxnSpPr>
          <p:nvPr/>
        </p:nvCxnSpPr>
        <p:spPr>
          <a:xfrm rot="5400000" flipH="1" flipV="1">
            <a:off x="5786446" y="207167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stCxn id="7" idx="2"/>
            <a:endCxn id="6" idx="6"/>
          </p:cNvCxnSpPr>
          <p:nvPr/>
        </p:nvCxnSpPr>
        <p:spPr>
          <a:xfrm rot="10800000">
            <a:off x="5286380" y="171448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>
            <a:stCxn id="6" idx="4"/>
            <a:endCxn id="10" idx="0"/>
          </p:cNvCxnSpPr>
          <p:nvPr/>
        </p:nvCxnSpPr>
        <p:spPr>
          <a:xfrm rot="5400000">
            <a:off x="4929190" y="207167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>
            <a:stCxn id="10" idx="2"/>
            <a:endCxn id="9" idx="6"/>
          </p:cNvCxnSpPr>
          <p:nvPr/>
        </p:nvCxnSpPr>
        <p:spPr>
          <a:xfrm rot="10800000">
            <a:off x="4500562" y="2428868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>
            <a:stCxn id="9" idx="0"/>
            <a:endCxn id="5" idx="4"/>
          </p:cNvCxnSpPr>
          <p:nvPr/>
        </p:nvCxnSpPr>
        <p:spPr>
          <a:xfrm rot="5400000" flipH="1" flipV="1">
            <a:off x="4143372" y="207167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>
            <a:stCxn id="5" idx="2"/>
            <a:endCxn id="4" idx="6"/>
          </p:cNvCxnSpPr>
          <p:nvPr/>
        </p:nvCxnSpPr>
        <p:spPr>
          <a:xfrm rot="10800000">
            <a:off x="3643306" y="171448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/>
          <p:cNvCxnSpPr>
            <a:stCxn id="4" idx="4"/>
            <a:endCxn id="8" idx="0"/>
          </p:cNvCxnSpPr>
          <p:nvPr/>
        </p:nvCxnSpPr>
        <p:spPr>
          <a:xfrm rot="5400000">
            <a:off x="3286116" y="207167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>
            <a:stCxn id="8" idx="2"/>
            <a:endCxn id="12" idx="6"/>
          </p:cNvCxnSpPr>
          <p:nvPr/>
        </p:nvCxnSpPr>
        <p:spPr>
          <a:xfrm rot="10800000">
            <a:off x="2786050" y="242886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>
            <a:stCxn id="12" idx="4"/>
            <a:endCxn id="14" idx="0"/>
          </p:cNvCxnSpPr>
          <p:nvPr/>
        </p:nvCxnSpPr>
        <p:spPr>
          <a:xfrm rot="5400000">
            <a:off x="2428860" y="2786058"/>
            <a:ext cx="428628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>
            <a:stCxn id="14" idx="6"/>
            <a:endCxn id="15" idx="2"/>
          </p:cNvCxnSpPr>
          <p:nvPr/>
        </p:nvCxnSpPr>
        <p:spPr>
          <a:xfrm>
            <a:off x="2786050" y="3143248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единительная линия 92"/>
          <p:cNvCxnSpPr>
            <a:stCxn id="15" idx="4"/>
            <a:endCxn id="21" idx="0"/>
          </p:cNvCxnSpPr>
          <p:nvPr/>
        </p:nvCxnSpPr>
        <p:spPr>
          <a:xfrm rot="5400000">
            <a:off x="3250397" y="3536157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>
            <a:stCxn id="21" idx="2"/>
            <a:endCxn id="20" idx="6"/>
          </p:cNvCxnSpPr>
          <p:nvPr/>
        </p:nvCxnSpPr>
        <p:spPr>
          <a:xfrm rot="10800000">
            <a:off x="2786050" y="3929066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>
            <a:stCxn id="20" idx="4"/>
            <a:endCxn id="26" idx="0"/>
          </p:cNvCxnSpPr>
          <p:nvPr/>
        </p:nvCxnSpPr>
        <p:spPr>
          <a:xfrm rot="5400000">
            <a:off x="2393141" y="4321975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>
            <a:stCxn id="26" idx="6"/>
            <a:endCxn id="25" idx="2"/>
          </p:cNvCxnSpPr>
          <p:nvPr/>
        </p:nvCxnSpPr>
        <p:spPr>
          <a:xfrm>
            <a:off x="2786050" y="4714884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единительная линия 100"/>
          <p:cNvCxnSpPr>
            <a:stCxn id="25" idx="4"/>
            <a:endCxn id="30" idx="0"/>
          </p:cNvCxnSpPr>
          <p:nvPr/>
        </p:nvCxnSpPr>
        <p:spPr>
          <a:xfrm rot="5400000">
            <a:off x="3250397" y="5107793"/>
            <a:ext cx="500066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stCxn id="30" idx="6"/>
            <a:endCxn id="35" idx="2"/>
          </p:cNvCxnSpPr>
          <p:nvPr/>
        </p:nvCxnSpPr>
        <p:spPr>
          <a:xfrm>
            <a:off x="3643306" y="5500702"/>
            <a:ext cx="571504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75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9000"/>
                            </p:stCondLst>
                            <p:childTnLst>
                              <p:par>
                                <p:cTn id="7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9500"/>
                            </p:stCondLst>
                            <p:childTnLst>
                              <p:par>
                                <p:cTn id="8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1500"/>
                            </p:stCondLst>
                            <p:childTnLst>
                              <p:par>
                                <p:cTn id="9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3500"/>
                            </p:stCondLst>
                            <p:childTnLst>
                              <p:par>
                                <p:cTn id="1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5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4500"/>
                            </p:stCondLst>
                            <p:childTnLst>
                              <p:par>
                                <p:cTn id="1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1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280</Words>
  <Application>Microsoft Office PowerPoint</Application>
  <PresentationFormat>Экран (4:3)</PresentationFormat>
  <Paragraphs>30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Слайд 1</vt:lpstr>
      <vt:lpstr>Проведите несколько ломаных, проходящих через все точки рисунка а. Сколько у них звеньев? Попробуйте провести ломаную с минимальным числом звеньев.</vt:lpstr>
      <vt:lpstr>Проведите через 4 данные точки замкнутую ломанную, состоящую из трех звеньев.</vt:lpstr>
      <vt:lpstr>Проведите через данные 5 точек замкнутую ломаную, состоящую из трех звеньев.</vt:lpstr>
      <vt:lpstr>Ответ задачи:</vt:lpstr>
      <vt:lpstr>Соедините точки А и В ломаной без самопересечений, проходящей через все 20 точек так, чтобы звенья лежали на сторонах квадратов.</vt:lpstr>
      <vt:lpstr>Соедините «одним росчерком пера» данные 16 точек ломаной, состоящей из шести звеньев.</vt:lpstr>
      <vt:lpstr>Соедините «одним росчерком пера» 24 точки замкнутой ломаной, состоящей из десяти звеньев.</vt:lpstr>
      <vt:lpstr>Соедините точки А и В ломаной, состоящей из 31 звена, проходящей через все данные точки.</vt:lpstr>
      <vt:lpstr>Соедините точки В и С ломаной, состоящей из трех равных звеньев.</vt:lpstr>
      <vt:lpstr>Построите ломаную в виде буквы русского алфавита, состоящую: а) из двух; б) из трех; в) из четырех звеньев.</vt:lpstr>
      <vt:lpstr>Слайд 12</vt:lpstr>
      <vt:lpstr>Не отрывая карандаш от бумаги, нарисуйте сразу две или три звезды.</vt:lpstr>
      <vt:lpstr>Постройте ломаную линию, которая пересекает каждое свое звено дважды (точки пересечения – внутренние точки звеньев ломаной).</vt:lpstr>
      <vt:lpstr>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Точки и ломаные.</dc:title>
  <dc:creator>д</dc:creator>
  <cp:lastModifiedBy>1</cp:lastModifiedBy>
  <cp:revision>38</cp:revision>
  <dcterms:created xsi:type="dcterms:W3CDTF">2014-05-12T13:40:44Z</dcterms:created>
  <dcterms:modified xsi:type="dcterms:W3CDTF">2015-01-07T17:05:55Z</dcterms:modified>
</cp:coreProperties>
</file>