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9AAB5A-7117-4FFD-AB69-E42B3ED664B3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6818D2-4FA1-41D6-8ADD-8D9AA8839A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2032" y="836712"/>
            <a:ext cx="7059945" cy="48245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Административное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Обязать принести публичное извинение;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Вынести предупреждение;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3. Объявить выговор или строгий выговор;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4. Возложить обязанность возместить ущерб своим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трудом (если он зарабатывает), либо </a:t>
            </a:r>
            <a:r>
              <a:rPr lang="ru-RU" b="1" dirty="0" smtClean="0">
                <a:solidFill>
                  <a:schemeClr val="bg1"/>
                </a:solidFill>
              </a:rPr>
              <a:t>родителей;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5. Наложить штраф ( если он зарабатывает</a:t>
            </a:r>
            <a:r>
              <a:rPr lang="ru-RU" b="1" dirty="0" smtClean="0">
                <a:solidFill>
                  <a:schemeClr val="bg1"/>
                </a:solidFill>
              </a:rPr>
              <a:t>), либо на родителей;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6.  Направить условно или поместить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несовершеннолетнего (11-14 лет) в спецшколу;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7. Направить условно или поместить ( 14-16 лет) 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спецПТУ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8. Лишение права (15-18 лет) распоряжаться своим заработком.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Меры к несовершеннолетним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64088" y="692696"/>
            <a:ext cx="3672408" cy="230425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совокупность правовых  норм, регулирующих                                 общественные отношения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43596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Административное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427984" y="764704"/>
            <a:ext cx="978408" cy="18002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95834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17878"/>
            <a:ext cx="2483768" cy="3440122"/>
          </a:xfrm>
          <a:prstGeom prst="rect">
            <a:avLst/>
          </a:prstGeom>
        </p:spPr>
      </p:pic>
      <p:pic>
        <p:nvPicPr>
          <p:cNvPr id="11" name="Рисунок 10" descr="1858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429000"/>
            <a:ext cx="230425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(43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3645024"/>
            <a:ext cx="2915816" cy="32129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4800" b="1" dirty="0" smtClean="0">
                <a:solidFill>
                  <a:srgbClr val="FFFF00"/>
                </a:solidFill>
              </a:rPr>
              <a:t>Структура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916832"/>
            <a:ext cx="4392488" cy="151216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2400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общая часть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(нормы, общие для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всех отраслей)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1844824"/>
            <a:ext cx="4032448" cy="165618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4048" y="2060850"/>
            <a:ext cx="3960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особенная часть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(нормы для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конкретных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отраслей)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288096291_kodek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011913" y="3732791"/>
            <a:ext cx="2132087" cy="3125209"/>
          </a:xfrm>
          <a:prstGeom prst="rect">
            <a:avLst/>
          </a:prstGeom>
        </p:spPr>
      </p:pic>
      <p:pic>
        <p:nvPicPr>
          <p:cNvPr id="10" name="Рисунок 9" descr="8397663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932040" y="3717032"/>
            <a:ext cx="1993361" cy="3140968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2083545">
            <a:off x="3578373" y="1299654"/>
            <a:ext cx="400681" cy="93458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761525">
            <a:off x="5070220" y="1305621"/>
            <a:ext cx="400681" cy="93458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4784"/>
            <a:ext cx="5626968" cy="5145360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1. Определяет порядок создания, реорганизации 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управления предприятий;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2. Определяет обязанности граждан и должностных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лиц;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3. Определяет многие права граждан;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4. Регулирует общественные</a:t>
            </a: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отношения в сфере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государственного управления.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Нормы административного права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425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6341" y="692696"/>
            <a:ext cx="2277659" cy="3312368"/>
          </a:xfrm>
          <a:prstGeom prst="rect">
            <a:avLst/>
          </a:prstGeom>
        </p:spPr>
      </p:pic>
      <p:pic>
        <p:nvPicPr>
          <p:cNvPr id="11" name="Рисунок 10" descr="board_niko_288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96952"/>
            <a:ext cx="3419872" cy="2082544"/>
          </a:xfrm>
          <a:prstGeom prst="rect">
            <a:avLst/>
          </a:prstGeom>
        </p:spPr>
      </p:pic>
      <p:pic>
        <p:nvPicPr>
          <p:cNvPr id="12" name="Рисунок 11" descr="0d44ddeca270be40002a30a3529d77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3728" y="4653136"/>
            <a:ext cx="340027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71392" y="1268760"/>
            <a:ext cx="5472608" cy="5217368"/>
          </a:xfrm>
        </p:spPr>
        <p:txBody>
          <a:bodyPr>
            <a:normAutofit fontScale="92500"/>
          </a:bodyPr>
          <a:lstStyle/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Правила поведения граждан, организаций,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должностных лиц;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Административную ответственность;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Порядок рассмотрения дел об административной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ответственности;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lvl="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4. Исполнение постановлений о наложении административных взысканий, их опротестование и обжалование.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200800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устанавливает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93_28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044418" cy="2150120"/>
          </a:xfrm>
          <a:prstGeom prst="rect">
            <a:avLst/>
          </a:prstGeom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2022004" cy="2376264"/>
          </a:xfrm>
          <a:prstGeom prst="rect">
            <a:avLst/>
          </a:prstGeom>
        </p:spPr>
      </p:pic>
      <p:pic>
        <p:nvPicPr>
          <p:cNvPr id="8" name="Рисунок 7" descr="1266421284108.jpg"/>
          <p:cNvPicPr>
            <a:picLocks noChangeAspect="1"/>
          </p:cNvPicPr>
          <p:nvPr/>
        </p:nvPicPr>
        <p:blipFill>
          <a:blip r:embed="rId4" cstate="print"/>
          <a:srcRect l="14459" r="25640"/>
          <a:stretch>
            <a:fillRect/>
          </a:stretch>
        </p:blipFill>
        <p:spPr>
          <a:xfrm>
            <a:off x="1979712" y="4099034"/>
            <a:ext cx="1728192" cy="275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§51, СТР.273-374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Что такое АДМИНИСТРАТИВНОЕ ПРАВОНАРУШЕНИЕ?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Какие виды АДМИНИСТРАТИВНЫХ ПРАВОНАРУШЕНИЙ  существуют?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Каковы ПРИЗНАКИ АДМИНИСТРАТИВНЫХ ПРАВОНАРУШЕНИЙ?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702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Административное правонарушение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1. Административно-предупредительные</a:t>
            </a:r>
            <a:endParaRPr lang="ru-RU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2. Меры административного принуждения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solidFill>
                  <a:schemeClr val="bg1"/>
                </a:solidFill>
              </a:rPr>
              <a:t>→ личный досмотр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досмотр вещей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административное задержание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изъятие документов и вещей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отстранение от управления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транспортным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средством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снос самовольно построенных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зданий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отстранение от выполнения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работ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→ приостановление работ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892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административного принуждения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2f4bafaa487f57b5106fad6c24d8e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764704"/>
            <a:ext cx="2051720" cy="2856437"/>
          </a:xfrm>
          <a:prstGeom prst="rect">
            <a:avLst/>
          </a:prstGeom>
        </p:spPr>
      </p:pic>
      <p:pic>
        <p:nvPicPr>
          <p:cNvPr id="6" name="Рисунок 5" descr="photos0-800x600.jpg"/>
          <p:cNvPicPr>
            <a:picLocks noChangeAspect="1"/>
          </p:cNvPicPr>
          <p:nvPr/>
        </p:nvPicPr>
        <p:blipFill>
          <a:blip r:embed="rId3" cstate="print"/>
          <a:srcRect l="15981" t="8421" r="18815" b="8421"/>
          <a:stretch>
            <a:fillRect/>
          </a:stretch>
        </p:blipFill>
        <p:spPr>
          <a:xfrm rot="10800000" flipH="1" flipV="1">
            <a:off x="6649834" y="4448022"/>
            <a:ext cx="2428590" cy="234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6419056" cy="58353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3. Административные взыскания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штраф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предупреждение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конфискация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исправительные работы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возмездное изъятие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административный арест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→ лишение специального права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b="1" u="sng" dirty="0" smtClean="0">
                <a:solidFill>
                  <a:srgbClr val="FF0000"/>
                </a:solidFill>
              </a:rPr>
              <a:t>4. Меры административно-процессуального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обеспечения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265920049_shtra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0325" y="4293096"/>
            <a:ext cx="3683675" cy="2304256"/>
          </a:xfrm>
          <a:prstGeom prst="rect">
            <a:avLst/>
          </a:prstGeom>
        </p:spPr>
      </p:pic>
      <p:pic>
        <p:nvPicPr>
          <p:cNvPr id="5" name="Рисунок 4" descr="Essential_Elements_f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6306" y="0"/>
            <a:ext cx="2067694" cy="2756925"/>
          </a:xfrm>
          <a:prstGeom prst="rect">
            <a:avLst/>
          </a:prstGeom>
        </p:spPr>
      </p:pic>
      <p:pic>
        <p:nvPicPr>
          <p:cNvPr id="6" name="Рисунок 5" descr="p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348880"/>
            <a:ext cx="2555776" cy="1907704"/>
          </a:xfrm>
          <a:prstGeom prst="rect">
            <a:avLst/>
          </a:prstGeom>
        </p:spPr>
      </p:pic>
      <p:pic>
        <p:nvPicPr>
          <p:cNvPr id="7" name="Рисунок 6" descr="1242254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085184"/>
            <a:ext cx="283650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Полная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с 16 лет</a:t>
            </a:r>
            <a:r>
              <a:rPr lang="ru-RU" b="1" dirty="0" smtClean="0"/>
              <a:t>;</a:t>
            </a:r>
            <a:endParaRPr lang="ru-RU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sz="36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Мелкое хулиганство</a:t>
            </a:r>
            <a:r>
              <a:rPr lang="ru-RU" sz="3600" b="1" dirty="0" smtClean="0">
                <a:solidFill>
                  <a:srgbClr val="FF0000"/>
                </a:solidFill>
              </a:rPr>
              <a:t>         </a:t>
            </a:r>
            <a:r>
              <a:rPr lang="ru-RU" sz="2800" b="1" dirty="0" smtClean="0">
                <a:solidFill>
                  <a:schemeClr val="bg1"/>
                </a:solidFill>
              </a:rPr>
              <a:t>с 14 лет</a:t>
            </a:r>
            <a:r>
              <a:rPr lang="ru-RU" b="1" dirty="0" smtClean="0">
                <a:solidFill>
                  <a:schemeClr val="bg1"/>
                </a:solidFill>
              </a:rPr>
              <a:t>, с 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участием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комиссии по делам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несовершеннолетних.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Административная ответственность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19872" y="191683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220072" y="4149080"/>
            <a:ext cx="72008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90256"/>
            <a:ext cx="2267744" cy="2267744"/>
          </a:xfrm>
          <a:prstGeom prst="rect">
            <a:avLst/>
          </a:prstGeom>
        </p:spPr>
      </p:pic>
      <p:pic>
        <p:nvPicPr>
          <p:cNvPr id="8" name="Рисунок 7" descr="V%20-%20Sud%2003-110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142" y="1772816"/>
            <a:ext cx="2778858" cy="223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</TotalTime>
  <Words>349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                    Структура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2011-01-09T11:34:34Z</dcterms:created>
  <dcterms:modified xsi:type="dcterms:W3CDTF">2011-01-09T14:30:27Z</dcterms:modified>
</cp:coreProperties>
</file>