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69" r:id="rId4"/>
    <p:sldId id="257" r:id="rId5"/>
    <p:sldId id="259" r:id="rId6"/>
    <p:sldId id="260" r:id="rId7"/>
    <p:sldId id="271" r:id="rId8"/>
    <p:sldId id="275" r:id="rId9"/>
    <p:sldId id="262" r:id="rId10"/>
    <p:sldId id="272" r:id="rId11"/>
    <p:sldId id="273" r:id="rId12"/>
    <p:sldId id="27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B8AF-0C53-4B2D-9BEE-F9817A47BDCE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1A1A6-80D4-4593-9010-B2CAFE47902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B8AF-0C53-4B2D-9BEE-F9817A47BDCE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A1A6-80D4-4593-9010-B2CAFE4790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B8AF-0C53-4B2D-9BEE-F9817A47BDCE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A1A6-80D4-4593-9010-B2CAFE4790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B8AF-0C53-4B2D-9BEE-F9817A47BDCE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1A1A6-80D4-4593-9010-B2CAFE47902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B8AF-0C53-4B2D-9BEE-F9817A47BDCE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1A1A6-80D4-4593-9010-B2CAFE47902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B8AF-0C53-4B2D-9BEE-F9817A47BDCE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1A1A6-80D4-4593-9010-B2CAFE4790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B8AF-0C53-4B2D-9BEE-F9817A47BDCE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1A1A6-80D4-4593-9010-B2CAFE47902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B8AF-0C53-4B2D-9BEE-F9817A47BDCE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1A1A6-80D4-4593-9010-B2CAFE4790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B8AF-0C53-4B2D-9BEE-F9817A47BDCE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1A1A6-80D4-4593-9010-B2CAFE47902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B8AF-0C53-4B2D-9BEE-F9817A47BDCE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1A1A6-80D4-4593-9010-B2CAFE47902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B8AF-0C53-4B2D-9BEE-F9817A47BDCE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1A1A6-80D4-4593-9010-B2CAFE47902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883B8AF-0C53-4B2D-9BEE-F9817A47BDCE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F01A1A6-80D4-4593-9010-B2CAFE47902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83568" y="197728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kern="1800" dirty="0" smtClean="0">
                <a:effectLst/>
                <a:latin typeface="Times New Roman"/>
                <a:ea typeface="Times New Roman"/>
              </a:rPr>
              <a:t>"Пословица не даром молвится"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47768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484784"/>
            <a:ext cx="5115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Г) Игра: "Соедини начало и конец" (слайд 9)</a:t>
            </a:r>
            <a:endParaRPr lang="ru-RU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361896"/>
              </p:ext>
            </p:extLst>
          </p:nvPr>
        </p:nvGraphicFramePr>
        <p:xfrm>
          <a:off x="1115616" y="2420888"/>
          <a:ext cx="6096000" cy="2698306"/>
        </p:xfrm>
        <a:graphic>
          <a:graphicData uri="http://schemas.openxmlformats.org/drawingml/2006/table">
            <a:tbl>
              <a:tblPr firstRow="1" firstCol="1" bandRow="1"/>
              <a:tblGrid>
                <a:gridCol w="3048000"/>
                <a:gridCol w="3048000"/>
              </a:tblGrid>
              <a:tr h="78433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Кто добро творит,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узнав горя,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Бог не без милости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Правду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говори,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Варвара мне тетка,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Живи не ложью,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узнаешь и радости.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казак не без счастья.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того Бог благословит.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 правда сестра.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будет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- божьи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дрова руби.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16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7089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этом все!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71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07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8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360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477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0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08719"/>
            <a:ext cx="3888432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festival.1september.ru/articles/580962/img5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73" y="908721"/>
            <a:ext cx="3456384" cy="4176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9554" y="5877272"/>
            <a:ext cx="3456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Семь раз отмерь –</a:t>
            </a:r>
          </a:p>
          <a:p>
            <a:r>
              <a:rPr lang="ru-RU" sz="2400" dirty="0" smtClean="0"/>
              <a:t>Один раз отрежь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74974" y="5877272"/>
            <a:ext cx="4217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Терпенье и труд все перетрут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715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80962/img7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21" y="908720"/>
            <a:ext cx="5870767" cy="25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21" y="3284985"/>
            <a:ext cx="587076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6021288"/>
            <a:ext cx="6523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Без труда не вынешь и рыбку из пруда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4351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700809"/>
            <a:ext cx="338437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festival.1september.ru/articles/580962/img13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10"/>
            <a:ext cx="4536504" cy="34563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139952" y="5741006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Ученье  - свет, а не ученье - тьма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3" y="5741006"/>
            <a:ext cx="3600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 солнышке тепло, </a:t>
            </a:r>
          </a:p>
          <a:p>
            <a:r>
              <a:rPr lang="ru-RU" sz="2000" b="1" dirty="0" smtClean="0"/>
              <a:t>при матушке - добро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3629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60428"/>
            <a:ext cx="7560840" cy="364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b="1" i="1" dirty="0" smtClean="0">
                <a:effectLst/>
                <a:latin typeface="Times New Roman"/>
                <a:ea typeface="Times New Roman"/>
                <a:cs typeface="Times New Roman"/>
              </a:rPr>
              <a:t>Пословица</a:t>
            </a: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 не даром молвится. 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Без </a:t>
            </a:r>
            <a:r>
              <a:rPr lang="ru-RU" sz="2800" b="1" i="1" dirty="0" smtClean="0">
                <a:effectLst/>
                <a:latin typeface="Times New Roman"/>
                <a:ea typeface="Times New Roman"/>
                <a:cs typeface="Times New Roman"/>
              </a:rPr>
              <a:t>пословицы</a:t>
            </a: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 речь не молвится.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Красна речь </a:t>
            </a:r>
            <a:r>
              <a:rPr lang="ru-RU" sz="2800" b="1" i="1" dirty="0" smtClean="0">
                <a:effectLst/>
                <a:latin typeface="Times New Roman"/>
                <a:ea typeface="Times New Roman"/>
                <a:cs typeface="Times New Roman"/>
              </a:rPr>
              <a:t>пословицей</a:t>
            </a:r>
            <a:r>
              <a:rPr lang="ru-RU" sz="2800" i="1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От </a:t>
            </a:r>
            <a:r>
              <a:rPr lang="ru-RU" sz="2800" b="1" i="1" dirty="0" smtClean="0">
                <a:effectLst/>
                <a:latin typeface="Times New Roman"/>
                <a:ea typeface="Times New Roman"/>
                <a:cs typeface="Times New Roman"/>
              </a:rPr>
              <a:t>пословицы</a:t>
            </a: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 не уйдешь.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b="1" i="1" dirty="0" smtClean="0">
                <a:effectLst/>
                <a:latin typeface="Times New Roman"/>
                <a:ea typeface="Times New Roman"/>
                <a:cs typeface="Times New Roman"/>
              </a:rPr>
              <a:t>Пословица</a:t>
            </a: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 – всем делам помощница.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Поговорка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– цветочек, </a:t>
            </a:r>
            <a:r>
              <a:rPr lang="ru-RU" sz="2800" b="1" i="1" dirty="0" smtClean="0">
                <a:effectLst/>
                <a:latin typeface="Times New Roman"/>
                <a:ea typeface="Times New Roman"/>
              </a:rPr>
              <a:t>пословица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– ягодка.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8362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4297" y="468446"/>
            <a:ext cx="7272808" cy="624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92D050"/>
                </a:solidFill>
                <a:effectLst/>
                <a:latin typeface="Times New Roman"/>
                <a:ea typeface="Times New Roman"/>
                <a:cs typeface="Times New Roman"/>
              </a:rPr>
              <a:t>Пословица</a:t>
            </a:r>
            <a:r>
              <a:rPr lang="ru-RU" sz="2400" dirty="0" smtClean="0">
                <a:solidFill>
                  <a:srgbClr val="92D05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 smtClean="0">
              <a:solidFill>
                <a:srgbClr val="92D05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краткое, мудрое суждение о жизни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содержит поучительный смысл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законченное суждение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характеризует поступки человека, их образ жизни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украшает нашу речь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1 часть – условия совершения событий</a:t>
            </a:r>
            <a:b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2 часть – вывод и поучение, краткое выразительное назидание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rgbClr val="92D050"/>
                </a:solidFill>
                <a:effectLst/>
                <a:latin typeface="Times New Roman"/>
                <a:ea typeface="Times New Roman"/>
                <a:cs typeface="Times New Roman"/>
              </a:rPr>
              <a:t>Поговорка</a:t>
            </a:r>
            <a:r>
              <a:rPr lang="ru-RU" sz="2000" dirty="0" smtClean="0">
                <a:solidFill>
                  <a:srgbClr val="92D05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 smtClean="0">
              <a:solidFill>
                <a:srgbClr val="92D05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меткое суждение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часть суждения, незаконченное предложение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дает оценку поступкам человека, но не поучает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выражает чувства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540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352928" cy="595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А) Игра: "Подбери пословицу" (слайды 6, 7) </a:t>
            </a:r>
            <a:endParaRPr lang="ru-RU" sz="2400" b="1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Сказала Нина что-то  по секрету своей подруге. Та не утерпела и рассказала своей соседке по парте, которая в свою очередь поделилась еще с кем-то. Вскоре об этом знали все.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400" b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400" b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Попросили родители свою дочь посидеть с младшим братом. Девочка пригласила к себе подруг. Они разыгрались и забыли про малыша.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400" b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64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02575"/>
            <a:ext cx="8496944" cy="332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Коля смотрел, как дети катались с высокой горы. Ему тоже захотелось. Но он видел, как тяжело ребята поднимались в гору, зато радостно слетали вниз.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400" dirty="0">
              <a:solidFill>
                <a:prstClr val="white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white"/>
                </a:solidFill>
                <a:latin typeface="Times New Roman"/>
                <a:ea typeface="Times New Roman"/>
                <a:cs typeface="Times New Roman"/>
              </a:rPr>
              <a:t>Саша решил собрать из конструктора  модель самолета. Сначала у него ничего не получалось. Но Саша был настойчив и терпелив – и самолет готов.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071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68891"/>
              </p:ext>
            </p:extLst>
          </p:nvPr>
        </p:nvGraphicFramePr>
        <p:xfrm>
          <a:off x="1331640" y="3284984"/>
          <a:ext cx="6096000" cy="464820"/>
        </p:xfrm>
        <a:graphic>
          <a:graphicData uri="http://schemas.openxmlformats.org/drawingml/2006/table">
            <a:tbl>
              <a:tblPr firstRow="1" firstCol="1" bandRow="1"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548680"/>
            <a:ext cx="871296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 Игра: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"Четвертый лишний" (слайд 8)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деньгами мил, без денег постыл.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Правда дороже золота.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Фомушки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денежки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Фомушка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Фома,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Фомушки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нет денежки – Фомка Фома.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Худ Роман, коли пуст карман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Бьется, как рыба об лед.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рак на мели.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Пропал, как швед под Полтавой.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Хвост голове не указ.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19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86</TotalTime>
  <Words>218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7</cp:revision>
  <dcterms:created xsi:type="dcterms:W3CDTF">2012-09-27T16:46:16Z</dcterms:created>
  <dcterms:modified xsi:type="dcterms:W3CDTF">2012-09-27T18:12:19Z</dcterms:modified>
</cp:coreProperties>
</file>