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E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42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Параллелограмм 6"/>
          <p:cNvSpPr/>
          <p:nvPr userDrawn="1"/>
        </p:nvSpPr>
        <p:spPr>
          <a:xfrm rot="7922373" flipH="1">
            <a:off x="663604" y="6009495"/>
            <a:ext cx="513398" cy="668854"/>
          </a:xfrm>
          <a:prstGeom prst="parallelogram">
            <a:avLst>
              <a:gd name="adj" fmla="val 4205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 userDrawn="1"/>
        </p:nvSpPr>
        <p:spPr>
          <a:xfrm>
            <a:off x="142844" y="592933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0371432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286256"/>
            <a:ext cx="2143140" cy="2411678"/>
          </a:xfrm>
          <a:prstGeom prst="rect">
            <a:avLst/>
          </a:prstGeom>
        </p:spPr>
      </p:pic>
      <p:sp>
        <p:nvSpPr>
          <p:cNvPr id="10" name="Капля 9"/>
          <p:cNvSpPr/>
          <p:nvPr userDrawn="1"/>
        </p:nvSpPr>
        <p:spPr>
          <a:xfrm flipH="1" flipV="1">
            <a:off x="1571604" y="214290"/>
            <a:ext cx="7000924" cy="5214998"/>
          </a:xfrm>
          <a:prstGeom prst="teardrop">
            <a:avLst>
              <a:gd name="adj" fmla="val 99058"/>
            </a:avLst>
          </a:prstGeom>
          <a:solidFill>
            <a:srgbClr val="AFEAFF">
              <a:alpha val="66667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0_88ac3_cf0015e2_XL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1887376">
            <a:off x="7238590" y="430424"/>
            <a:ext cx="1547606" cy="905349"/>
          </a:xfrm>
          <a:prstGeom prst="rect">
            <a:avLst/>
          </a:prstGeom>
        </p:spPr>
      </p:pic>
      <p:pic>
        <p:nvPicPr>
          <p:cNvPr id="12" name="Рисунок 11" descr="81951132_large_1af4a84625dc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rot="651989">
            <a:off x="6286512" y="5214950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0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144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704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260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046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5720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4633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499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823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427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2/28/2015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799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2DC42-713C-4627-B8A6-21D5721F12CF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1E7F4-CAF6-4684-BBD1-0C2E67B7BA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42844" y="142852"/>
            <a:ext cx="8786874" cy="6572296"/>
          </a:xfrm>
          <a:prstGeom prst="rect">
            <a:avLst/>
          </a:prstGeom>
          <a:noFill/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>
            <a:off x="4500562" y="5577369"/>
            <a:ext cx="4643438" cy="1280631"/>
          </a:xfrm>
          <a:prstGeom prst="rect">
            <a:avLst/>
          </a:prstGeom>
        </p:spPr>
      </p:pic>
      <p:pic>
        <p:nvPicPr>
          <p:cNvPr id="9" name="Рисунок 8" descr="Grass_texture.png"/>
          <p:cNvPicPr>
            <a:picLocks noChangeAspect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>
          <a:xfrm flipH="1">
            <a:off x="0" y="5572140"/>
            <a:ext cx="4643438" cy="1280631"/>
          </a:xfrm>
          <a:prstGeom prst="rect">
            <a:avLst/>
          </a:prstGeom>
        </p:spPr>
      </p:pic>
      <p:pic>
        <p:nvPicPr>
          <p:cNvPr id="10" name="Рисунок 9" descr="0_88ac3_cf0015e2_XL.pn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 rot="1877580">
            <a:off x="415176" y="5927021"/>
            <a:ext cx="1071570" cy="62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bratske.ru/i/bratsk_news/12746624434914.jpg" TargetMode="External"/><Relationship Id="rId3" Type="http://schemas.openxmlformats.org/officeDocument/2006/relationships/hyperlink" Target="http://referat.znate.ru/text/index-59198.html" TargetMode="External"/><Relationship Id="rId7" Type="http://schemas.openxmlformats.org/officeDocument/2006/relationships/hyperlink" Target="http://dreamworlds.ru/uploads/posts/2012-08/1344397900_bereza-5.jpg" TargetMode="External"/><Relationship Id="rId2" Type="http://schemas.openxmlformats.org/officeDocument/2006/relationships/hyperlink" Target="http://ru.freepik.com/free-vector/color-card-color-wheel-vector_586840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okbook.itop.net/Media/Terms/%D0%9A%D0%B0%D1%80%D1%82%D0%BE%D1%84%D0%B5%D0%BB%D1%8C.jpg" TargetMode="External"/><Relationship Id="rId11" Type="http://schemas.openxmlformats.org/officeDocument/2006/relationships/hyperlink" Target="http://im0-tub-ru.yandex.net/i?id=240a7e07c987ff096b2cae343ad255cb-73-144&amp;n=24" TargetMode="External"/><Relationship Id="rId5" Type="http://schemas.openxmlformats.org/officeDocument/2006/relationships/hyperlink" Target="http://pic4you.ru/12216/2015020/" TargetMode="External"/><Relationship Id="rId10" Type="http://schemas.openxmlformats.org/officeDocument/2006/relationships/hyperlink" Target="http://im1-tub-ru.yandex.net/i?id=15176eadc33caf6656c34e64734cf957-85-144&amp;n=24" TargetMode="External"/><Relationship Id="rId4" Type="http://schemas.openxmlformats.org/officeDocument/2006/relationships/hyperlink" Target="http://foto.meta.ua/3139685.image" TargetMode="External"/><Relationship Id="rId9" Type="http://schemas.openxmlformats.org/officeDocument/2006/relationships/hyperlink" Target="http://im3-tub-ru.yandex.net/i?id=7d008d57ff5288692f4d89d9ff7ecfad-63-144&amp;n=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Что растёт в городе?</a:t>
            </a:r>
            <a:endParaRPr lang="ru-RU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5918" y="3357562"/>
            <a:ext cx="5986482" cy="175260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Подготовила</a:t>
            </a:r>
          </a:p>
          <a:p>
            <a:pPr algn="r"/>
            <a:r>
              <a:rPr lang="ru-RU" sz="2000" b="1" dirty="0" smtClean="0">
                <a:solidFill>
                  <a:srgbClr val="0070C0"/>
                </a:solidFill>
              </a:rPr>
              <a:t>Рычкова Ирина Валерьевна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учитель начальных классов</a:t>
            </a:r>
          </a:p>
          <a:p>
            <a:pPr algn="r"/>
            <a:r>
              <a:rPr lang="ru-RU" sz="2000" dirty="0" smtClean="0">
                <a:solidFill>
                  <a:srgbClr val="0070C0"/>
                </a:solidFill>
              </a:rPr>
              <a:t>МОУ «ООШ № 78»</a:t>
            </a:r>
          </a:p>
          <a:p>
            <a:pPr algn="r"/>
            <a:r>
              <a:rPr lang="ru-RU" sz="2000" dirty="0" smtClean="0"/>
              <a:t>г. Саратов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Назовите растения. На какие группы они делятся?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 descr="Алгоритм работы по системе &quot;Составь, озвучь, запиши и активизируй&quot; Автор: Гнусарева Я. В., учитель начальных классов, г. Каменск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3" y="1425940"/>
            <a:ext cx="2160240" cy="25492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 flipV="1">
            <a:off x="4645025" y="6126162"/>
            <a:ext cx="2591271" cy="18315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9" name="Рисунок 8" descr="http://im1-tub-ru.yandex.net/i?id=09ba0d96913178898530954b93b0069a-05-144&amp;n=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31" y="1475180"/>
            <a:ext cx="3096344" cy="253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im2-tub-ru.yandex.net/i?id=b712618be48bf6b8c8d2db5117b4a8df-119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63" y="1444997"/>
            <a:ext cx="3240360" cy="2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0-tub-ru.yandex.net/i?id=2b092f5d3e0d06bf4399191767e48861-126-144&amp;n=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478" y="4022470"/>
            <a:ext cx="3024336" cy="200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2-tub-ru.yandex.net/i?id=167cf39c8054b2027d87a58b6691066e-86-144&amp;n=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4115581"/>
            <a:ext cx="2991638" cy="177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im1-tub-ru.yandex.net/i?id=15176eadc33caf6656c34e64734cf957-85-144&amp;n=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5167"/>
            <a:ext cx="1944216" cy="205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3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Назовите растения </a:t>
            </a:r>
            <a:r>
              <a:rPr lang="ru-RU" dirty="0" smtClean="0"/>
              <a:t>сада</a:t>
            </a:r>
            <a:r>
              <a:rPr lang="en-US" dirty="0" smtClean="0"/>
              <a:t> </a:t>
            </a:r>
            <a:r>
              <a:rPr lang="ru-RU" dirty="0" smtClean="0"/>
              <a:t>по их </a:t>
            </a:r>
            <a:r>
              <a:rPr lang="ru-RU" sz="4000" dirty="0" smtClean="0"/>
              <a:t>плодам. </a:t>
            </a:r>
            <a:r>
              <a:rPr lang="ru-RU" sz="4000" dirty="0" smtClean="0"/>
              <a:t>На какие группы они делятся?</a:t>
            </a:r>
            <a:endParaRPr lang="ru-RU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2376264" cy="165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73879"/>
            <a:ext cx="2433764" cy="243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im3-tub-ru.yandex.net/i?id=015fd4a9cfa6a99bb77b071cee05febc-129-144&amp;n=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2882128" cy="21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0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Растения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B050"/>
                </a:solidFill>
              </a:rPr>
              <a:t>Дикорастущие  и культурные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деревья                               кустарники 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травянистые растения</a:t>
            </a:r>
            <a:endParaRPr lang="ru-RU" sz="40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220072" y="2403899"/>
            <a:ext cx="10549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99992" y="2343068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411760" y="2458585"/>
            <a:ext cx="1440160" cy="709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275856" y="1556792"/>
            <a:ext cx="72008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076056" y="1556792"/>
            <a:ext cx="9595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1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какого дерева этот лист?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3422675" cy="344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25" y="3140968"/>
            <a:ext cx="237626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2376264" cy="2190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Молодые листки елки Листья Листья и деревья Природа МИР ФОТ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39" y="786359"/>
            <a:ext cx="2815909" cy="301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Деревья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2460" y="1695899"/>
            <a:ext cx="4038600" cy="45259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лиственные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хвойные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41677" y="1268760"/>
            <a:ext cx="754259" cy="656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896036" y="1268760"/>
            <a:ext cx="68407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9666"/>
            <a:ext cx="3240360" cy="302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42" y="2715548"/>
            <a:ext cx="2376264" cy="315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0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Используемая литература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000" dirty="0" smtClean="0"/>
              <a:t>Травка </a:t>
            </a:r>
            <a:r>
              <a:rPr lang="ru-RU" sz="1000" u="sng" dirty="0">
                <a:hlinkClick r:id="rId2"/>
              </a:rPr>
              <a:t>http://ru.freepik.com/free-vector/color-card-color-wheel-vector_586840.htm</a:t>
            </a:r>
            <a:endParaRPr lang="ru-RU" sz="1000" dirty="0"/>
          </a:p>
          <a:p>
            <a:r>
              <a:rPr lang="ru-RU" sz="1000" dirty="0" smtClean="0"/>
              <a:t>Дети </a:t>
            </a:r>
            <a:r>
              <a:rPr lang="ru-RU" sz="1000" u="sng" dirty="0">
                <a:hlinkClick r:id="rId3"/>
              </a:rPr>
              <a:t>http://referat.znate.ru/text/index-59198.html</a:t>
            </a:r>
            <a:endParaRPr lang="ru-RU" sz="1000" dirty="0"/>
          </a:p>
          <a:p>
            <a:r>
              <a:rPr lang="ru-RU" sz="1000" dirty="0" smtClean="0"/>
              <a:t>Бабочки </a:t>
            </a:r>
            <a:r>
              <a:rPr lang="ru-RU" sz="1000" u="sng" dirty="0">
                <a:hlinkClick r:id="rId4"/>
              </a:rPr>
              <a:t>http://foto.meta.ua/3139685.image</a:t>
            </a:r>
            <a:endParaRPr lang="ru-RU" sz="1000" dirty="0"/>
          </a:p>
          <a:p>
            <a:r>
              <a:rPr lang="ru-RU" sz="1000" u="sng" dirty="0">
                <a:hlinkClick r:id="rId5"/>
              </a:rPr>
              <a:t>http://pic4you.ru/12216/2015020</a:t>
            </a:r>
            <a:r>
              <a:rPr lang="ru-RU" sz="1000" u="sng" dirty="0" smtClean="0">
                <a:hlinkClick r:id="rId5"/>
              </a:rPr>
              <a:t>/</a:t>
            </a:r>
            <a:endParaRPr lang="ru-RU" sz="1000" u="sng" dirty="0" smtClean="0"/>
          </a:p>
          <a:p>
            <a:r>
              <a:rPr lang="en-US" sz="800" u="sng" dirty="0">
                <a:hlinkClick r:id="rId6"/>
              </a:rPr>
              <a:t>http://cookbook.itop.net/Media/Terms/%</a:t>
            </a:r>
            <a:r>
              <a:rPr lang="en-US" sz="800" u="sng" dirty="0" smtClean="0">
                <a:hlinkClick r:id="rId6"/>
              </a:rPr>
              <a:t>D0%9A%D0%B0%D1%80%D1%82%D0%BE%D1%84%D0%B5%D0%BB%D1%8C.jpg</a:t>
            </a:r>
            <a:endParaRPr lang="ru-RU" sz="800" u="sng" dirty="0" smtClean="0"/>
          </a:p>
          <a:p>
            <a:r>
              <a:rPr lang="en-US" sz="800" u="sng" dirty="0">
                <a:hlinkClick r:id="rId7"/>
              </a:rPr>
              <a:t>http://dreamworlds.ru/uploads/posts/2012-08/1344397900_bereza-5.jpg</a:t>
            </a:r>
            <a:endParaRPr lang="ru-RU" sz="800" dirty="0"/>
          </a:p>
          <a:p>
            <a:r>
              <a:rPr lang="en-US" sz="800" u="sng" dirty="0">
                <a:hlinkClick r:id="rId8"/>
              </a:rPr>
              <a:t>http://www.vbratske.ru/i/bratsk_news/12746624434914.jpg</a:t>
            </a:r>
            <a:endParaRPr lang="ru-RU" sz="800" dirty="0"/>
          </a:p>
          <a:p>
            <a:r>
              <a:rPr lang="en-US" sz="800" u="sng" dirty="0">
                <a:hlinkClick r:id="rId9"/>
              </a:rPr>
              <a:t>http://im3-tub-ru.yandex.net/i?id=7d008d57ff5288692f4d89d9ff7ecfad-63-144&amp;n=24</a:t>
            </a:r>
            <a:endParaRPr lang="ru-RU" sz="800" dirty="0"/>
          </a:p>
          <a:p>
            <a:r>
              <a:rPr lang="en-US" sz="800" dirty="0">
                <a:hlinkClick r:id="rId10"/>
              </a:rPr>
              <a:t>http://</a:t>
            </a:r>
            <a:r>
              <a:rPr lang="en-US" sz="800" dirty="0" smtClean="0">
                <a:hlinkClick r:id="rId10"/>
              </a:rPr>
              <a:t>im1-tub-ru.yandex.net/i?id=15176eadc33caf6656c34e64734cf957-85-144&amp;n=24</a:t>
            </a:r>
            <a:endParaRPr lang="ru-RU" sz="800" dirty="0" smtClean="0"/>
          </a:p>
          <a:p>
            <a:r>
              <a:rPr lang="en-US" sz="800" u="sng" dirty="0">
                <a:hlinkClick r:id="rId11"/>
              </a:rPr>
              <a:t>http://im0-tub-ru.yandex.net/i?id=240a7e07c987ff096b2cae343ad255cb-73-144&amp;n=24</a:t>
            </a:r>
            <a:endParaRPr lang="ru-RU" sz="800" dirty="0"/>
          </a:p>
          <a:p>
            <a:endParaRPr lang="ru-RU" sz="800" dirty="0"/>
          </a:p>
          <a:p>
            <a:endParaRPr lang="ru-RU" sz="800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FECF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</TotalTime>
  <Words>101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Что растёт в городе?</vt:lpstr>
      <vt:lpstr>Назовите растения. На какие группы они делятся?</vt:lpstr>
      <vt:lpstr>Назовите растения сада по их плодам. На какие группы они делятся?</vt:lpstr>
      <vt:lpstr>Растения </vt:lpstr>
      <vt:lpstr>С какого дерева этот лист?</vt:lpstr>
      <vt:lpstr>Деревья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subject>окружающий мир</dc:subject>
  <dc:creator>corowina</dc:creator>
  <cp:lastModifiedBy>Ирина</cp:lastModifiedBy>
  <cp:revision>17</cp:revision>
  <dcterms:created xsi:type="dcterms:W3CDTF">2014-06-09T16:54:14Z</dcterms:created>
  <dcterms:modified xsi:type="dcterms:W3CDTF">2015-02-28T00:24:04Z</dcterms:modified>
</cp:coreProperties>
</file>