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8" y="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ADD0-B0C5-4D02-A21E-7E5D778AF9D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0D92-4C32-4E1C-A9AF-C049B8256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ADD0-B0C5-4D02-A21E-7E5D778AF9D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0D92-4C32-4E1C-A9AF-C049B8256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ADD0-B0C5-4D02-A21E-7E5D778AF9D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0D92-4C32-4E1C-A9AF-C049B8256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ADD0-B0C5-4D02-A21E-7E5D778AF9D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0D92-4C32-4E1C-A9AF-C049B8256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ADD0-B0C5-4D02-A21E-7E5D778AF9D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0D92-4C32-4E1C-A9AF-C049B8256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ADD0-B0C5-4D02-A21E-7E5D778AF9D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0D92-4C32-4E1C-A9AF-C049B8256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ADD0-B0C5-4D02-A21E-7E5D778AF9D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0D92-4C32-4E1C-A9AF-C049B8256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ADD0-B0C5-4D02-A21E-7E5D778AF9D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0D92-4C32-4E1C-A9AF-C049B8256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ADD0-B0C5-4D02-A21E-7E5D778AF9D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0D92-4C32-4E1C-A9AF-C049B8256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ADD0-B0C5-4D02-A21E-7E5D778AF9D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0D92-4C32-4E1C-A9AF-C049B8256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ADD0-B0C5-4D02-A21E-7E5D778AF9D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0D92-4C32-4E1C-A9AF-C049B8256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2ADD0-B0C5-4D02-A21E-7E5D778AF9D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20D92-4C32-4E1C-A9AF-C049B8256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Деление с остатком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51520" y="1628800"/>
            <a:ext cx="8435280" cy="4497363"/>
          </a:xfrm>
        </p:spPr>
        <p:txBody>
          <a:bodyPr/>
          <a:lstStyle/>
          <a:p>
            <a:r>
              <a:rPr lang="ru-RU" dirty="0" smtClean="0"/>
              <a:t>        </a:t>
            </a:r>
          </a:p>
          <a:p>
            <a:r>
              <a:rPr lang="ru-RU" sz="5400" b="1" dirty="0">
                <a:latin typeface="Comic Sans MS" pitchFamily="66" charset="0"/>
              </a:rPr>
              <a:t> </a:t>
            </a:r>
            <a:r>
              <a:rPr lang="ru-RU" sz="5400" b="1" dirty="0" smtClean="0">
                <a:latin typeface="Comic Sans MS" pitchFamily="66" charset="0"/>
              </a:rPr>
              <a:t>           </a:t>
            </a:r>
          </a:p>
          <a:p>
            <a:pPr>
              <a:buNone/>
            </a:pPr>
            <a:r>
              <a:rPr lang="ru-RU" sz="5400" b="1" dirty="0">
                <a:latin typeface="Comic Sans MS" pitchFamily="66" charset="0"/>
              </a:rPr>
              <a:t> </a:t>
            </a:r>
            <a:r>
              <a:rPr lang="ru-RU" sz="5400" b="1" dirty="0" smtClean="0">
                <a:latin typeface="Comic Sans MS" pitchFamily="66" charset="0"/>
              </a:rPr>
              <a:t>         : 2 = 2 +  </a:t>
            </a:r>
            <a:endParaRPr lang="ru-RU" sz="5400" b="1" dirty="0">
              <a:latin typeface="Comic Sans MS" pitchFamily="66" charset="0"/>
            </a:endParaRPr>
          </a:p>
        </p:txBody>
      </p:sp>
      <p:pic>
        <p:nvPicPr>
          <p:cNvPr id="10" name="Рисунок 9" descr="Balloon R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492896"/>
            <a:ext cx="767333" cy="903981"/>
          </a:xfrm>
          <a:prstGeom prst="rect">
            <a:avLst/>
          </a:prstGeom>
        </p:spPr>
      </p:pic>
      <p:pic>
        <p:nvPicPr>
          <p:cNvPr id="11" name="Рисунок 10" descr="Balloon R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492896"/>
            <a:ext cx="767333" cy="903981"/>
          </a:xfrm>
          <a:prstGeom prst="rect">
            <a:avLst/>
          </a:prstGeom>
        </p:spPr>
      </p:pic>
      <p:pic>
        <p:nvPicPr>
          <p:cNvPr id="12" name="Рисунок 11" descr="Balloon R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492896"/>
            <a:ext cx="767333" cy="903981"/>
          </a:xfrm>
          <a:prstGeom prst="rect">
            <a:avLst/>
          </a:prstGeom>
        </p:spPr>
      </p:pic>
      <p:pic>
        <p:nvPicPr>
          <p:cNvPr id="13" name="Рисунок 12" descr="Balloon R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356992"/>
            <a:ext cx="767333" cy="903981"/>
          </a:xfrm>
          <a:prstGeom prst="rect">
            <a:avLst/>
          </a:prstGeom>
        </p:spPr>
      </p:pic>
      <p:pic>
        <p:nvPicPr>
          <p:cNvPr id="14" name="Рисунок 13" descr="Balloon R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429000"/>
            <a:ext cx="767333" cy="903981"/>
          </a:xfrm>
          <a:prstGeom prst="rect">
            <a:avLst/>
          </a:prstGeom>
        </p:spPr>
      </p:pic>
      <p:pic>
        <p:nvPicPr>
          <p:cNvPr id="15" name="Рисунок 14" descr="Balloon R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3212976"/>
            <a:ext cx="767333" cy="903981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23528" y="4365104"/>
            <a:ext cx="22272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делимое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55776" y="4365104"/>
            <a:ext cx="23038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делитель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37656" y="4221088"/>
            <a:ext cx="23992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еполное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частное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48264" y="4077072"/>
            <a:ext cx="18971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остаток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  <a:latin typeface="Comic Sans MS" pitchFamily="66" charset="0"/>
              </a:rPr>
              <a:t>Остаток всегда меньше  делителя.</a:t>
            </a:r>
          </a:p>
          <a:p>
            <a:pPr>
              <a:buNone/>
            </a:pPr>
            <a:endParaRPr lang="ru-RU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Если остаток равен 0,  то говорят, что делимое делится на делитель </a:t>
            </a:r>
            <a:r>
              <a:rPr lang="ru-RU" u="sng" dirty="0" smtClean="0">
                <a:solidFill>
                  <a:srgbClr val="0070C0"/>
                </a:solidFill>
                <a:latin typeface="Comic Sans MS" pitchFamily="66" charset="0"/>
              </a:rPr>
              <a:t>без остатка или нацело.</a:t>
            </a:r>
          </a:p>
          <a:p>
            <a:endParaRPr lang="ru-RU" u="sng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Чтобы найти делимое при делении с остатком, надо умножить неполное частное на делитель и к полученному произведению прибавить остаток.</a:t>
            </a:r>
          </a:p>
          <a:p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7 : 2 = 3 ост 1</a:t>
            </a:r>
          </a:p>
          <a:p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2 * 3 + 1 = 7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№  529</a:t>
            </a:r>
          </a:p>
          <a:p>
            <a:r>
              <a:rPr lang="ru-RU" dirty="0" smtClean="0"/>
              <a:t>№ 530</a:t>
            </a:r>
          </a:p>
          <a:p>
            <a:r>
              <a:rPr lang="ru-RU" dirty="0" smtClean="0"/>
              <a:t>№ 533</a:t>
            </a:r>
          </a:p>
          <a:p>
            <a:r>
              <a:rPr lang="ru-RU" dirty="0" smtClean="0"/>
              <a:t>№ 532</a:t>
            </a:r>
          </a:p>
          <a:p>
            <a:r>
              <a:rPr lang="ru-RU" dirty="0" smtClean="0"/>
              <a:t>№ 531</a:t>
            </a:r>
          </a:p>
          <a:p>
            <a:r>
              <a:rPr lang="ru-RU" dirty="0" smtClean="0"/>
              <a:t>№ 541</a:t>
            </a:r>
          </a:p>
          <a:p>
            <a:r>
              <a:rPr lang="ru-RU" dirty="0" smtClean="0"/>
              <a:t>№ 548</a:t>
            </a:r>
          </a:p>
          <a:p>
            <a:r>
              <a:rPr lang="ru-RU" dirty="0" smtClean="0"/>
              <a:t>№ 535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</a:p>
          <a:p>
            <a:pPr>
              <a:buNone/>
            </a:pPr>
            <a:r>
              <a:rPr lang="ru-RU" dirty="0" smtClean="0"/>
              <a:t>§ 1 п.13</a:t>
            </a:r>
          </a:p>
          <a:p>
            <a:pPr>
              <a:buNone/>
            </a:pPr>
            <a:r>
              <a:rPr lang="ru-RU" dirty="0" smtClean="0"/>
              <a:t>№ 550</a:t>
            </a:r>
          </a:p>
          <a:p>
            <a:pPr>
              <a:buNone/>
            </a:pPr>
            <a:r>
              <a:rPr lang="ru-RU" smtClean="0"/>
              <a:t>№ 552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100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Деление с остатком</vt:lpstr>
      <vt:lpstr> 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с остатком</dc:title>
  <dc:creator>Valued Acer Customer</dc:creator>
  <cp:lastModifiedBy>Valued Acer Customer</cp:lastModifiedBy>
  <cp:revision>6</cp:revision>
  <dcterms:created xsi:type="dcterms:W3CDTF">2012-11-22T08:37:06Z</dcterms:created>
  <dcterms:modified xsi:type="dcterms:W3CDTF">2012-11-27T05:17:18Z</dcterms:modified>
</cp:coreProperties>
</file>