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  <p:sldMasterId id="2147484116" r:id="rId2"/>
    <p:sldMasterId id="2147484128" r:id="rId3"/>
    <p:sldMasterId id="2147484140" r:id="rId4"/>
    <p:sldMasterId id="2147484152" r:id="rId5"/>
    <p:sldMasterId id="2147484164" r:id="rId6"/>
    <p:sldMasterId id="2147484176" r:id="rId7"/>
    <p:sldMasterId id="2147484188" r:id="rId8"/>
    <p:sldMasterId id="2147484200" r:id="rId9"/>
    <p:sldMasterId id="2147484212" r:id="rId10"/>
    <p:sldMasterId id="2147484224" r:id="rId11"/>
  </p:sldMasterIdLst>
  <p:notesMasterIdLst>
    <p:notesMasterId r:id="rId32"/>
  </p:notesMasterIdLst>
  <p:handoutMasterIdLst>
    <p:handoutMasterId r:id="rId33"/>
  </p:handoutMasterIdLst>
  <p:sldIdLst>
    <p:sldId id="295" r:id="rId12"/>
    <p:sldId id="268" r:id="rId13"/>
    <p:sldId id="270" r:id="rId14"/>
    <p:sldId id="271" r:id="rId15"/>
    <p:sldId id="272" r:id="rId16"/>
    <p:sldId id="277" r:id="rId17"/>
    <p:sldId id="274" r:id="rId18"/>
    <p:sldId id="278" r:id="rId19"/>
    <p:sldId id="279" r:id="rId20"/>
    <p:sldId id="280" r:id="rId21"/>
    <p:sldId id="282" r:id="rId22"/>
    <p:sldId id="283" r:id="rId23"/>
    <p:sldId id="284" r:id="rId24"/>
    <p:sldId id="285" r:id="rId25"/>
    <p:sldId id="286" r:id="rId26"/>
    <p:sldId id="288" r:id="rId27"/>
    <p:sldId id="289" r:id="rId28"/>
    <p:sldId id="290" r:id="rId29"/>
    <p:sldId id="291" r:id="rId30"/>
    <p:sldId id="293" r:id="rId31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6F2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16A6A-9F48-4709-AA9C-5C1D6E2FD578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F8D2B-9306-47E0-87DB-3E108AE0C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00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660BB-EE51-41FC-8DE5-6448024198B5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99549-6B01-4175-B447-71A2DA0A47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454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8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0951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6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1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9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4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684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5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6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1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9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4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5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6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1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59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9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4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5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6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1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288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9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4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5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6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1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8086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9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4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5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6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600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1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9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4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5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6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796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1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9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4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5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034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6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1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9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4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5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94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6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1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9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4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5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112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6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1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9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4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5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5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0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0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0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0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0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0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0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0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0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06.04.2015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0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olmen.ucoz.ru/_pu/0/20277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9.jpeg"/><Relationship Id="rId5" Type="http://schemas.openxmlformats.org/officeDocument/2006/relationships/hyperlink" Target="http://dolmen.ucoz.ru/_pu/0/05537.jpg" TargetMode="Externa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olmen.ucoz.ru/_pu/0/67205.jp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binlib.narod.ru/pamyatnikiprirodiabinskogoraiona.htm" TargetMode="External"/><Relationship Id="rId3" Type="http://schemas.openxmlformats.org/officeDocument/2006/relationships/hyperlink" Target="http://gidvseti.ru/krasnodarskij-kraj/abinsk/urochishche-shambala" TargetMode="External"/><Relationship Id="rId7" Type="http://schemas.openxmlformats.org/officeDocument/2006/relationships/hyperlink" Target="http://www.gik-auto.ru/abinsk.html" TargetMode="External"/><Relationship Id="rId2" Type="http://schemas.openxmlformats.org/officeDocument/2006/relationships/hyperlink" Target="http://turistkk.narod.ru/abinsk3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nowpard.ru/index.php?automodule=gallery&amp;req=si&amp;img=99" TargetMode="External"/><Relationship Id="rId11" Type="http://schemas.openxmlformats.org/officeDocument/2006/relationships/hyperlink" Target="http://www.msvis.ru/activityS17_1.htm" TargetMode="External"/><Relationship Id="rId5" Type="http://schemas.openxmlformats.org/officeDocument/2006/relationships/hyperlink" Target="http://www.horso.net/forum/22-147-1" TargetMode="External"/><Relationship Id="rId10" Type="http://schemas.openxmlformats.org/officeDocument/2006/relationships/hyperlink" Target="http://abinsk-info.ru/stati/interesnye-mesta/dolmeny" TargetMode="External"/><Relationship Id="rId4" Type="http://schemas.openxmlformats.org/officeDocument/2006/relationships/hyperlink" Target="http://www.kishar.ru/dost_abinsk.php" TargetMode="External"/><Relationship Id="rId9" Type="http://schemas.openxmlformats.org/officeDocument/2006/relationships/hyperlink" Target="http://www.gelendshik.ru/abidol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№5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район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6" cy="556920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rgbClr val="DCE6F2"/>
            </a:solidFill>
          </a:ln>
        </p:spPr>
        <p:txBody>
          <a:bodyPr>
            <a:normAutofit fontScale="25000" lnSpcReduction="20000"/>
          </a:bodyPr>
          <a:lstStyle/>
          <a:p>
            <a:pPr marL="82296" indent="0" algn="ctr">
              <a:buNone/>
            </a:pPr>
            <a:endParaRPr lang="ru-RU" sz="5800" b="1" dirty="0" smtClean="0">
              <a:solidFill>
                <a:srgbClr val="FF0000"/>
              </a:solidFill>
              <a:cs typeface="Aharoni" pitchFamily="2" charset="-79"/>
            </a:endParaRPr>
          </a:p>
          <a:p>
            <a:pPr marL="82296" indent="0" algn="ctr">
              <a:buNone/>
            </a:pPr>
            <a:r>
              <a:rPr lang="ru-RU" sz="1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«Памятники  природы </a:t>
            </a:r>
          </a:p>
          <a:p>
            <a:pPr marL="82296" indent="0" algn="ctr">
              <a:buNone/>
            </a:pPr>
            <a:r>
              <a:rPr lang="ru-RU" sz="1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Краснодарского  края  </a:t>
            </a:r>
            <a:r>
              <a:rPr lang="ru-RU" sz="1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Абинского</a:t>
            </a:r>
            <a:r>
              <a:rPr lang="ru-RU" sz="1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marL="82296" indent="0" algn="ctr">
              <a:buNone/>
            </a:pPr>
            <a:r>
              <a:rPr lang="ru-RU" sz="1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станицы  </a:t>
            </a:r>
            <a:r>
              <a:rPr lang="ru-RU" sz="11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Шапсугской</a:t>
            </a:r>
            <a:r>
              <a:rPr lang="ru-RU" sz="1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82296" indent="0" algn="just">
              <a:buNone/>
            </a:pPr>
            <a:endParaRPr lang="ru-RU" sz="2800" b="1" dirty="0">
              <a:solidFill>
                <a:schemeClr val="accent4">
                  <a:lumMod val="75000"/>
                </a:schemeClr>
              </a:solidFill>
              <a:cs typeface="Aharoni" pitchFamily="2" charset="-79"/>
            </a:endParaRPr>
          </a:p>
          <a:p>
            <a:pPr marL="82296" lvl="0" indent="0" algn="just">
              <a:buClr>
                <a:srgbClr val="3891A7"/>
              </a:buCl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lvl="0" indent="0" algn="just">
              <a:buClr>
                <a:srgbClr val="3891A7"/>
              </a:buCl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lvl="0" indent="0" algn="just">
              <a:buClr>
                <a:srgbClr val="3891A7"/>
              </a:buCl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lvl="0" indent="0" algn="just">
              <a:buClr>
                <a:srgbClr val="3891A7"/>
              </a:buCl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82296" lvl="0" indent="0" algn="just">
              <a:buClr>
                <a:srgbClr val="3891A7"/>
              </a:buCl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lvl="0" indent="0" algn="just">
              <a:buClr>
                <a:srgbClr val="3891A7"/>
              </a:buClr>
              <a:buNone/>
            </a:pPr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lvl="0" indent="0" algn="r">
              <a:buClr>
                <a:srgbClr val="3891A7"/>
              </a:buClr>
              <a:buNone/>
            </a:pPr>
            <a:endParaRPr lang="ru-RU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lvl="0" indent="0" algn="r">
              <a:buClr>
                <a:srgbClr val="3891A7"/>
              </a:buClr>
              <a:buNone/>
            </a:pPr>
            <a:endParaRPr lang="ru-RU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lvl="0" indent="0" algn="r">
              <a:buClr>
                <a:srgbClr val="3891A7"/>
              </a:buClr>
              <a:buNone/>
            </a:pPr>
            <a:endParaRPr lang="ru-RU" sz="4300" b="1" dirty="0">
              <a:latin typeface="Times New Roman" pitchFamily="18" charset="0"/>
              <a:cs typeface="Times New Roman" pitchFamily="18" charset="0"/>
            </a:endParaRPr>
          </a:p>
          <a:p>
            <a:pPr marL="82296" lvl="0" indent="0" algn="r">
              <a:buClr>
                <a:srgbClr val="3891A7"/>
              </a:buClr>
              <a:buNone/>
            </a:pPr>
            <a:endParaRPr lang="ru-RU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lvl="0" indent="0" algn="r">
              <a:buClr>
                <a:srgbClr val="3891A7"/>
              </a:buClr>
              <a:buNone/>
            </a:pPr>
            <a:endParaRPr lang="ru-RU" sz="4300" b="1" dirty="0">
              <a:latin typeface="Times New Roman" pitchFamily="18" charset="0"/>
              <a:cs typeface="Times New Roman" pitchFamily="18" charset="0"/>
            </a:endParaRPr>
          </a:p>
          <a:p>
            <a:pPr marL="82296" lvl="0" indent="0" algn="r">
              <a:buClr>
                <a:srgbClr val="3891A7"/>
              </a:buClr>
              <a:buNone/>
            </a:pPr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lvl="0" indent="0" algn="r">
              <a:buClr>
                <a:srgbClr val="3891A7"/>
              </a:buClr>
              <a:buNone/>
            </a:pPr>
            <a:endParaRPr lang="ru-RU" sz="5600" b="1" dirty="0">
              <a:latin typeface="Times New Roman" pitchFamily="18" charset="0"/>
              <a:cs typeface="Times New Roman" pitchFamily="18" charset="0"/>
            </a:endParaRPr>
          </a:p>
          <a:p>
            <a:pPr marL="82296" lvl="0" indent="0" algn="r">
              <a:buClr>
                <a:srgbClr val="3891A7"/>
              </a:buClr>
              <a:buNone/>
            </a:pPr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lvl="0" indent="0" algn="r">
              <a:buClr>
                <a:srgbClr val="3891A7"/>
              </a:buCl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5600" b="1" dirty="0" err="1" smtClean="0">
                <a:latin typeface="Times New Roman" pitchFamily="18" charset="0"/>
                <a:cs typeface="Times New Roman" pitchFamily="18" charset="0"/>
              </a:rPr>
              <a:t>Димкова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Н.А.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lvl="0" indent="0" algn="r">
              <a:buClr>
                <a:srgbClr val="3891A7"/>
              </a:buCl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начальных классов</a:t>
            </a:r>
          </a:p>
          <a:p>
            <a:pPr marL="82296" lvl="0" indent="0" algn="r">
              <a:buClr>
                <a:srgbClr val="3891A7"/>
              </a:buClr>
              <a:buNone/>
            </a:pP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МБОУ СОШ №5</a:t>
            </a:r>
          </a:p>
          <a:p>
            <a:pPr marL="82296" lvl="0" indent="0" algn="r">
              <a:buClr>
                <a:srgbClr val="3891A7"/>
              </a:buClr>
              <a:buNone/>
            </a:pP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5600" b="1" dirty="0" err="1">
                <a:latin typeface="Times New Roman" pitchFamily="18" charset="0"/>
                <a:cs typeface="Times New Roman" pitchFamily="18" charset="0"/>
              </a:rPr>
              <a:t>Абинский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район</a:t>
            </a:r>
          </a:p>
          <a:p>
            <a:pPr marL="82296" lvl="0" indent="0" algn="r">
              <a:buClr>
                <a:srgbClr val="3891A7"/>
              </a:buClr>
              <a:buNone/>
            </a:pPr>
            <a:endParaRPr lang="ru-RU" sz="5600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п. Ахтырский</a:t>
            </a:r>
          </a:p>
          <a:p>
            <a:pPr marL="82296" indent="0" algn="ctr"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2014 г.</a:t>
            </a:r>
          </a:p>
        </p:txBody>
      </p:sp>
      <p:pic>
        <p:nvPicPr>
          <p:cNvPr id="8" name="Рисунок 7" descr="http://cs319225.vk.me/v319225330/62d2/_h5651Atls4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3140968"/>
            <a:ext cx="3600400" cy="259228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837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136904" cy="1656184"/>
          </a:xfr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1800" dirty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dirty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1800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1800" dirty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dirty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Одно </a:t>
            </a:r>
            <a:r>
              <a:rPr lang="ru-RU" sz="2200" b="1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из близстоящих деревьев – дуб, ствол которого обвил граб, называют "дерево любви". Этому дереву туристы доверяют самые заветные желания, а оно их, </a:t>
            </a:r>
            <a:r>
              <a:rPr lang="ru-RU" sz="22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согласно </a:t>
            </a:r>
            <a:r>
              <a:rPr lang="ru-RU" sz="2200" b="1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поверью, исполняет.</a:t>
            </a:r>
            <a:r>
              <a:rPr lang="ru-RU" sz="28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3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effectLst/>
                <a:latin typeface="Calibri"/>
                <a:ea typeface="Calibri"/>
                <a:cs typeface="Times New Roman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лексей и Наталья\Downloads\дерево олюбв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11960" y="2204864"/>
            <a:ext cx="1944216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школа №5\ШКОЛА поход 3 и 4 класс\поход\SAM_259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2200" y="2534573"/>
            <a:ext cx="1800200" cy="3190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школа №5\Мой диск 4 класс\фото\P10206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3168352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 со стрелкой вверх 5"/>
          <p:cNvSpPr/>
          <p:nvPr/>
        </p:nvSpPr>
        <p:spPr>
          <a:xfrm>
            <a:off x="2843808" y="5724906"/>
            <a:ext cx="3312368" cy="728430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Наши 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6421535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404664"/>
            <a:ext cx="3456384" cy="115212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Наши исследования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2200" y="3933057"/>
            <a:ext cx="1800200" cy="165618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D:\школа №5\Мой диск 4 класс\фото\P10206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78583"/>
            <a:ext cx="2386854" cy="18002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642868" lon="20991590" rev="190338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школа №5\Мой диск 4 класс\фото\P10206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700809"/>
            <a:ext cx="3024336" cy="201622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школа №5\Мой диск 4 класс\фото\P10206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260649"/>
            <a:ext cx="1971727" cy="18002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285861" lon="594317" rev="21448567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3861048"/>
            <a:ext cx="3960440" cy="2779825"/>
          </a:xfrm>
          <a:prstGeom prst="rect">
            <a:avLst/>
          </a:prstGeom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4860032" y="3552396"/>
            <a:ext cx="4176464" cy="2468892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Проверяли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действительно ли эти камни-великаны обладают положительной энергетикой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  <a:p>
            <a:endParaRPr lang="ru-RU" sz="1400" b="1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нескольких минут силы снова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вернулись, 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мы отправились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дальше.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82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6864" cy="151216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Урочище Шамбала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Times New Roman"/>
              </a:rPr>
              <a:t>Н</a:t>
            </a:r>
            <a:r>
              <a:rPr lang="ru-RU" sz="2000" b="1" dirty="0" smtClean="0">
                <a:effectLst/>
                <a:latin typeface="Times New Roman"/>
                <a:ea typeface="Times New Roman"/>
              </a:rPr>
              <a:t>азвание </a:t>
            </a:r>
            <a:r>
              <a:rPr lang="ru-RU" sz="2000" b="1" dirty="0">
                <a:effectLst/>
                <a:latin typeface="Times New Roman"/>
                <a:ea typeface="Times New Roman"/>
              </a:rPr>
              <a:t>придумано веселыми эзотериками, </a:t>
            </a:r>
            <a:r>
              <a:rPr lang="ru-RU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>в </a:t>
            </a:r>
            <a:r>
              <a:rPr lang="ru-RU" sz="2000" b="1" dirty="0">
                <a:effectLst/>
                <a:latin typeface="Times New Roman"/>
                <a:ea typeface="Times New Roman"/>
              </a:rPr>
              <a:t>связи с «чудесной энергетикой» места. </a:t>
            </a:r>
            <a:r>
              <a:rPr lang="ru-RU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>Живописные </a:t>
            </a:r>
            <a:r>
              <a:rPr lang="ru-RU" sz="2000" b="1" dirty="0">
                <a:effectLst/>
                <a:latin typeface="Times New Roman"/>
                <a:ea typeface="Times New Roman"/>
              </a:rPr>
              <a:t>скальные выходы, расположенные на гребне </a:t>
            </a:r>
            <a:r>
              <a:rPr lang="ru-RU" sz="2000" b="1" dirty="0" smtClean="0">
                <a:effectLst/>
                <a:latin typeface="Times New Roman"/>
                <a:ea typeface="Times New Roman"/>
              </a:rPr>
              <a:t>отрога.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Алексей и Наталья\Downloads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19658" y="2283448"/>
            <a:ext cx="2520280" cy="164477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лексей и Наталья\Downloads\мастерская дольменов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3996723"/>
            <a:ext cx="3672408" cy="245661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школа №5\ШКОЛА поход 3 и 4 класс\поход\SAM_26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996723"/>
            <a:ext cx="3507248" cy="245661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3105835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Одна из загадок «Мастерской дольменов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» 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- отверстие в восточном портале . 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562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85010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Загадки Шамбалы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1196752"/>
            <a:ext cx="8178112" cy="5400601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dirty="0" smtClean="0">
                <a:latin typeface="Times New Roman"/>
                <a:ea typeface="Times New Roman"/>
              </a:rPr>
              <a:t>Отверстие </a:t>
            </a:r>
            <a:r>
              <a:rPr lang="ru-RU" sz="2000" dirty="0">
                <a:latin typeface="Times New Roman"/>
                <a:ea typeface="Times New Roman"/>
              </a:rPr>
              <a:t>имеет форму конуса глубиной около 50 см,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marL="82296" indent="0">
              <a:buNone/>
            </a:pPr>
            <a:r>
              <a:rPr lang="ru-RU" sz="2000" dirty="0" smtClean="0">
                <a:latin typeface="Times New Roman"/>
                <a:ea typeface="Times New Roman"/>
              </a:rPr>
              <a:t>с </a:t>
            </a:r>
            <a:r>
              <a:rPr lang="ru-RU" sz="2000" dirty="0">
                <a:latin typeface="Times New Roman"/>
                <a:ea typeface="Times New Roman"/>
              </a:rPr>
              <a:t>основанием 30 см.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marL="82296" indent="0">
              <a:buNone/>
            </a:pPr>
            <a:r>
              <a:rPr lang="ru-RU" sz="2000" b="1" u="sng" dirty="0">
                <a:latin typeface="Times New Roman"/>
                <a:ea typeface="Times New Roman"/>
              </a:rPr>
              <a:t>Существует несколько версий, разной степени правдоподобности: </a:t>
            </a:r>
            <a:endParaRPr lang="ru-RU" sz="2000" b="1" u="sng" dirty="0" smtClean="0">
              <a:latin typeface="Times New Roman"/>
              <a:ea typeface="Times New Roman"/>
            </a:endParaRPr>
          </a:p>
          <a:p>
            <a:pPr marL="425196">
              <a:buAutoNum type="arabicParenR"/>
            </a:pPr>
            <a:r>
              <a:rPr lang="ru-RU" sz="1800" dirty="0" smtClean="0">
                <a:latin typeface="Times New Roman"/>
                <a:ea typeface="Times New Roman"/>
              </a:rPr>
              <a:t>углубление </a:t>
            </a:r>
            <a:r>
              <a:rPr lang="ru-RU" sz="1800" dirty="0">
                <a:latin typeface="Times New Roman"/>
                <a:ea typeface="Times New Roman"/>
              </a:rPr>
              <a:t>имеет природное происхождение (вымывание более мягких включений в твердой породе); 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marL="425196">
              <a:buAutoNum type="arabicParenR"/>
            </a:pPr>
            <a:r>
              <a:rPr lang="ru-RU" sz="1800" dirty="0" smtClean="0">
                <a:latin typeface="Times New Roman"/>
                <a:ea typeface="Times New Roman"/>
              </a:rPr>
              <a:t>отверстие </a:t>
            </a:r>
            <a:r>
              <a:rPr lang="ru-RU" sz="1800" dirty="0">
                <a:latin typeface="Times New Roman"/>
                <a:ea typeface="Times New Roman"/>
              </a:rPr>
              <a:t>получено вращением гибкого стержня в мягкой песчано-глинистой смеси, отвердевшей позже (по поводу формирования дольменов из текучей природной массы существует отдельная теория, детально описанная в посвященных </a:t>
            </a:r>
            <a:r>
              <a:rPr lang="ru-RU" sz="1800" dirty="0" err="1">
                <a:latin typeface="Times New Roman"/>
                <a:ea typeface="Times New Roman"/>
              </a:rPr>
              <a:t>дольменостроению</a:t>
            </a:r>
            <a:r>
              <a:rPr lang="ru-RU" sz="1800" dirty="0">
                <a:latin typeface="Times New Roman"/>
                <a:ea typeface="Times New Roman"/>
              </a:rPr>
              <a:t> информационных источниках</a:t>
            </a:r>
            <a:r>
              <a:rPr lang="ru-RU" sz="1800" dirty="0" smtClean="0">
                <a:latin typeface="Times New Roman"/>
                <a:ea typeface="Times New Roman"/>
              </a:rPr>
              <a:t>);</a:t>
            </a:r>
          </a:p>
          <a:p>
            <a:pPr marL="425196">
              <a:buAutoNum type="arabicParenR"/>
            </a:pPr>
            <a:r>
              <a:rPr lang="ru-RU" sz="1800" dirty="0" smtClean="0">
                <a:latin typeface="Times New Roman"/>
                <a:ea typeface="Times New Roman"/>
              </a:rPr>
              <a:t>лазерные </a:t>
            </a:r>
            <a:r>
              <a:rPr lang="ru-RU" sz="1800" dirty="0">
                <a:latin typeface="Times New Roman"/>
                <a:ea typeface="Times New Roman"/>
              </a:rPr>
              <a:t>лучи пришельцев, сила мысли представителей высокоразвитых </a:t>
            </a:r>
            <a:r>
              <a:rPr lang="ru-RU" sz="1800" dirty="0" smtClean="0">
                <a:latin typeface="Times New Roman"/>
                <a:ea typeface="Times New Roman"/>
              </a:rPr>
              <a:t>цивилизаций.</a:t>
            </a:r>
            <a:endParaRPr lang="ru-RU" sz="1800" dirty="0"/>
          </a:p>
        </p:txBody>
      </p:sp>
      <p:pic>
        <p:nvPicPr>
          <p:cNvPr id="6" name="Рисунок 5" descr="http://cs319225.vk.me/v319225330/633c/XR0pOMY-2N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481475"/>
            <a:ext cx="2232248" cy="2115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dolmen.ucoz.ru/_pu/0/s20277.jpg">
            <a:hlinkClick r:id="rId3" tgtFrame="&quot;_blank&quot;" tooltip="&quot;Нажмите, для просмотра в полном размере...&quot;"/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98102" y="4923820"/>
            <a:ext cx="2160240" cy="1673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dolmen.ucoz.ru/_pu/0/s05537.jpg">
            <a:hlinkClick r:id="rId5" tgtFrame="&quot;_blank&quot;" tooltip="&quot;Нажмите, для просмотра в полном размере...&quot;"/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4913523"/>
            <a:ext cx="2232248" cy="1683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923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5544616" cy="171420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Мастерская дольменов «Шамбала»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564904"/>
            <a:ext cx="6192688" cy="1224136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marL="82296" indent="0" algn="just">
              <a:buNone/>
            </a:pPr>
            <a:r>
              <a:rPr lang="ru-RU" sz="2000" dirty="0" smtClean="0">
                <a:latin typeface="Times New Roman"/>
                <a:ea typeface="Times New Roman"/>
              </a:rPr>
              <a:t>Таких </a:t>
            </a:r>
            <a:r>
              <a:rPr lang="ru-RU" sz="2000" dirty="0">
                <a:latin typeface="Times New Roman"/>
                <a:ea typeface="Times New Roman"/>
              </a:rPr>
              <a:t>мест в мире-единицы. Мощный поток космической энергии чувствуется  физически, долго находится тут нельзя, природа этого явления пока только изучается учеными.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2659" y="188640"/>
            <a:ext cx="2831981" cy="2160240"/>
          </a:xfrm>
          <a:prstGeom prst="rect">
            <a:avLst/>
          </a:prstGeom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4" descr="http://dolmen.ucoz.ru/_pu/0/s67205.jpg">
            <a:hlinkClick r:id="rId3" tgtFrame="&quot;_blank&quot;" tooltip="&quot;Нажмите, для просмотра в полном размере...&quot;"/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3728" y="3933056"/>
            <a:ext cx="3888432" cy="242326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099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7"/>
            <a:ext cx="8106104" cy="1210147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 памятниках природы, об истории, и загадках станицы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Шапсугской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как аномальной зоны мы узнали из рассказов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Тюфанова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Александра Николаевича, который  сам был участником тех, кто интересуется  мистицизмом, религией и загадками природы.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869160"/>
            <a:ext cx="1538060" cy="1735960"/>
          </a:xfrm>
          <a:prstGeom prst="rect">
            <a:avLst/>
          </a:prstGeom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 descr="D:\школа №5\ШКОЛА поход 3 и 4 класс\поход\SAM_26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556793"/>
            <a:ext cx="4032448" cy="275997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школа №5\ШКОЛА поход 3 и 4 класс\поход\SAM_266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2723897"/>
            <a:ext cx="2952328" cy="349749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869160"/>
            <a:ext cx="1584176" cy="17359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907704" y="4316764"/>
            <a:ext cx="2592288" cy="552396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  исследования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295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776864" cy="201622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Скала«Чёртов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палец»</a:t>
            </a:r>
            <a:r>
              <a:rPr lang="ru-RU" sz="4400" dirty="0">
                <a:effectLst/>
                <a:latin typeface="Times New Roman"/>
                <a:ea typeface="Times New Roman"/>
              </a:rPr>
              <a:t> </a:t>
            </a:r>
            <a:r>
              <a:rPr lang="ru-RU" sz="44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4400" dirty="0" smtClean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>Ее высота15 </a:t>
            </a:r>
            <a:r>
              <a:rPr lang="ru-RU" sz="2000" b="1" dirty="0">
                <a:effectLst/>
                <a:latin typeface="Times New Roman"/>
                <a:ea typeface="Times New Roman"/>
              </a:rPr>
              <a:t>метров. До Великой Отечественной войны она имела форму пальца, но во время войны была разрушена, в результате попадания снаряда. </a:t>
            </a:r>
            <a:r>
              <a:rPr lang="ru-RU" sz="2000" b="1" dirty="0" smtClean="0">
                <a:effectLst/>
                <a:latin typeface="Times New Roman"/>
                <a:ea typeface="Times New Roman"/>
              </a:rPr>
              <a:t>Сама </a:t>
            </a:r>
            <a:r>
              <a:rPr lang="ru-RU" sz="2000" b="1" dirty="0">
                <a:effectLst/>
                <a:latin typeface="Times New Roman"/>
                <a:ea typeface="Times New Roman"/>
              </a:rPr>
              <a:t>скала, по мнению ученых, появилась здесь в результате разлома земной коры. </a:t>
            </a:r>
            <a:r>
              <a:rPr lang="ru-RU" sz="2000" b="1" dirty="0" smtClean="0">
                <a:effectLst/>
                <a:latin typeface="Times New Roman"/>
                <a:ea typeface="Times New Roman"/>
              </a:rPr>
              <a:t>Эта </a:t>
            </a:r>
            <a:r>
              <a:rPr lang="ru-RU" sz="2000" b="1" dirty="0">
                <a:effectLst/>
                <a:latin typeface="Times New Roman"/>
                <a:ea typeface="Times New Roman"/>
              </a:rPr>
              <a:t>скала один из самых таинственных объектов станицы </a:t>
            </a:r>
            <a:r>
              <a:rPr lang="ru-RU" sz="2000" b="1" dirty="0" err="1" smtClean="0">
                <a:effectLst/>
                <a:latin typeface="Times New Roman"/>
                <a:ea typeface="Times New Roman"/>
              </a:rPr>
              <a:t>Шапсугской</a:t>
            </a:r>
            <a:r>
              <a:rPr lang="ru-RU" sz="2000" b="1" dirty="0" smtClean="0">
                <a:effectLst/>
                <a:latin typeface="Times New Roman"/>
                <a:ea typeface="Times New Roman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Алексей и Наталья\Downloads\скала чёртов палец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2420888"/>
            <a:ext cx="3096344" cy="237626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школа №5\Мой диск 4 класс\фото\P10206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874" y="3647968"/>
            <a:ext cx="4032448" cy="296802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5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352928" cy="128215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бромный грязевой вулкан «Солонцы»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отроге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Крейдяной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горы,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извергающий синюю глину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5589240"/>
            <a:ext cx="4176464" cy="72008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Геологические исследования вулкана проводил геолог Иван Ефремов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C:\Users\Алексей и Наталья\Downloads\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94278" y="4653136"/>
            <a:ext cx="2840884" cy="201819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4320480" cy="3384376"/>
          </a:xfrm>
          <a:prstGeom prst="rect">
            <a:avLst/>
          </a:prstGeom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80112" y="2828836"/>
            <a:ext cx="3384376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82296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90-е годы люди семьями жили в палатках, использовали синюю глину в оздоровительных целях, при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различных заболеваниях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94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90080" cy="86409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Грязевой вулкан «Солонцы»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80728"/>
            <a:ext cx="7818072" cy="5267672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000" dirty="0">
                <a:latin typeface="Times New Roman"/>
                <a:ea typeface="Times New Roman"/>
              </a:rPr>
              <a:t>Сейчас жители Шапсуги называют источники «Солонцами», а раньше «Соляной криницей», что не удивительно для потомков казаков. В довоенные времена на поляне был обустроен бальнеологический павильон. Грязь, изливающаяся из источников, обладает целебными свойствами, помогает при ревматизме, артритах и других заболеваниях. Периодически грязевые извержения достигают такой интенсивности, что комья грязи выплескиваются в воздух на несколько метров, а вытекающие грязевые потоки образуют вулканический конус</a:t>
            </a:r>
            <a:r>
              <a:rPr lang="ru-RU" sz="2400" dirty="0">
                <a:latin typeface="Times New Roman"/>
                <a:ea typeface="Times New Roman"/>
              </a:rPr>
              <a:t>.</a:t>
            </a:r>
            <a:endParaRPr lang="ru-RU" sz="2400" dirty="0"/>
          </a:p>
        </p:txBody>
      </p:sp>
      <p:pic>
        <p:nvPicPr>
          <p:cNvPr id="4" name="Рисунок 3" descr="http://cs319225.vk.me/v319225330/6315/UNTyazKZLVE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4118" y="3987736"/>
            <a:ext cx="3096344" cy="253760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cs319225.vk.me/v319225330/62fd/fYDWTx8Ihig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3975184"/>
            <a:ext cx="3672408" cy="25501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011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Наши исследования  </a:t>
            </a:r>
            <a:br>
              <a:rPr lang="ru-RU" sz="3600" b="1" dirty="0" smtClean="0"/>
            </a:br>
            <a:r>
              <a:rPr lang="ru-RU" sz="3600" b="1" dirty="0" smtClean="0"/>
              <a:t>грязевого вулкана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ru-RU" dirty="0"/>
          </a:p>
        </p:txBody>
      </p:sp>
      <p:pic>
        <p:nvPicPr>
          <p:cNvPr id="2050" name="Picture 2" descr="C:\Users\Алексей и Наталья\Desktop\конкурсы\для конкурса эксукрсия по шапсуге\Шапсуга фото 4 кл\SAM_26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528392" cy="248897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ексей и Наталья\Desktop\конкурсы\для конкурса эксукрсия по шапсуге\Шапсуга фото 4 кл\P102067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46236" y="2780928"/>
            <a:ext cx="4041450" cy="302433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7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0"/>
            <a:ext cx="7630616" cy="2204864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«Добро пожаловать 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живописный и загадочный уголок природы станицы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Шапсугской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Название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станицы пошло от народа "большой шапсуг", </a:t>
            </a:r>
            <a:r>
              <a:rPr lang="ru-RU" sz="18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которые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жили в этих местах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. 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886200"/>
            <a:ext cx="4392488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Алексей и Наталья\Downloads\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2204864"/>
            <a:ext cx="7632848" cy="463933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0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Интернет - ресурсы: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turistkk.narod.ru/abinsk3.htm</a:t>
            </a:r>
            <a:endParaRPr lang="ru-RU" sz="1600" dirty="0" smtClean="0"/>
          </a:p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gidvseti.ru/krasnodarskij-kraj/abinsk/urochishche-shambala</a:t>
            </a:r>
            <a:endParaRPr lang="ru-RU" sz="1600" dirty="0" smtClean="0"/>
          </a:p>
          <a:p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www.kishar.ru/dost_abinsk.php</a:t>
            </a:r>
            <a:endParaRPr lang="ru-RU" sz="1600" dirty="0" smtClean="0"/>
          </a:p>
          <a:p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www.horso.net/forum/22-147-1</a:t>
            </a:r>
            <a:endParaRPr lang="ru-RU" sz="1600" dirty="0" smtClean="0"/>
          </a:p>
          <a:p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snowpard.ru/index.php?automodule=gallery&amp;req=si&amp;img=99</a:t>
            </a:r>
            <a:endParaRPr lang="ru-RU" sz="1600" dirty="0" smtClean="0"/>
          </a:p>
          <a:p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www.gik-auto.ru/abinsk.html</a:t>
            </a:r>
            <a:endParaRPr lang="ru-RU" sz="1600" dirty="0" smtClean="0"/>
          </a:p>
          <a:p>
            <a:pPr lvl="0"/>
            <a:r>
              <a:rPr lang="en-US" sz="1600" dirty="0">
                <a:solidFill>
                  <a:prstClr val="black"/>
                </a:solidFill>
                <a:hlinkClick r:id="rId8"/>
              </a:rPr>
              <a:t>http://www.abinlib.narod.ru/pamyatnikiprirodiabinskogoraiona.htm</a:t>
            </a:r>
            <a:endParaRPr lang="ru-RU" sz="1600" dirty="0">
              <a:solidFill>
                <a:prstClr val="black"/>
              </a:solidFill>
            </a:endParaRPr>
          </a:p>
          <a:p>
            <a:pPr lvl="0"/>
            <a:r>
              <a:rPr lang="en-US" sz="1600" dirty="0">
                <a:solidFill>
                  <a:prstClr val="black"/>
                </a:solidFill>
                <a:hlinkClick r:id="rId9"/>
              </a:rPr>
              <a:t>http://www.gelendshik.ru/abidol.htm</a:t>
            </a:r>
            <a:endParaRPr lang="ru-RU" sz="1600" dirty="0">
              <a:solidFill>
                <a:prstClr val="black"/>
              </a:solidFill>
            </a:endParaRPr>
          </a:p>
          <a:p>
            <a:pPr lvl="0"/>
            <a:r>
              <a:rPr lang="en-US" sz="1600" dirty="0">
                <a:solidFill>
                  <a:prstClr val="black"/>
                </a:solidFill>
                <a:hlinkClick r:id="rId10"/>
              </a:rPr>
              <a:t>http://abinsk-info.ru/stati/interesnye-mesta/dolmeny</a:t>
            </a:r>
            <a:endParaRPr lang="ru-RU" sz="1600" dirty="0">
              <a:solidFill>
                <a:prstClr val="black"/>
              </a:solidFill>
            </a:endParaRPr>
          </a:p>
          <a:p>
            <a:pPr lvl="0"/>
            <a:r>
              <a:rPr lang="en-US" sz="1600" dirty="0">
                <a:solidFill>
                  <a:prstClr val="black"/>
                </a:solidFill>
                <a:hlinkClick r:id="rId11"/>
              </a:rPr>
              <a:t>http://www.msvis.ru/activityS17_1.htm</a:t>
            </a:r>
            <a:endParaRPr lang="ru-RU" sz="16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175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128792" cy="85010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Исторические</a:t>
            </a:r>
            <a:r>
              <a:rPr lang="ru-RU" b="1" dirty="0" smtClean="0">
                <a:solidFill>
                  <a:schemeClr val="tx1"/>
                </a:solidFill>
              </a:rPr>
              <a:t> факты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Начало строительству станицы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Шапсугской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было положено генералом Вельяминовым в 1834 году, под руководством которого было возведено массивное сооружение Николаевской крепости.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июле 1863 года крепость заселили казаки-черноморцы, а позже станица была переименована в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Шапсугскую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.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marL="82296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" name="Рисунок 3" descr="HWScan000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5540" y="4109787"/>
            <a:ext cx="3024336" cy="198350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HWScan0001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094437"/>
            <a:ext cx="2804160" cy="19988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92162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106104" cy="115212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Станица </a:t>
            </a:r>
            <a:r>
              <a:rPr lang="ru-RU" sz="2800" b="1" dirty="0" err="1" smtClean="0">
                <a:solidFill>
                  <a:schemeClr val="tx1"/>
                </a:solidFill>
              </a:rPr>
              <a:t>Шапсугская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– это земля, являющаяся свидетелем Русско-Турецкой, Великой Отечественной и Гражданской войн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466144" cy="5328592"/>
          </a:xfrm>
        </p:spPr>
        <p:txBody>
          <a:bodyPr/>
          <a:lstStyle/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3891A7"/>
              </a:buClr>
            </a:pP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Горцы - представители шапсугов, известные своей нетерпимостью к Российской империи, к тому времени были уже уничтожены или выселены с данной местности. Хотя, как утверждают некоторые, до сих пор на заросших зеленью горных тропках нет-нет да и встретятся призрачные всадники в черкесских национальных одеяниях, так и не обретшие покой с кровавой поры девятнадцатого столетия. </a:t>
            </a:r>
            <a:endParaRPr lang="ru-RU" sz="1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3891A7"/>
              </a:buClr>
            </a:pPr>
            <a:r>
              <a:rPr lang="ru-RU" sz="18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1913 год – установлен памятник  казакам – основателям Шапсуги</a:t>
            </a:r>
            <a:endParaRPr lang="ru-RU" b="1" dirty="0"/>
          </a:p>
        </p:txBody>
      </p:sp>
      <p:pic>
        <p:nvPicPr>
          <p:cNvPr id="4" name="Рисунок 3" descr="05072013(013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077072"/>
            <a:ext cx="2644775" cy="24384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78806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33670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00200"/>
            <a:ext cx="648072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ексей и Наталья\Downloads\план сх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460354" cy="6424194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568952" cy="1858218"/>
          </a:xfr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Ромашковые  поляны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имеют «очень позитивную энергетику»</a:t>
            </a:r>
            <a:r>
              <a:rPr lang="ru-RU" sz="1800" dirty="0">
                <a:effectLst/>
                <a:latin typeface="Times New Roman"/>
                <a:ea typeface="Times New Roman"/>
              </a:rPr>
              <a:t> </a:t>
            </a:r>
            <a:r>
              <a:rPr lang="ru-RU" sz="18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1800" dirty="0" smtClean="0">
                <a:effectLst/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Это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– одно из самых изумительных мест в Краснодарском крае. </a:t>
            </a:r>
            <a:r>
              <a:rPr lang="ru-RU" sz="18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Особенно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красиво здесь во второй половине весны.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лексей и Наталья\Downloads\ajaxfileupload_728f998f_sm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3960440" cy="302433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лексей и Наталья\Downloads\ajaxfileupload_939b2c76_sm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0564" y="3356992"/>
            <a:ext cx="3301915" cy="252028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5661248"/>
            <a:ext cx="4032448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ромашковой поляне проводят семинары и практики, различных эзотерических направлений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1574646"/>
            <a:ext cx="3600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 algn="r">
              <a:spcBef>
                <a:spcPts val="600"/>
              </a:spcBef>
              <a:buClr>
                <a:srgbClr val="3891A7"/>
              </a:buClr>
              <a:buSzPct val="80000"/>
            </a:pPr>
            <a:endParaRPr lang="ru-RU" sz="1400" b="1" dirty="0" smtClean="0">
              <a:latin typeface="TruthCYR Black" pitchFamily="50" charset="-52"/>
              <a:ea typeface="Calibri"/>
              <a:cs typeface="Times New Roman" pitchFamily="18" charset="0"/>
            </a:endParaRPr>
          </a:p>
          <a:p>
            <a:pPr marL="82296" lvl="0" algn="r">
              <a:spcBef>
                <a:spcPts val="600"/>
              </a:spcBef>
              <a:buClr>
                <a:srgbClr val="3891A7"/>
              </a:buClr>
              <a:buSzPct val="80000"/>
            </a:pPr>
            <a:endParaRPr lang="ru-RU" sz="1400" b="1" dirty="0" smtClean="0">
              <a:latin typeface="TruthCYR Black" pitchFamily="50" charset="-52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5074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668" y="116632"/>
            <a:ext cx="6984776" cy="1035496"/>
          </a:xfr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Серебряный источник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«Живая и мёртвая» вода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3068959"/>
            <a:ext cx="2232248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По </a:t>
            </a:r>
            <a:r>
              <a:rPr lang="ru-RU" sz="1400" b="1" dirty="0">
                <a:solidFill>
                  <a:prstClr val="black"/>
                </a:solidFill>
                <a:latin typeface="Times New Roman"/>
                <a:ea typeface="Times New Roman"/>
              </a:rPr>
              <a:t>народным преданиям, в </a:t>
            </a: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нём </a:t>
            </a:r>
            <a:r>
              <a:rPr lang="ru-RU" sz="1400" b="1" dirty="0">
                <a:solidFill>
                  <a:prstClr val="black"/>
                </a:solidFill>
                <a:latin typeface="Times New Roman"/>
                <a:ea typeface="Times New Roman"/>
              </a:rPr>
              <a:t>«живая» и «мёртвая» воды, стекающие двумя струями из разлома скалы, объединяются в один большой поток и несут людям здоровье и </a:t>
            </a: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долголетие.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Они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действительно серебряные – в них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содержатся  ионы серебра, обеззараживающие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воду,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дающие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здоровье. 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543719"/>
            <a:ext cx="2520280" cy="233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495158"/>
            <a:ext cx="3168352" cy="2382113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228184" y="1700808"/>
            <a:ext cx="2664296" cy="1536552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u="sng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исследования</a:t>
            </a:r>
            <a:r>
              <a:rPr lang="ru-RU" sz="14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Попробовав воду из двух источников, мы определили, что холодная вода – это «живая», а та, что теплее – это «мёртвая»</a:t>
            </a:r>
            <a:endParaRPr lang="ru-RU" sz="1400" dirty="0">
              <a:solidFill>
                <a:prstClr val="white"/>
              </a:solidFill>
            </a:endParaRPr>
          </a:p>
        </p:txBody>
      </p:sp>
      <p:pic>
        <p:nvPicPr>
          <p:cNvPr id="3074" name="Picture 2" descr="C:\Users\Алексей и Наталья\Downloads\живая и мёртвая вода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9912" y="1412776"/>
            <a:ext cx="2407125" cy="184745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485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Шапсугский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дольмен «Дедушка»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98451"/>
            <a:ext cx="8712968" cy="522156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6146" name="Picture 2" descr="C:\Users\Алексей и Наталья\Downloads\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740248"/>
            <a:ext cx="2449566" cy="186767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лексей и Наталья\Desktop\конкурсы\для конкурса эксукрсия по шапсуге\Шапсуга фото 4 кл\SAM_25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625377"/>
            <a:ext cx="2571310" cy="208823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школа №5\ШКОЛА поход 3 и 4 класс\поход\SAM_25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9238" y="4719020"/>
            <a:ext cx="2518986" cy="202234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5856" y="1509082"/>
            <a:ext cx="2232248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специальной литературы мы узнали, что «энергетический поток», исходящий из 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Шапсугского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-1 уходит в небо и теряется среди весело бегущих облаков.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1499106"/>
            <a:ext cx="4608512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 algn="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ПУСТЬ  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ДУША  МОЯ  ПРОСНЁТСЯ</a:t>
            </a:r>
          </a:p>
          <a:p>
            <a:pPr marL="82296" lvl="0" algn="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Чтоб важный миг не упустить, </a:t>
            </a:r>
          </a:p>
          <a:p>
            <a:pPr marL="82296" lvl="0" algn="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Который редко нам дается,       </a:t>
            </a:r>
          </a:p>
          <a:p>
            <a:pPr marL="82296" lvl="0" algn="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Я жизнь душой хочу прожить, </a:t>
            </a:r>
          </a:p>
          <a:p>
            <a:pPr marL="82296" lvl="0" algn="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пусть душа моя проснется! </a:t>
            </a:r>
          </a:p>
          <a:p>
            <a:pPr marL="82296" lvl="0" algn="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Увидит пусть она рассвет, </a:t>
            </a:r>
          </a:p>
          <a:p>
            <a:pPr marL="82296" lvl="0" algn="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Дольмен, лучами озаренный, </a:t>
            </a:r>
          </a:p>
          <a:p>
            <a:pPr marL="82296" lvl="0" algn="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Дух его, несущий Свет, </a:t>
            </a:r>
          </a:p>
          <a:p>
            <a:pPr marL="82296" lvl="0" algn="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Поющий гимн для всех влюбленных! </a:t>
            </a:r>
          </a:p>
          <a:p>
            <a:pPr marL="82296" lvl="0" algn="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Влюбленных в жизнь и красоту </a:t>
            </a:r>
          </a:p>
          <a:p>
            <a:pPr marL="82296" lvl="0" algn="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Живой Природы первозданной, </a:t>
            </a:r>
          </a:p>
          <a:p>
            <a:pPr marL="82296" lvl="0" algn="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Ее цветов ковер устланный, </a:t>
            </a:r>
          </a:p>
          <a:p>
            <a:pPr marL="82296" lvl="0" algn="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Её Святую Простоту…</a:t>
            </a:r>
          </a:p>
          <a:p>
            <a:pPr marL="82296" lvl="0" algn="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С. Алексеева </a:t>
            </a:r>
          </a:p>
        </p:txBody>
      </p:sp>
    </p:spTree>
    <p:extLst>
      <p:ext uri="{BB962C8B-B14F-4D97-AF65-F5344CB8AC3E}">
        <p14:creationId xmlns:p14="http://schemas.microsoft.com/office/powerpoint/2010/main" val="3701918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120680" cy="7920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Описание дольмена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466144" cy="5760640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1800" b="1" dirty="0">
                <a:latin typeface="Times New Roman" pitchFamily="18" charset="0"/>
                <a:ea typeface="Calibri"/>
                <a:cs typeface="Times New Roman" pitchFamily="18" charset="0"/>
              </a:rPr>
              <a:t>Дольмен находится на небольшой полянке в лесу. Мегалит представляет собой корытообразное сооружение, высеченное из камня-монолита (песчаник) с порталом и отверстием в нем (пробка не сохранилась). Огромный камень выдолблен изнутри и накрыт каменной глыбой в несколько тонн. В настоящее время дольмен сохранился полностью, если не считать отдельные трещины. Увидеть дольмен, памятник первой половины II тысячелетия, в таком состоянии большая редкость. Его покровная плита покрыта многочисленными ямками, которые часто принимают за карту звездного неба или отдельных созвездий. Сегодняшние неоязычники используют его как жертвенник, украшая цветами и "посвященными" деревьями со множеством разноцветных ленточек в ветвях. По поверью, здесь исполняются желания. </a:t>
            </a:r>
            <a:endParaRPr lang="ru-RU" sz="18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82296" indent="0"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Алексей и Наталья\Downloads\крыша дольмена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6012160" y="4725144"/>
            <a:ext cx="2176140" cy="1537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389567" y="5265203"/>
            <a:ext cx="2478577" cy="997499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296" lvl="0" algn="just">
              <a:spcBef>
                <a:spcPct val="20000"/>
              </a:spcBef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Крыша  дольмена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395536" y="4581128"/>
            <a:ext cx="3240360" cy="912795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/>
                <a:ea typeface="Times New Roman"/>
              </a:rPr>
              <a:t>Астрономы-мистики считают, что на плите дольмена изображена карта неба с созвездиями. 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789</Words>
  <Application>Microsoft Office PowerPoint</Application>
  <PresentationFormat>Экран (4:3)</PresentationFormat>
  <Paragraphs>111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1_Тема Office</vt:lpstr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муниципальное бюджетное общеобразовательное учреждение  средняя общеобразовательная школа №5 муниципального образования  Абинский  район </vt:lpstr>
      <vt:lpstr>«Добро пожаловать  в живописный и загадочный уголок природы станицы Шапсугской»  Название станицы пошло от народа "большой шапсуг",  которые жили в этих местах. </vt:lpstr>
      <vt:lpstr>Исторические факты</vt:lpstr>
      <vt:lpstr>Станица Шапсугская – это земля, являющаяся свидетелем Русско-Турецкой, Великой Отечественной и Гражданской войн</vt:lpstr>
      <vt:lpstr>Презентация PowerPoint</vt:lpstr>
      <vt:lpstr>Ромашковые  поляны  имеют «очень позитивную энергетику»  Это – одно из самых изумительных мест в Краснодарском крае.  Особенно красиво здесь во второй половине весны.</vt:lpstr>
      <vt:lpstr>Серебряный источник «Живая и мёртвая» вода</vt:lpstr>
      <vt:lpstr>Шапсугский  дольмен «Дедушка»</vt:lpstr>
      <vt:lpstr>Описание дольмена</vt:lpstr>
      <vt:lpstr>    Одно из близстоящих деревьев – дуб, ствол которого обвил граб, называют "дерево любви". Этому дереву туристы доверяют самые заветные желания, а оно их,  согласно поверью, исполняет.  </vt:lpstr>
      <vt:lpstr>Наши исследования</vt:lpstr>
      <vt:lpstr>     Урочище Шамбала  Название придумано веселыми эзотериками,  в связи с «чудесной энергетикой» места.  Живописные скальные выходы, расположенные на гребне отрога.</vt:lpstr>
      <vt:lpstr>Загадки Шамбалы</vt:lpstr>
      <vt:lpstr>Мастерская дольменов «Шамбала»</vt:lpstr>
      <vt:lpstr>О памятниках природы, об истории, и загадках станицы Шапсугской, как аномальной зоны мы узнали из рассказов Тюфанова Александра Николаевича, который  сам был участником тех, кто интересуется  мистицизмом, религией и загадками природы.</vt:lpstr>
      <vt:lpstr>Скала«Чёртов палец»  Ее высота15 метров. До Великой Отечественной войны она имела форму пальца, но во время войны была разрушена, в результате попадания снаряда. Сама скала, по мнению ученых, появилась здесь в результате разлома земной коры. Эта скала один из самых таинственных объектов станицы Шапсугской.</vt:lpstr>
      <vt:lpstr>Йодо - бромный грязевой вулкан «Солонцы»   на отроге Крейдяной горы,  извергающий синюю глину</vt:lpstr>
      <vt:lpstr>Грязевой вулкан «Солонцы»</vt:lpstr>
      <vt:lpstr>Наши исследования   грязевого вулкана</vt:lpstr>
      <vt:lpstr>Интернет - 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и Наталья</dc:creator>
  <cp:lastModifiedBy>Пользователь Windows</cp:lastModifiedBy>
  <cp:revision>49</cp:revision>
  <cp:lastPrinted>2014-04-28T11:21:29Z</cp:lastPrinted>
  <dcterms:created xsi:type="dcterms:W3CDTF">2014-04-24T12:29:02Z</dcterms:created>
  <dcterms:modified xsi:type="dcterms:W3CDTF">2015-04-06T15:41:43Z</dcterms:modified>
</cp:coreProperties>
</file>