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\Рабочий стол\Для интерактиявных плакатов\Новые фоны для плакатов\Рисунок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4" y="0"/>
            <a:ext cx="9155114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285728"/>
            <a:ext cx="774025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Общая схема композиции литературного произведения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1285852" y="1071546"/>
            <a:ext cx="5429288" cy="5357850"/>
          </a:xfrm>
          <a:prstGeom prst="triangle">
            <a:avLst>
              <a:gd name="adj" fmla="val 50234"/>
            </a:avLst>
          </a:prstGeom>
          <a:ln>
            <a:solidFill>
              <a:srgbClr val="FFC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643306" y="2214554"/>
            <a:ext cx="861774" cy="2928958"/>
          </a:xfrm>
          <a:prstGeom prst="rect">
            <a:avLst/>
          </a:prstGeom>
          <a:noFill/>
        </p:spPr>
        <p:txBody>
          <a:bodyPr vert="vert"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южетные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14612" y="5143512"/>
            <a:ext cx="261392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элементы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Трапеция 16"/>
          <p:cNvSpPr/>
          <p:nvPr/>
        </p:nvSpPr>
        <p:spPr>
          <a:xfrm>
            <a:off x="1285852" y="5643578"/>
            <a:ext cx="5429288" cy="714380"/>
          </a:xfrm>
          <a:prstGeom prst="trapezoid">
            <a:avLst>
              <a:gd name="adj" fmla="val 48990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Эпилог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Трапеция 17"/>
          <p:cNvSpPr/>
          <p:nvPr/>
        </p:nvSpPr>
        <p:spPr>
          <a:xfrm>
            <a:off x="1571604" y="5072074"/>
            <a:ext cx="4786346" cy="571504"/>
          </a:xfrm>
          <a:prstGeom prst="trapezoid">
            <a:avLst>
              <a:gd name="adj" fmla="val 58199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Развязка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Трапеция 18"/>
          <p:cNvSpPr/>
          <p:nvPr/>
        </p:nvSpPr>
        <p:spPr>
          <a:xfrm>
            <a:off x="1928794" y="4429132"/>
            <a:ext cx="4143404" cy="642942"/>
          </a:xfrm>
          <a:prstGeom prst="trapezoid">
            <a:avLst>
              <a:gd name="adj" fmla="val 59269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Кульминация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Трапеция 19"/>
          <p:cNvSpPr/>
          <p:nvPr/>
        </p:nvSpPr>
        <p:spPr>
          <a:xfrm>
            <a:off x="2285984" y="3786190"/>
            <a:ext cx="3429024" cy="642942"/>
          </a:xfrm>
          <a:prstGeom prst="trapezoid">
            <a:avLst>
              <a:gd name="adj" fmla="val 54128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Развитие действия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Трапеция 20"/>
          <p:cNvSpPr/>
          <p:nvPr/>
        </p:nvSpPr>
        <p:spPr>
          <a:xfrm>
            <a:off x="2571736" y="3143248"/>
            <a:ext cx="2857520" cy="642942"/>
          </a:xfrm>
          <a:prstGeom prst="trapezoid">
            <a:avLst>
              <a:gd name="adj" fmla="val 55842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Завязка действия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Трапеция 21"/>
          <p:cNvSpPr/>
          <p:nvPr/>
        </p:nvSpPr>
        <p:spPr>
          <a:xfrm>
            <a:off x="2928926" y="2500306"/>
            <a:ext cx="2143140" cy="642942"/>
          </a:xfrm>
          <a:prstGeom prst="trapezoid">
            <a:avLst>
              <a:gd name="adj" fmla="val 55842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Экспозиция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>
            <a:off x="3286116" y="1000108"/>
            <a:ext cx="1428760" cy="1500198"/>
          </a:xfrm>
          <a:prstGeom prst="triangle">
            <a:avLst>
              <a:gd name="adj" fmla="val 47347"/>
            </a:avLst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Пролог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6314" y="2285992"/>
            <a:ext cx="2286016" cy="642942"/>
          </a:xfrm>
          <a:prstGeom prst="roundRect">
            <a:avLst/>
          </a:prstGeom>
          <a:solidFill>
            <a:srgbClr val="FFCC99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Внесюжетные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элементы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24" y="1571612"/>
            <a:ext cx="2286016" cy="642942"/>
          </a:xfrm>
          <a:prstGeom prst="roundRect">
            <a:avLst/>
          </a:prstGeom>
          <a:solidFill>
            <a:srgbClr val="FFCC99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Внесюжетные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элементы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072066" y="3000372"/>
            <a:ext cx="2286016" cy="642942"/>
          </a:xfrm>
          <a:prstGeom prst="roundRect">
            <a:avLst/>
          </a:prstGeom>
          <a:solidFill>
            <a:srgbClr val="FFCC99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Внесюжетные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элементы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286380" y="3714752"/>
            <a:ext cx="2286016" cy="642942"/>
          </a:xfrm>
          <a:prstGeom prst="roundRect">
            <a:avLst/>
          </a:prstGeom>
          <a:solidFill>
            <a:srgbClr val="FFCC99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Внесюжетные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элементы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429124" y="1571612"/>
            <a:ext cx="2286016" cy="642942"/>
          </a:xfrm>
          <a:prstGeom prst="roundRect">
            <a:avLst/>
          </a:prstGeom>
          <a:solidFill>
            <a:srgbClr val="FFCC99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Вводные эпизоды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86314" y="2285992"/>
            <a:ext cx="2286016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Лирические отступления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072066" y="3000372"/>
            <a:ext cx="2286016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Художественное предварение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286380" y="3714752"/>
            <a:ext cx="2286016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Художественное обрамление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Своеобразное вступление к произведению, в котором повествуется о событиях прошлого; он эмоционально настраивает читателей на восприятие (но встречается редко)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Условия, которые вызвали к жизни конфликт (общий фон действий)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Событие , с которого начинается действие и благодаря которому возникают последующие события.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Ход событий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Решающее столкновение борющихся сил (наивысшая точка развития сюжета).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Положение, которое создалось в результате развития всего действия.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Заключительная часть произведения, в которой обозначается направление дальнейшего развития событий и судеб героев; это краткий рассказ о том, что произошло с героями после окончания основного сюжета.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связанные непосредственно сюжетом произведения; события, вспоминаемые в связи с протекающими сейчас событиями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раскрытия  чувства и мыслей писателя по поводу изображаемого (выражают отношения автора к персонажам, к изображаемой жизни, могут представлять собой размышления по какому-нибудь поводу, позиции).</a:t>
            </a:r>
            <a:endParaRPr lang="ru-RU" sz="1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Изображение сцен, которые как бы предсказывают дальнейшее развитие событий.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42844" y="928670"/>
            <a:ext cx="3143272" cy="157163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Сцены, которые начинают и заканчивают событие или произведение, дополняя его, придавая дополнительный смысл.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decel="100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decel="100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000"/>
                            </p:stCondLst>
                            <p:childTnLst>
                              <p:par>
                                <p:cTn id="1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000"/>
                            </p:stCondLst>
                            <p:childTnLst>
                              <p:par>
                                <p:cTn id="1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0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4" fill="hold">
                      <p:stCondLst>
                        <p:cond delay="0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000"/>
                            </p:stCondLst>
                            <p:childTnLst>
                              <p:par>
                                <p:cTn id="2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3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000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000"/>
                            </p:stCondLst>
                            <p:childTnLst>
                              <p:par>
                                <p:cTn id="2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0" fill="hold">
                      <p:stCondLst>
                        <p:cond delay="0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8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6" fill="hold">
                      <p:stCondLst>
                        <p:cond delay="0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9" grpId="0" animBg="1"/>
      <p:bldP spid="9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206</Words>
  <PresentationFormat>Экран (4:3)</PresentationFormat>
  <Paragraphs>29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21</cp:revision>
  <dcterms:modified xsi:type="dcterms:W3CDTF">2010-04-03T12:46:54Z</dcterms:modified>
</cp:coreProperties>
</file>