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5050"/>
    <a:srgbClr val="414ECB"/>
    <a:srgbClr val="E428C0"/>
    <a:srgbClr val="D735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22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____________Microsoft_Office_PowerPoint_97-20031.ppt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titled-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142852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Роды и жанры художественной литературы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28599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ЛИРИКА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50017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ЭПОС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14324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ДРАМА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ntitled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Эпические жанры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E:\презентации и видео\Анимация\заготовки\Анимация\Anim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571470"/>
            <a:ext cx="1785950" cy="1785950"/>
          </a:xfrm>
          <a:prstGeom prst="rect">
            <a:avLst/>
          </a:prstGeom>
          <a:noFill/>
        </p:spPr>
      </p:pic>
      <p:pic>
        <p:nvPicPr>
          <p:cNvPr id="7" name="Picture 2" descr="E:\презентации и видео\Анимация\заготовки\Анимация\Anim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86058"/>
            <a:ext cx="1857388" cy="1857388"/>
          </a:xfrm>
          <a:prstGeom prst="rect">
            <a:avLst/>
          </a:prstGeom>
          <a:noFill/>
        </p:spPr>
      </p:pic>
      <p:pic>
        <p:nvPicPr>
          <p:cNvPr id="8" name="Picture 2" descr="E:\презентации и видео\Анимация\заготовки\Анимация\Anim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572008"/>
            <a:ext cx="1857388" cy="1857388"/>
          </a:xfrm>
          <a:prstGeom prst="rect">
            <a:avLst/>
          </a:prstGeom>
          <a:noFill/>
        </p:spPr>
      </p:pic>
      <p:pic>
        <p:nvPicPr>
          <p:cNvPr id="9" name="Picture 2" descr="E:\презентации и видео\Анимация\заготовки\Анимация\Anim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1785950" cy="1785950"/>
          </a:xfrm>
          <a:prstGeom prst="rect">
            <a:avLst/>
          </a:prstGeom>
          <a:noFill/>
        </p:spPr>
      </p:pic>
      <p:pic>
        <p:nvPicPr>
          <p:cNvPr id="10" name="Picture 2" descr="E:\презентации и видео\Анимация\заготовки\Анимация\Anim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857364"/>
            <a:ext cx="1785950" cy="17859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5720" y="614364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2143116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Новелла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3438" y="164305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Повесть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3500438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3214686"/>
            <a:ext cx="3786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Повествование об отдельном событии из жизни человека; на единичном примере показывается столкновение характеров, взглядов; свойственна емкость деталей и глубина подтекста.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29256" y="3500438"/>
            <a:ext cx="3714744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Небольшое повествование, рисующее нравы какой-либо среды, тот или иной человеческий тип (часто на документальной основе); художественно-публицистический жанр.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4429132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Очерк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3504" y="3286124"/>
            <a:ext cx="378618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Необычайное происшествие с его динамичным сюжетом и острыми поворотами.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86380" y="3429000"/>
            <a:ext cx="3357586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Повествование о множестве действующих лиц, чьи судьбы переплетаются: предмет изображения – жизнь в ее сложности и противоречивости.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86380" y="3500438"/>
            <a:ext cx="3429024" cy="3108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Повесть о перипетиях человеческой жизни; на этом примере показываются закономерности самой жизни.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назад 23">
            <a:hlinkClick r:id="rId4" action="ppaction://hlinksldjump" highlightClick="1"/>
          </p:cNvPr>
          <p:cNvSpPr/>
          <p:nvPr/>
        </p:nvSpPr>
        <p:spPr>
          <a:xfrm>
            <a:off x="3786182" y="6429396"/>
            <a:ext cx="928694" cy="428604"/>
          </a:xfrm>
          <a:prstGeom prst="actionButtonBackPreviou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картинки\картинки на тему школы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5078"/>
            <a:ext cx="9144000" cy="69330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5400000">
            <a:off x="4554770" y="-2125934"/>
            <a:ext cx="738664" cy="5419112"/>
          </a:xfrm>
          <a:prstGeom prst="rect">
            <a:avLst/>
          </a:prstGeom>
        </p:spPr>
        <p:txBody>
          <a:bodyPr vert="vert270"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Лирические жанры</a:t>
            </a:r>
            <a:endParaRPr lang="ru-RU" sz="36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20" y="428604"/>
            <a:ext cx="157163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ОДА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786150" y="5429264"/>
            <a:ext cx="5357850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Стихотворение восторженного характера (торжественное, воспевающее) в честь какого-либо лица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00034" y="1142984"/>
            <a:ext cx="4286280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СТИХОТВОРЕНИЕ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86150" y="5643578"/>
            <a:ext cx="5357850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Небольшое произведение, созданное по законам стихотворной речи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14348" y="1857364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ЭЛЛЕГИЯ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0" y="4929198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Century Schoolbook" pitchFamily="18" charset="0"/>
              </a:rPr>
              <a:t>Стихотворение, проникнутое светлой печалью, грустью, обращенное к глубоко личным темам, к раздумьям о любви, природе, философских проблемах.</a:t>
            </a:r>
          </a:p>
          <a:p>
            <a:pPr algn="ctr"/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143504" y="1142984"/>
            <a:ext cx="292895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ЭПИГРАММА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0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Century Schoolbook" pitchFamily="18" charset="0"/>
              </a:rPr>
              <a:t>Короткое сатирическое стихотворение с парадоксальным поворотом  мысли к острому  высмеиванию описанного.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43570" y="1928802"/>
            <a:ext cx="292895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ПОСЛАНИЕ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14712" y="5643578"/>
            <a:ext cx="5429288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Century Schoolbook" pitchFamily="18" charset="0"/>
              </a:rPr>
              <a:t>Стихотворное письмо с просьбой, увещеванием, мольбой, советом, обращенное к конкретному адресату.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428992" y="1857364"/>
            <a:ext cx="157163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ПЕСНЯ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000496" y="2643182"/>
            <a:ext cx="157163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</a:t>
            </a:r>
            <a:endParaRPr lang="ru-RU" sz="2800" b="1" dirty="0">
              <a:ln w="12700">
                <a:solidFill>
                  <a:srgbClr val="00B0F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714712" y="5286388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философско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исторического содержания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0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Напевное произведение какого-либо текста в определенном ритме под определенную мелодию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Управляющая кнопка: назад 48">
            <a:hlinkClick r:id="rId3" action="ppaction://hlinksldjump" highlightClick="1"/>
          </p:cNvPr>
          <p:cNvSpPr/>
          <p:nvPr/>
        </p:nvSpPr>
        <p:spPr>
          <a:xfrm>
            <a:off x="3786182" y="6429396"/>
            <a:ext cx="928694" cy="42860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20" grpId="0" animBg="1"/>
      <p:bldP spid="20" grpId="1"/>
      <p:bldP spid="32" grpId="0" animBg="1"/>
      <p:bldP spid="32" grpId="1" animBg="1"/>
      <p:bldP spid="35" grpId="0" animBg="1"/>
      <p:bldP spid="35" grpId="1"/>
      <p:bldP spid="36" grpId="0" animBg="1"/>
      <p:bldP spid="36" grpId="1" animBg="1"/>
      <p:bldP spid="37" grpId="0" animBg="1"/>
      <p:bldP spid="37" grpId="1"/>
      <p:bldP spid="39" grpId="0" animBg="1"/>
      <p:bldP spid="39" grpId="1" animBg="1"/>
      <p:bldP spid="40" grpId="1"/>
      <p:bldP spid="40" grpId="2" animBg="1"/>
      <p:bldP spid="41" grpId="1" animBg="1"/>
      <p:bldP spid="41" grpId="2" animBg="1"/>
      <p:bldP spid="42" grpId="0" animBg="1"/>
      <p:bldP spid="42" grpId="1"/>
      <p:bldP spid="43" grpId="0" animBg="1"/>
      <p:bldP spid="44" grpId="0" animBg="1"/>
      <p:bldP spid="44" grpId="1"/>
      <p:bldP spid="46" grpId="0" animBg="1"/>
      <p:bldP spid="46" grpId="1"/>
      <p:bldP spid="47" grpId="0" animBg="1"/>
      <p:bldP spid="47" grpId="1" animBg="1"/>
      <p:bldP spid="48" grpId="0" animBg="1"/>
      <p:bldP spid="4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992"/>
          <a:ext cx="9144000" cy="6857207"/>
        </p:xfrm>
        <a:graphic>
          <a:graphicData uri="http://schemas.openxmlformats.org/presentationml/2006/ole">
            <p:oleObj spid="_x0000_s1026" name="Презентация" r:id="rId3" imgW="4570501" imgH="3427618" progId="PowerPoint.Show.8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71736" y="357166"/>
            <a:ext cx="53428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Драматические жанры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H:\маски\1191940183_kinopoisk_ruharrypottertheorderphoenix612x792562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786322"/>
            <a:ext cx="121444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:\маски\1236803454_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1214422"/>
            <a:ext cx="5000660" cy="3359818"/>
          </a:xfrm>
          <a:prstGeom prst="rect">
            <a:avLst/>
          </a:prstGeom>
          <a:noFill/>
        </p:spPr>
      </p:pic>
      <p:pic>
        <p:nvPicPr>
          <p:cNvPr id="7" name="Picture 2" descr="C:\Users\Masha\Desktop\МАША\8322128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071802" y="4714884"/>
            <a:ext cx="1143008" cy="152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:\маски\421_NpAdvHov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214686"/>
            <a:ext cx="1643074" cy="1415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57158" y="464344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7158" y="471488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КОМЕДИЯ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635795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714612" y="628652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71802" y="621508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ДРАМА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621508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43636" y="6357958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ТРАГЕДИЯ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1142984"/>
            <a:ext cx="5000660" cy="34290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КОМЕДИЯ</a:t>
            </a:r>
          </a:p>
          <a:p>
            <a:pPr algn="ctr"/>
            <a:r>
              <a:rPr lang="ru-RU" sz="32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Воспроизводит в основном частную жизнь осмеивая отсталого, отжившего</a:t>
            </a:r>
            <a:endParaRPr lang="ru-RU" sz="32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1142984"/>
            <a:ext cx="5000660" cy="34290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Драма – изображение личности в ее драматических отношениях с обществом и тяжелых переживаниях; однако существует благополучное разрешение конфликта сталкивающихся сил.</a:t>
            </a:r>
            <a:endParaRPr lang="ru-RU" sz="24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6050" y="1142984"/>
            <a:ext cx="5000660" cy="34290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Трагедия воссоздает конфликты и противоречия, в которые вовлечены исключительные личности; непримиримое столкновение враждующих сил; одна из борющихся сторон гибнет.</a:t>
            </a:r>
            <a:endParaRPr lang="ru-RU" sz="24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1142984"/>
            <a:ext cx="5000660" cy="342902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Кроме классических жанров существуют еще</a:t>
            </a:r>
          </a:p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Мистерия</a:t>
            </a:r>
          </a:p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Мелодрама</a:t>
            </a:r>
          </a:p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Водевиль</a:t>
            </a:r>
          </a:p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Трагикомедия</a:t>
            </a:r>
          </a:p>
          <a:p>
            <a:pPr algn="ctr"/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арс</a:t>
            </a:r>
            <a:endParaRPr lang="ru-RU" sz="24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Управляющая кнопка: назад 19">
            <a:hlinkClick r:id="rId8" action="ppaction://hlinksldjump" highlightClick="1"/>
          </p:cNvPr>
          <p:cNvSpPr/>
          <p:nvPr/>
        </p:nvSpPr>
        <p:spPr>
          <a:xfrm>
            <a:off x="4572000" y="6429396"/>
            <a:ext cx="928694" cy="428604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271</Words>
  <PresentationFormat>Экран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Презентация Microsoft Office PowerPoint 97-2003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50</cp:revision>
  <dcterms:modified xsi:type="dcterms:W3CDTF">2010-03-14T16:13:09Z</dcterms:modified>
</cp:coreProperties>
</file>