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2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4B2D"/>
    <a:srgbClr val="299329"/>
    <a:srgbClr val="298F33"/>
    <a:srgbClr val="FF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222" y="-4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Untitled-5"/>
          <p:cNvPicPr>
            <a:picLocks noChangeAspect="1" noChangeArrowheads="1"/>
          </p:cNvPicPr>
          <p:nvPr/>
        </p:nvPicPr>
        <p:blipFill>
          <a:blip r:embed="rId3">
            <a:lum contrast="40000"/>
          </a:blip>
          <a:srcRect/>
          <a:stretch>
            <a:fillRect/>
          </a:stretch>
        </p:blipFill>
        <p:spPr bwMode="auto">
          <a:xfrm>
            <a:off x="-285784" y="-214338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071538" y="214290"/>
            <a:ext cx="6967933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800" b="1" dirty="0" smtClean="0">
                <a:ln w="50800"/>
                <a:solidFill>
                  <a:srgbClr val="7B4B2D"/>
                </a:solidFill>
              </a:rPr>
              <a:t>«Герой своего времени»</a:t>
            </a:r>
          </a:p>
          <a:p>
            <a:pPr algn="ctr"/>
            <a:r>
              <a:rPr lang="ru-RU" sz="4800" b="1" dirty="0" smtClean="0">
                <a:ln w="50800"/>
                <a:solidFill>
                  <a:srgbClr val="7B4B2D"/>
                </a:solidFill>
              </a:rPr>
              <a:t>(</a:t>
            </a:r>
            <a:r>
              <a:rPr lang="en-US" sz="4800" b="1" dirty="0" smtClean="0">
                <a:ln w="50800"/>
                <a:solidFill>
                  <a:srgbClr val="7B4B2D"/>
                </a:solidFill>
              </a:rPr>
              <a:t>XIX</a:t>
            </a:r>
            <a:r>
              <a:rPr lang="ru-RU" sz="4800" b="1" dirty="0" smtClean="0">
                <a:ln w="50800"/>
                <a:solidFill>
                  <a:srgbClr val="7B4B2D"/>
                </a:solidFill>
              </a:rPr>
              <a:t> в. – эволюция героя)</a:t>
            </a:r>
          </a:p>
          <a:p>
            <a:pPr algn="ctr"/>
            <a:r>
              <a:rPr lang="ru-RU" sz="3200" b="1" dirty="0" smtClean="0">
                <a:ln w="50800"/>
                <a:solidFill>
                  <a:srgbClr val="7B4B2D"/>
                </a:solidFill>
              </a:rPr>
              <a:t>Интерактивный плакат </a:t>
            </a:r>
          </a:p>
          <a:p>
            <a:pPr algn="ctr"/>
            <a:r>
              <a:rPr lang="ru-RU" sz="3200" b="1" dirty="0" smtClean="0">
                <a:ln w="50800"/>
                <a:solidFill>
                  <a:srgbClr val="7B4B2D"/>
                </a:solidFill>
              </a:rPr>
              <a:t>для уроков литературы в 9-11 классах</a:t>
            </a:r>
            <a:endParaRPr lang="ru-RU" sz="3200" b="1" dirty="0">
              <a:ln w="50800"/>
              <a:solidFill>
                <a:srgbClr val="7B4B2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Untitled-5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/>
          <a:stretch>
            <a:fillRect/>
          </a:stretch>
        </p:blipFill>
        <p:spPr bwMode="auto">
          <a:xfrm>
            <a:off x="-285784" y="-285776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071802" y="214290"/>
            <a:ext cx="3643338" cy="510778"/>
          </a:xfrm>
          <a:prstGeom prst="round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«Герой своего времени»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71802" y="285728"/>
            <a:ext cx="3643338" cy="510778"/>
          </a:xfrm>
          <a:prstGeom prst="round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Чацкий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71802" y="285728"/>
            <a:ext cx="3643338" cy="510778"/>
          </a:xfrm>
          <a:prstGeom prst="round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Онегин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43240" y="285728"/>
            <a:ext cx="3643338" cy="510778"/>
          </a:xfrm>
          <a:prstGeom prst="round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Печорин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71802" y="214290"/>
            <a:ext cx="3643338" cy="919401"/>
          </a:xfrm>
          <a:prstGeom prst="round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Герои 40-50 гг.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Рудин, Бельтов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71802" y="285728"/>
            <a:ext cx="3643338" cy="510778"/>
          </a:xfrm>
          <a:prstGeom prst="round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Обломов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71802" y="285728"/>
            <a:ext cx="3643338" cy="510778"/>
          </a:xfrm>
          <a:prstGeom prst="roundRect">
            <a:avLst/>
          </a:prstGeom>
          <a:noFill/>
          <a:ln w="38100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Базаров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7158" y="1357298"/>
            <a:ext cx="2357454" cy="919401"/>
          </a:xfrm>
          <a:prstGeom prst="roundRect">
            <a:avLst/>
          </a:prstGeom>
          <a:noFill/>
          <a:ln w="28575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Сильная личность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43306" y="1357298"/>
            <a:ext cx="2428892" cy="919401"/>
          </a:xfrm>
          <a:prstGeom prst="roundRect">
            <a:avLst/>
          </a:prstGeom>
          <a:noFill/>
          <a:ln w="28575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«Лишние люди»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>
            <a:hlinkClick r:id="rId4" action="ppaction://hlinksldjump"/>
          </p:cNvPr>
          <p:cNvSpPr txBox="1"/>
          <p:nvPr/>
        </p:nvSpPr>
        <p:spPr>
          <a:xfrm>
            <a:off x="6715140" y="1357298"/>
            <a:ext cx="2428860" cy="1736646"/>
          </a:xfrm>
          <a:prstGeom prst="roundRect">
            <a:avLst/>
          </a:prstGeom>
          <a:noFill/>
          <a:ln w="28575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«Новые люди»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+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особенный человек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Прямая со стрелкой 16"/>
          <p:cNvCxnSpPr>
            <a:stCxn id="12" idx="2"/>
            <a:endCxn id="14" idx="0"/>
          </p:cNvCxnSpPr>
          <p:nvPr/>
        </p:nvCxnSpPr>
        <p:spPr>
          <a:xfrm rot="5400000">
            <a:off x="4595216" y="1059043"/>
            <a:ext cx="560792" cy="35719"/>
          </a:xfrm>
          <a:prstGeom prst="straightConnector1">
            <a:avLst/>
          </a:prstGeom>
          <a:ln>
            <a:solidFill>
              <a:srgbClr val="7B4B2D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12" idx="2"/>
            <a:endCxn id="13" idx="0"/>
          </p:cNvCxnSpPr>
          <p:nvPr/>
        </p:nvCxnSpPr>
        <p:spPr>
          <a:xfrm rot="5400000">
            <a:off x="2934282" y="-601891"/>
            <a:ext cx="560792" cy="3357586"/>
          </a:xfrm>
          <a:prstGeom prst="straightConnector1">
            <a:avLst/>
          </a:prstGeom>
          <a:ln>
            <a:solidFill>
              <a:srgbClr val="7B4B2D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12" idx="2"/>
          </p:cNvCxnSpPr>
          <p:nvPr/>
        </p:nvCxnSpPr>
        <p:spPr>
          <a:xfrm rot="16200000" flipH="1">
            <a:off x="6166851" y="-476875"/>
            <a:ext cx="489354" cy="3036115"/>
          </a:xfrm>
          <a:prstGeom prst="straightConnector1">
            <a:avLst/>
          </a:prstGeom>
          <a:ln>
            <a:solidFill>
              <a:srgbClr val="7B4B2D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85720" y="2643182"/>
            <a:ext cx="1785950" cy="442674"/>
          </a:xfrm>
          <a:prstGeom prst="roundRect">
            <a:avLst/>
          </a:prstGeom>
          <a:noFill/>
          <a:ln w="28575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Раскольников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571736" y="2643182"/>
            <a:ext cx="1928826" cy="919401"/>
          </a:xfrm>
          <a:prstGeom prst="roundRect">
            <a:avLst/>
          </a:prstGeom>
          <a:noFill/>
          <a:ln w="28575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«Маленький человек»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643438" y="2643182"/>
            <a:ext cx="1857388" cy="919401"/>
          </a:xfrm>
          <a:prstGeom prst="roundRect">
            <a:avLst/>
          </a:prstGeom>
          <a:noFill/>
          <a:ln w="28575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«Скучные люди»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42910" y="4714884"/>
            <a:ext cx="2714644" cy="1328023"/>
          </a:xfrm>
          <a:prstGeom prst="roundRect">
            <a:avLst/>
          </a:prstGeom>
          <a:noFill/>
          <a:ln w="28575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Образы «босяков» и «детей подземелья»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643306" y="4714884"/>
            <a:ext cx="2428892" cy="1328023"/>
          </a:xfrm>
          <a:prstGeom prst="roundRect">
            <a:avLst/>
          </a:prstGeom>
          <a:noFill/>
          <a:ln w="28575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Образы интеллигентов</a:t>
            </a:r>
          </a:p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ХХ века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286512" y="4714884"/>
            <a:ext cx="3000428" cy="1328023"/>
          </a:xfrm>
          <a:prstGeom prst="roundRect">
            <a:avLst/>
          </a:prstGeom>
          <a:noFill/>
          <a:ln w="28575">
            <a:solidFill>
              <a:schemeClr val="accent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Герои </a:t>
            </a:r>
          </a:p>
          <a:p>
            <a:pPr algn="ctr"/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Социалистического реализма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5" name="Прямая со стрелкой 34"/>
          <p:cNvCxnSpPr/>
          <p:nvPr/>
        </p:nvCxnSpPr>
        <p:spPr>
          <a:xfrm rot="5400000">
            <a:off x="750067" y="2464587"/>
            <a:ext cx="357190" cy="1588"/>
          </a:xfrm>
          <a:prstGeom prst="straightConnector1">
            <a:avLst/>
          </a:prstGeom>
          <a:ln>
            <a:solidFill>
              <a:srgbClr val="7B4B2D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14" idx="2"/>
          </p:cNvCxnSpPr>
          <p:nvPr/>
        </p:nvCxnSpPr>
        <p:spPr>
          <a:xfrm rot="5400000">
            <a:off x="3960131" y="1745560"/>
            <a:ext cx="366483" cy="1428760"/>
          </a:xfrm>
          <a:prstGeom prst="straightConnector1">
            <a:avLst/>
          </a:prstGeom>
          <a:ln>
            <a:solidFill>
              <a:srgbClr val="7B4B2D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stCxn id="14" idx="2"/>
            <a:endCxn id="30" idx="0"/>
          </p:cNvCxnSpPr>
          <p:nvPr/>
        </p:nvCxnSpPr>
        <p:spPr>
          <a:xfrm rot="16200000" flipH="1">
            <a:off x="5031701" y="2102750"/>
            <a:ext cx="366483" cy="714380"/>
          </a:xfrm>
          <a:prstGeom prst="straightConnector1">
            <a:avLst/>
          </a:prstGeom>
          <a:ln>
            <a:solidFill>
              <a:srgbClr val="7B4B2D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endCxn id="26" idx="3"/>
          </p:cNvCxnSpPr>
          <p:nvPr/>
        </p:nvCxnSpPr>
        <p:spPr>
          <a:xfrm rot="10800000" flipV="1">
            <a:off x="2071670" y="2857495"/>
            <a:ext cx="428628" cy="7023"/>
          </a:xfrm>
          <a:prstGeom prst="straightConnector1">
            <a:avLst/>
          </a:prstGeom>
          <a:ln>
            <a:solidFill>
              <a:srgbClr val="7B4B2D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stCxn id="15" idx="2"/>
          </p:cNvCxnSpPr>
          <p:nvPr/>
        </p:nvCxnSpPr>
        <p:spPr>
          <a:xfrm rot="16200000" flipH="1">
            <a:off x="7154827" y="3868687"/>
            <a:ext cx="1549502" cy="16"/>
          </a:xfrm>
          <a:prstGeom prst="straightConnector1">
            <a:avLst/>
          </a:prstGeom>
          <a:ln>
            <a:solidFill>
              <a:srgbClr val="7B4B2D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>
            <a:stCxn id="30" idx="2"/>
          </p:cNvCxnSpPr>
          <p:nvPr/>
        </p:nvCxnSpPr>
        <p:spPr>
          <a:xfrm rot="5400000">
            <a:off x="4995982" y="4138733"/>
            <a:ext cx="1152301" cy="1588"/>
          </a:xfrm>
          <a:prstGeom prst="straightConnector1">
            <a:avLst/>
          </a:prstGeom>
          <a:ln>
            <a:solidFill>
              <a:srgbClr val="7B4B2D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rot="5400000">
            <a:off x="2357422" y="4143380"/>
            <a:ext cx="1143008" cy="1588"/>
          </a:xfrm>
          <a:prstGeom prst="straightConnector1">
            <a:avLst/>
          </a:prstGeom>
          <a:ln>
            <a:solidFill>
              <a:srgbClr val="7B4B2D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 rot="5400000" flipH="1" flipV="1">
            <a:off x="7822429" y="6250801"/>
            <a:ext cx="357190" cy="1588"/>
          </a:xfrm>
          <a:prstGeom prst="straightConnector1">
            <a:avLst/>
          </a:prstGeom>
          <a:ln>
            <a:solidFill>
              <a:srgbClr val="7B4B2D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3" name="Shape 52"/>
          <p:cNvCxnSpPr>
            <a:stCxn id="31" idx="2"/>
          </p:cNvCxnSpPr>
          <p:nvPr/>
        </p:nvCxnSpPr>
        <p:spPr>
          <a:xfrm rot="16200000" flipH="1">
            <a:off x="4807384" y="3235755"/>
            <a:ext cx="386489" cy="6000792"/>
          </a:xfrm>
          <a:prstGeom prst="bentConnector2">
            <a:avLst/>
          </a:prstGeom>
          <a:ln>
            <a:solidFill>
              <a:srgbClr val="7B4B2D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9" presetClass="exit" presetSubtype="0" fill="hold" grpId="1" nodeType="after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9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000"/>
                            </p:stCondLst>
                            <p:childTnLst>
                              <p:par>
                                <p:cTn id="29" presetID="9" presetClass="exit" presetSubtype="0" fill="hold" grpId="1" nodeType="after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000"/>
                            </p:stCondLst>
                            <p:childTnLst>
                              <p:par>
                                <p:cTn id="33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8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4000"/>
                            </p:stCondLst>
                            <p:childTnLst>
                              <p:par>
                                <p:cTn id="43" presetID="9" presetClass="exit" presetSubtype="0" fill="hold" grpId="1" nodeType="after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3000"/>
                            </p:stCondLst>
                            <p:childTnLst>
                              <p:par>
                                <p:cTn id="47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2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4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0"/>
                            </p:stCondLst>
                            <p:childTnLst>
                              <p:par>
                                <p:cTn id="57" presetID="9" presetClass="exit" presetSubtype="0" fill="hold" grpId="1" nodeType="after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4000"/>
                            </p:stCondLst>
                            <p:childTnLst>
                              <p:par>
                                <p:cTn id="61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6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8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6000"/>
                            </p:stCondLst>
                            <p:childTnLst>
                              <p:par>
                                <p:cTn id="71" presetID="9" presetClass="exit" presetSubtype="0" fill="hold" grpId="1" nodeType="after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0"/>
                            </p:stCondLst>
                            <p:childTnLst>
                              <p:par>
                                <p:cTn id="7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7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770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0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2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7000"/>
                            </p:stCondLst>
                            <p:childTnLst>
                              <p:par>
                                <p:cTn id="85" presetID="9" presetClass="exit" presetSubtype="0" fill="hold" grpId="1" nodeType="after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6000"/>
                            </p:stCondLst>
                            <p:childTnLst>
                              <p:par>
                                <p:cTn id="89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77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770" decel="100000"/>
                                        <p:tgtEl>
                                          <p:spTgt spid="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4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6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8000"/>
                            </p:stCondLst>
                            <p:childTnLst>
                              <p:par>
                                <p:cTn id="99" presetID="9" presetClass="exit" presetSubtype="0" fill="hold" grpId="1" nodeType="after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7000"/>
                            </p:stCondLst>
                            <p:childTnLst>
                              <p:par>
                                <p:cTn id="103" presetID="51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0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8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0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9000"/>
                            </p:stCondLst>
                            <p:childTnLst>
                              <p:par>
                                <p:cTn id="1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81000"/>
                            </p:stCondLst>
                            <p:childTnLst>
                              <p:par>
                                <p:cTn id="1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83000"/>
                            </p:stCondLst>
                            <p:childTnLst>
                              <p:par>
                                <p:cTn id="1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85000"/>
                            </p:stCondLst>
                            <p:childTnLst>
                              <p:par>
                                <p:cTn id="1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87000"/>
                            </p:stCondLst>
                            <p:childTnLst>
                              <p:par>
                                <p:cTn id="129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77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770" decel="100000"/>
                                        <p:tgtEl>
                                          <p:spTgt spid="2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4" dur="77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6" dur="77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89000"/>
                            </p:stCondLst>
                            <p:childTnLst>
                              <p:par>
                                <p:cTn id="1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91000"/>
                            </p:stCondLst>
                            <p:childTnLst>
                              <p:par>
                                <p:cTn id="146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77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9" dur="770" decel="100000"/>
                                        <p:tgtEl>
                                          <p:spTgt spid="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1" dur="77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3" dur="77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93000"/>
                            </p:stCondLst>
                            <p:childTnLst>
                              <p:par>
                                <p:cTn id="1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8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95000"/>
                            </p:stCondLst>
                            <p:childTnLst>
                              <p:par>
                                <p:cTn id="160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77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770" decel="100000"/>
                                        <p:tgtEl>
                                          <p:spTgt spid="3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5" dur="77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7" dur="77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97000"/>
                            </p:stCondLst>
                            <p:childTnLst>
                              <p:par>
                                <p:cTn id="1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99000"/>
                            </p:stCondLst>
                            <p:childTnLst>
                              <p:par>
                                <p:cTn id="174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77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7" dur="770" decel="100000"/>
                                        <p:tgtEl>
                                          <p:spTgt spid="3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9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1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01000"/>
                            </p:stCondLst>
                            <p:childTnLst>
                              <p:par>
                                <p:cTn id="18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03000"/>
                            </p:stCondLst>
                            <p:childTnLst>
                              <p:par>
                                <p:cTn id="188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770" decel="100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1" dur="770" decel="100000"/>
                                        <p:tgtEl>
                                          <p:spTgt spid="3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3" dur="77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5" dur="77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105000"/>
                            </p:stCondLst>
                            <p:childTnLst>
                              <p:par>
                                <p:cTn id="19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107000"/>
                            </p:stCondLst>
                            <p:childTnLst>
                              <p:par>
                                <p:cTn id="202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770" decel="100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770" decel="100000"/>
                                        <p:tgtEl>
                                          <p:spTgt spid="3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7" dur="77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9" dur="77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109000"/>
                            </p:stCondLst>
                            <p:childTnLst>
                              <p:par>
                                <p:cTn id="2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26" grpId="0" animBg="1"/>
      <p:bldP spid="27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Untitled-5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/>
          <a:stretch>
            <a:fillRect/>
          </a:stretch>
        </p:blipFill>
        <p:spPr bwMode="auto">
          <a:xfrm>
            <a:off x="-285784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85720" y="285728"/>
            <a:ext cx="428596" cy="6309420"/>
          </a:xfrm>
          <a:prstGeom prst="rect">
            <a:avLst/>
          </a:prstGeom>
          <a:noFill/>
          <a:ln w="38100">
            <a:solidFill>
              <a:srgbClr val="7B4B2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/>
            <a:r>
              <a:rPr lang="ru-RU" sz="20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Б</a:t>
            </a:r>
          </a:p>
          <a:p>
            <a:pPr algn="ctr"/>
            <a:r>
              <a:rPr lang="ru-RU" sz="20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Р</a:t>
            </a:r>
          </a:p>
          <a:p>
            <a:pPr algn="ctr"/>
            <a:r>
              <a:rPr lang="ru-RU" sz="20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ctr"/>
            <a:r>
              <a:rPr lang="ru-RU" sz="20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З</a:t>
            </a:r>
          </a:p>
          <a:p>
            <a:pPr algn="ctr"/>
            <a:r>
              <a:rPr lang="ru-RU" sz="20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Ы</a:t>
            </a:r>
          </a:p>
          <a:p>
            <a:pPr algn="ctr"/>
            <a:endParaRPr lang="ru-RU" sz="2000" b="1" dirty="0" smtClean="0">
              <a:solidFill>
                <a:srgbClr val="7B4B2D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Л</a:t>
            </a:r>
          </a:p>
          <a:p>
            <a:pPr algn="ctr"/>
            <a:r>
              <a:rPr lang="ru-RU" sz="20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algn="ctr"/>
            <a:r>
              <a:rPr lang="ru-RU" sz="20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Ш</a:t>
            </a:r>
          </a:p>
          <a:p>
            <a:pPr algn="ctr"/>
            <a:r>
              <a:rPr lang="ru-RU" sz="20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pPr algn="ctr"/>
            <a:r>
              <a:rPr lang="ru-RU" sz="20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pPr algn="ctr"/>
            <a:r>
              <a:rPr lang="ru-RU" sz="20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Х</a:t>
            </a:r>
          </a:p>
          <a:p>
            <a:pPr algn="ctr"/>
            <a:endParaRPr lang="ru-RU" sz="2000" b="1" dirty="0" smtClean="0">
              <a:solidFill>
                <a:srgbClr val="7B4B2D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Л</a:t>
            </a:r>
          </a:p>
          <a:p>
            <a:pPr algn="ctr"/>
            <a:r>
              <a:rPr lang="ru-RU" sz="20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Ю</a:t>
            </a:r>
          </a:p>
          <a:p>
            <a:pPr algn="ctr"/>
            <a:r>
              <a:rPr lang="ru-RU" sz="20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Д</a:t>
            </a:r>
          </a:p>
          <a:p>
            <a:pPr algn="ctr"/>
            <a:r>
              <a:rPr lang="ru-RU" sz="20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 algn="ctr"/>
            <a:r>
              <a:rPr lang="ru-RU" sz="20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Й</a:t>
            </a:r>
          </a:p>
          <a:p>
            <a:pPr algn="ctr"/>
            <a:endParaRPr lang="ru-RU" sz="2400" dirty="0">
              <a:solidFill>
                <a:srgbClr val="7B4B2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28662" y="500042"/>
            <a:ext cx="2214578" cy="461665"/>
          </a:xfrm>
          <a:prstGeom prst="rect">
            <a:avLst/>
          </a:prstGeom>
          <a:noFill/>
          <a:ln w="38100">
            <a:solidFill>
              <a:srgbClr val="7B4B2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Чацкий</a:t>
            </a:r>
            <a:endParaRPr lang="ru-RU" sz="2400" b="1" dirty="0">
              <a:solidFill>
                <a:srgbClr val="7B4B2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42976" y="2214554"/>
            <a:ext cx="2214578" cy="461665"/>
          </a:xfrm>
          <a:prstGeom prst="rect">
            <a:avLst/>
          </a:prstGeom>
          <a:noFill/>
          <a:ln w="38100">
            <a:solidFill>
              <a:srgbClr val="7B4B2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Онегин</a:t>
            </a:r>
            <a:endParaRPr lang="ru-RU" sz="2400" b="1" dirty="0">
              <a:solidFill>
                <a:srgbClr val="7B4B2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71538" y="3571876"/>
            <a:ext cx="2214578" cy="461665"/>
          </a:xfrm>
          <a:prstGeom prst="rect">
            <a:avLst/>
          </a:prstGeom>
          <a:noFill/>
          <a:ln w="38100">
            <a:solidFill>
              <a:srgbClr val="7B4B2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Печорин</a:t>
            </a:r>
            <a:endParaRPr lang="ru-RU" sz="2400" b="1" dirty="0">
              <a:solidFill>
                <a:srgbClr val="7B4B2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71538" y="4572008"/>
            <a:ext cx="2214578" cy="707886"/>
          </a:xfrm>
          <a:prstGeom prst="rect">
            <a:avLst/>
          </a:prstGeom>
          <a:noFill/>
          <a:ln w="38100">
            <a:solidFill>
              <a:srgbClr val="7B4B2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Герои 40-50-х гг.</a:t>
            </a:r>
          </a:p>
          <a:p>
            <a:pPr algn="ctr"/>
            <a:r>
              <a:rPr lang="ru-RU" sz="20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Рудин, Бельтов</a:t>
            </a:r>
            <a:endParaRPr lang="ru-RU" sz="2000" b="1" dirty="0">
              <a:solidFill>
                <a:srgbClr val="7B4B2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71538" y="5786454"/>
            <a:ext cx="2214578" cy="461665"/>
          </a:xfrm>
          <a:prstGeom prst="rect">
            <a:avLst/>
          </a:prstGeom>
          <a:noFill/>
          <a:ln w="38100">
            <a:solidFill>
              <a:srgbClr val="7B4B2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Обломов</a:t>
            </a:r>
            <a:endParaRPr lang="ru-RU" sz="2400" b="1" dirty="0">
              <a:solidFill>
                <a:srgbClr val="7B4B2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00430" y="285728"/>
            <a:ext cx="56435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6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«Лишний»-по мнению окружающих, а не по самооценке</a:t>
            </a:r>
          </a:p>
          <a:p>
            <a:pPr>
              <a:buFont typeface="Arial" pitchFamily="34" charset="0"/>
              <a:buChar char="•"/>
            </a:pPr>
            <a:r>
              <a:rPr lang="ru-RU" sz="16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Разлад с обществом</a:t>
            </a:r>
          </a:p>
          <a:p>
            <a:pPr>
              <a:buFont typeface="Arial" pitchFamily="34" charset="0"/>
              <a:buChar char="•"/>
            </a:pPr>
            <a:r>
              <a:rPr lang="ru-RU" sz="16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Критицизм</a:t>
            </a:r>
          </a:p>
          <a:p>
            <a:pPr>
              <a:buFont typeface="Arial" pitchFamily="34" charset="0"/>
              <a:buChar char="•"/>
            </a:pPr>
            <a:r>
              <a:rPr lang="ru-RU" sz="16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Одиночество</a:t>
            </a:r>
          </a:p>
          <a:p>
            <a:pPr>
              <a:buFont typeface="Arial" pitchFamily="34" charset="0"/>
              <a:buChar char="•"/>
            </a:pPr>
            <a:r>
              <a:rPr lang="ru-RU" sz="16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Активный и деятельный характер с романтическими порывами</a:t>
            </a:r>
            <a:endParaRPr lang="ru-RU" sz="1600" b="1" dirty="0">
              <a:solidFill>
                <a:srgbClr val="7B4B2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Левая фигурная скобка 17"/>
          <p:cNvSpPr/>
          <p:nvPr/>
        </p:nvSpPr>
        <p:spPr>
          <a:xfrm>
            <a:off x="3214678" y="357166"/>
            <a:ext cx="357190" cy="1428760"/>
          </a:xfrm>
          <a:prstGeom prst="leftBrace">
            <a:avLst>
              <a:gd name="adj1" fmla="val 8333"/>
              <a:gd name="adj2" fmla="val 32981"/>
            </a:avLst>
          </a:prstGeom>
          <a:ln w="28575">
            <a:solidFill>
              <a:srgbClr val="7B4B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3571868" y="1714488"/>
            <a:ext cx="53578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6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Скептицизм</a:t>
            </a:r>
          </a:p>
          <a:p>
            <a:pPr>
              <a:buFont typeface="Arial" pitchFamily="34" charset="0"/>
              <a:buChar char="•"/>
            </a:pPr>
            <a:r>
              <a:rPr lang="ru-RU" sz="16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Социальная апатия и пессимизм</a:t>
            </a:r>
          </a:p>
          <a:p>
            <a:pPr>
              <a:buFont typeface="Arial" pitchFamily="34" charset="0"/>
              <a:buChar char="•"/>
            </a:pPr>
            <a:r>
              <a:rPr lang="ru-RU" sz="16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Склонность к самоанализу</a:t>
            </a:r>
          </a:p>
          <a:p>
            <a:pPr>
              <a:buFont typeface="Arial" pitchFamily="34" charset="0"/>
              <a:buChar char="•"/>
            </a:pPr>
            <a:r>
              <a:rPr lang="ru-RU" sz="16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Эгоизм</a:t>
            </a:r>
          </a:p>
          <a:p>
            <a:pPr>
              <a:buFont typeface="Arial" pitchFamily="34" charset="0"/>
              <a:buChar char="•"/>
            </a:pPr>
            <a:r>
              <a:rPr lang="ru-RU" sz="16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Одиночество</a:t>
            </a:r>
            <a:endParaRPr lang="ru-RU" sz="1600" b="1" dirty="0">
              <a:solidFill>
                <a:srgbClr val="7B4B2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Левая фигурная скобка 19"/>
          <p:cNvSpPr/>
          <p:nvPr/>
        </p:nvSpPr>
        <p:spPr>
          <a:xfrm>
            <a:off x="3357554" y="1857364"/>
            <a:ext cx="285752" cy="1143008"/>
          </a:xfrm>
          <a:prstGeom prst="leftBrace">
            <a:avLst/>
          </a:prstGeom>
          <a:ln w="28575">
            <a:solidFill>
              <a:srgbClr val="7B4B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B4B2D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71868" y="3000372"/>
            <a:ext cx="55721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6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Цинизм и эгоизм</a:t>
            </a:r>
          </a:p>
          <a:p>
            <a:pPr>
              <a:buFont typeface="Arial" pitchFamily="34" charset="0"/>
              <a:buChar char="•"/>
            </a:pPr>
            <a:r>
              <a:rPr lang="ru-RU" sz="16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Крайний индивидуализм</a:t>
            </a:r>
          </a:p>
          <a:p>
            <a:pPr>
              <a:buFont typeface="Arial" pitchFamily="34" charset="0"/>
              <a:buChar char="•"/>
            </a:pPr>
            <a:r>
              <a:rPr lang="ru-RU" sz="16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Социальный пессимизм</a:t>
            </a:r>
          </a:p>
          <a:p>
            <a:pPr>
              <a:buFont typeface="Arial" pitchFamily="34" charset="0"/>
              <a:buChar char="•"/>
            </a:pPr>
            <a:r>
              <a:rPr lang="ru-RU" sz="16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Разочарованность и рефлексия</a:t>
            </a:r>
          </a:p>
          <a:p>
            <a:pPr>
              <a:buFont typeface="Arial" pitchFamily="34" charset="0"/>
              <a:buChar char="•"/>
            </a:pPr>
            <a:r>
              <a:rPr lang="ru-RU" sz="16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Одиночество</a:t>
            </a:r>
            <a:endParaRPr lang="ru-RU" sz="1600" b="1" dirty="0">
              <a:solidFill>
                <a:srgbClr val="7B4B2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Левая фигурная скобка 21"/>
          <p:cNvSpPr/>
          <p:nvPr/>
        </p:nvSpPr>
        <p:spPr>
          <a:xfrm>
            <a:off x="3357554" y="3143248"/>
            <a:ext cx="285752" cy="1071570"/>
          </a:xfrm>
          <a:prstGeom prst="leftBrace">
            <a:avLst/>
          </a:prstGeom>
          <a:ln w="28575">
            <a:solidFill>
              <a:srgbClr val="7B4B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B4B2D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643306" y="4429132"/>
            <a:ext cx="49292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6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Отказ от практической деятельности</a:t>
            </a:r>
          </a:p>
          <a:p>
            <a:pPr>
              <a:buFont typeface="Arial" pitchFamily="34" charset="0"/>
              <a:buChar char="•"/>
            </a:pPr>
            <a:r>
              <a:rPr lang="ru-RU" sz="16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Разочарованность и рефлексия</a:t>
            </a:r>
          </a:p>
          <a:p>
            <a:pPr>
              <a:buFont typeface="Arial" pitchFamily="34" charset="0"/>
              <a:buChar char="•"/>
            </a:pPr>
            <a:r>
              <a:rPr lang="ru-RU" sz="16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Пустословие</a:t>
            </a:r>
          </a:p>
          <a:p>
            <a:pPr>
              <a:buFont typeface="Arial" pitchFamily="34" charset="0"/>
              <a:buChar char="•"/>
            </a:pPr>
            <a:r>
              <a:rPr lang="ru-RU" sz="16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Одиночество</a:t>
            </a:r>
            <a:endParaRPr lang="ru-RU" sz="1600" b="1" dirty="0">
              <a:solidFill>
                <a:srgbClr val="7B4B2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Левая фигурная скобка 23"/>
          <p:cNvSpPr/>
          <p:nvPr/>
        </p:nvSpPr>
        <p:spPr>
          <a:xfrm>
            <a:off x="3357554" y="4500570"/>
            <a:ext cx="285752" cy="857256"/>
          </a:xfrm>
          <a:prstGeom prst="leftBrace">
            <a:avLst/>
          </a:prstGeom>
          <a:ln w="28575">
            <a:solidFill>
              <a:srgbClr val="7B4B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3643306" y="5500702"/>
            <a:ext cx="478634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6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Уход от действительности</a:t>
            </a:r>
          </a:p>
          <a:p>
            <a:pPr>
              <a:buFont typeface="Arial" pitchFamily="34" charset="0"/>
              <a:buChar char="•"/>
            </a:pPr>
            <a:r>
              <a:rPr lang="ru-RU" sz="16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Апатия и лень</a:t>
            </a:r>
          </a:p>
          <a:p>
            <a:pPr>
              <a:buFont typeface="Arial" pitchFamily="34" charset="0"/>
              <a:buChar char="•"/>
            </a:pPr>
            <a:r>
              <a:rPr lang="ru-RU" sz="16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Разочарованность</a:t>
            </a:r>
          </a:p>
          <a:p>
            <a:pPr>
              <a:buFont typeface="Arial" pitchFamily="34" charset="0"/>
              <a:buChar char="•"/>
            </a:pPr>
            <a:r>
              <a:rPr lang="ru-RU" sz="16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Мечтательность и пассивность</a:t>
            </a:r>
            <a:endParaRPr lang="ru-RU" sz="1600" b="1" dirty="0">
              <a:solidFill>
                <a:srgbClr val="7B4B2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Левая фигурная скобка 25"/>
          <p:cNvSpPr/>
          <p:nvPr/>
        </p:nvSpPr>
        <p:spPr>
          <a:xfrm>
            <a:off x="3357554" y="5572140"/>
            <a:ext cx="285752" cy="928694"/>
          </a:xfrm>
          <a:prstGeom prst="leftBrace">
            <a:avLst/>
          </a:prstGeom>
          <a:ln w="28575">
            <a:solidFill>
              <a:srgbClr val="7B4B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 flipV="1">
            <a:off x="714348" y="714356"/>
            <a:ext cx="214314" cy="142875"/>
          </a:xfrm>
          <a:prstGeom prst="rightArrow">
            <a:avLst/>
          </a:prstGeom>
          <a:solidFill>
            <a:srgbClr val="7B4B2D"/>
          </a:solidFill>
          <a:ln>
            <a:solidFill>
              <a:srgbClr val="7B4B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право 27"/>
          <p:cNvSpPr/>
          <p:nvPr/>
        </p:nvSpPr>
        <p:spPr>
          <a:xfrm flipV="1">
            <a:off x="714348" y="2357430"/>
            <a:ext cx="428628" cy="142876"/>
          </a:xfrm>
          <a:prstGeom prst="rightArrow">
            <a:avLst/>
          </a:prstGeom>
          <a:solidFill>
            <a:srgbClr val="7B4B2D"/>
          </a:solidFill>
          <a:ln>
            <a:solidFill>
              <a:srgbClr val="7B4B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право 28"/>
          <p:cNvSpPr/>
          <p:nvPr/>
        </p:nvSpPr>
        <p:spPr>
          <a:xfrm flipV="1">
            <a:off x="714348" y="3714752"/>
            <a:ext cx="357190" cy="142876"/>
          </a:xfrm>
          <a:prstGeom prst="rightArrow">
            <a:avLst/>
          </a:prstGeom>
          <a:solidFill>
            <a:srgbClr val="7B4B2D"/>
          </a:solidFill>
          <a:ln>
            <a:solidFill>
              <a:srgbClr val="7B4B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 вправо 29"/>
          <p:cNvSpPr/>
          <p:nvPr/>
        </p:nvSpPr>
        <p:spPr>
          <a:xfrm flipV="1">
            <a:off x="714348" y="4857760"/>
            <a:ext cx="357190" cy="142877"/>
          </a:xfrm>
          <a:prstGeom prst="rightArrow">
            <a:avLst/>
          </a:prstGeom>
          <a:solidFill>
            <a:srgbClr val="7B4B2D"/>
          </a:solidFill>
          <a:ln>
            <a:solidFill>
              <a:srgbClr val="7B4B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право 30"/>
          <p:cNvSpPr/>
          <p:nvPr/>
        </p:nvSpPr>
        <p:spPr>
          <a:xfrm flipV="1">
            <a:off x="714348" y="5929328"/>
            <a:ext cx="357190" cy="142877"/>
          </a:xfrm>
          <a:prstGeom prst="rightArrow">
            <a:avLst/>
          </a:prstGeom>
          <a:solidFill>
            <a:srgbClr val="7B4B2D"/>
          </a:solidFill>
          <a:ln>
            <a:solidFill>
              <a:srgbClr val="7B4B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низ 31"/>
          <p:cNvSpPr/>
          <p:nvPr/>
        </p:nvSpPr>
        <p:spPr>
          <a:xfrm>
            <a:off x="2000232" y="1000108"/>
            <a:ext cx="71438" cy="1214446"/>
          </a:xfrm>
          <a:prstGeom prst="downArrow">
            <a:avLst/>
          </a:prstGeom>
          <a:solidFill>
            <a:srgbClr val="7B4B2D"/>
          </a:solidFill>
          <a:ln>
            <a:solidFill>
              <a:srgbClr val="7B4B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вниз 32"/>
          <p:cNvSpPr/>
          <p:nvPr/>
        </p:nvSpPr>
        <p:spPr>
          <a:xfrm>
            <a:off x="2071670" y="2714620"/>
            <a:ext cx="71438" cy="857256"/>
          </a:xfrm>
          <a:prstGeom prst="downArrow">
            <a:avLst/>
          </a:prstGeom>
          <a:solidFill>
            <a:srgbClr val="7B4B2D"/>
          </a:solidFill>
          <a:ln>
            <a:solidFill>
              <a:srgbClr val="7B4B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низ 33"/>
          <p:cNvSpPr/>
          <p:nvPr/>
        </p:nvSpPr>
        <p:spPr>
          <a:xfrm>
            <a:off x="2071671" y="4071942"/>
            <a:ext cx="71437" cy="500066"/>
          </a:xfrm>
          <a:prstGeom prst="downArrow">
            <a:avLst/>
          </a:prstGeom>
          <a:solidFill>
            <a:srgbClr val="7B4B2D"/>
          </a:solidFill>
          <a:ln>
            <a:solidFill>
              <a:srgbClr val="7B4B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 вниз 34"/>
          <p:cNvSpPr/>
          <p:nvPr/>
        </p:nvSpPr>
        <p:spPr>
          <a:xfrm>
            <a:off x="2143109" y="5286388"/>
            <a:ext cx="71437" cy="500066"/>
          </a:xfrm>
          <a:prstGeom prst="downArrow">
            <a:avLst/>
          </a:prstGeom>
          <a:solidFill>
            <a:srgbClr val="7B4B2D"/>
          </a:solidFill>
          <a:ln>
            <a:solidFill>
              <a:srgbClr val="7B4B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Управляющая кнопка: назад 35">
            <a:hlinkClick r:id="rId3" action="ppaction://hlinksldjump" highlightClick="1"/>
          </p:cNvPr>
          <p:cNvSpPr/>
          <p:nvPr/>
        </p:nvSpPr>
        <p:spPr>
          <a:xfrm>
            <a:off x="8572528" y="6429396"/>
            <a:ext cx="785818" cy="285776"/>
          </a:xfrm>
          <a:prstGeom prst="actionButtonBackPrevious">
            <a:avLst/>
          </a:prstGeom>
          <a:solidFill>
            <a:srgbClr val="7B4B2D"/>
          </a:solidFill>
          <a:ln>
            <a:solidFill>
              <a:srgbClr val="7B4B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TextBox 36"/>
          <p:cNvSpPr txBox="1"/>
          <p:nvPr/>
        </p:nvSpPr>
        <p:spPr>
          <a:xfrm>
            <a:off x="928662" y="428604"/>
            <a:ext cx="8001056" cy="1754326"/>
          </a:xfrm>
          <a:prstGeom prst="rect">
            <a:avLst/>
          </a:prstGeom>
          <a:noFill/>
          <a:ln w="38100">
            <a:solidFill>
              <a:srgbClr val="7B4B2D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    Термин «Лишний человек», получивший огромное распространение в литературоведении, принадлежит И.С.Тургеневу. В 1849 году он пишет повесть «Дневник лишнего человека». Через несколько лет тургеневский термин приобретает более исторический определенный смысл в статьях Н.А.Добролюбова, А.И.Герцена, в поэме Н.П.Огарева «Исповедь лишнего человека»</a:t>
            </a:r>
            <a:endParaRPr lang="ru-RU" b="1" dirty="0">
              <a:solidFill>
                <a:srgbClr val="7B4B2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28662" y="2500306"/>
            <a:ext cx="8001056" cy="2031325"/>
          </a:xfrm>
          <a:prstGeom prst="rect">
            <a:avLst/>
          </a:prstGeom>
          <a:noFill/>
          <a:ln w="38100">
            <a:solidFill>
              <a:srgbClr val="7B4B2D"/>
            </a:solidFill>
          </a:ln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Литературные и философские истоки явления: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Романтизм Романтический бунт против действительности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Байронизм (романтический уход от действительности)</a:t>
            </a:r>
          </a:p>
          <a:p>
            <a:pPr>
              <a:buFont typeface="Arial" pitchFamily="34" charset="0"/>
              <a:buChar char="•"/>
            </a:pPr>
            <a:endParaRPr lang="ru-RU" b="1" dirty="0" smtClean="0">
              <a:solidFill>
                <a:srgbClr val="7B4B2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b="1" u="sng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Социальные и идейные корни явления: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Идеология декабризма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Отсутствие достойного поля деятельности в условиях аракчеевщины</a:t>
            </a:r>
            <a:endParaRPr lang="ru-RU" b="1" dirty="0">
              <a:solidFill>
                <a:srgbClr val="7B4B2D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exit" presetSubtype="0" fill="hold" grpId="1" nodeType="afterEffect">
                                  <p:stCondLst>
                                    <p:cond delay="30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4500"/>
                            </p:stCondLst>
                            <p:childTnLst>
                              <p:par>
                                <p:cTn id="1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6500"/>
                            </p:stCondLst>
                            <p:childTnLst>
                              <p:par>
                                <p:cTn id="24" presetID="1" presetClass="exit" presetSubtype="0" fill="hold" grpId="1" nodeType="afterEffect">
                                  <p:stCondLst>
                                    <p:cond delay="30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7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90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1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3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000"/>
                            </p:stCondLst>
                            <p:childTnLst>
                              <p:par>
                                <p:cTn id="5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7000"/>
                            </p:stCondLst>
                            <p:childTnLst>
                              <p:par>
                                <p:cTn id="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90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1000"/>
                            </p:stCondLst>
                            <p:childTnLst>
                              <p:par>
                                <p:cTn id="6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3000"/>
                            </p:stCondLst>
                            <p:childTnLst>
                              <p:par>
                                <p:cTn id="8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0"/>
                            </p:stCondLst>
                            <p:childTnLst>
                              <p:par>
                                <p:cTn id="8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7000"/>
                            </p:stCondLst>
                            <p:childTnLst>
                              <p:par>
                                <p:cTn id="10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90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1000"/>
                            </p:stCondLst>
                            <p:childTnLst>
                              <p:par>
                                <p:cTn id="1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5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361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2000"/>
                            </p:stCondLst>
                            <p:childTnLst>
                              <p:par>
                                <p:cTn id="1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6000"/>
                            </p:stCondLst>
                            <p:childTnLst>
                              <p:par>
                                <p:cTn id="13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2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2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8000"/>
                            </p:stCondLst>
                            <p:childTnLst>
                              <p:par>
                                <p:cTn id="1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2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2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2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20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20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20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6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361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2000"/>
                            </p:stCondLst>
                            <p:childTnLst>
                              <p:par>
                                <p:cTn id="16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4000"/>
                            </p:stCondLst>
                            <p:childTnLst>
                              <p:par>
                                <p:cTn id="17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2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2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6000"/>
                            </p:stCondLst>
                            <p:childTnLst>
                              <p:par>
                                <p:cTn id="18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2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20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2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8000"/>
                            </p:stCondLst>
                            <p:childTnLst>
                              <p:par>
                                <p:cTn id="18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2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2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20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9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20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20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20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9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20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20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20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7" dur="2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361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2000"/>
                            </p:stCondLst>
                            <p:childTnLst>
                              <p:par>
                                <p:cTn id="20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4000"/>
                            </p:stCondLst>
                            <p:childTnLst>
                              <p:par>
                                <p:cTn id="2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2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2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2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2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2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20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2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2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20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2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2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2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7" dur="20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3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2000" fill="hold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2000" fill="hold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20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4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5" fill="hold">
                      <p:stCondLst>
                        <p:cond delay="0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8" dur="2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361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50" dur="2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361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2000"/>
                            </p:stCondLst>
                            <p:childTnLst>
                              <p:par>
                                <p:cTn id="25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4000"/>
                            </p:stCondLst>
                            <p:childTnLst>
                              <p:par>
                                <p:cTn id="25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2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2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2" dur="2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6000"/>
                            </p:stCondLst>
                            <p:childTnLst>
                              <p:par>
                                <p:cTn id="26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20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20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20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8000"/>
                            </p:stCondLst>
                            <p:childTnLst>
                              <p:par>
                                <p:cTn id="27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20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20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4" dur="20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10000"/>
                            </p:stCondLst>
                            <p:childTnLst>
                              <p:par>
                                <p:cTn id="27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8" dur="20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20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0" dur="20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8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2" fill="hold">
                      <p:stCondLst>
                        <p:cond delay="0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5" dur="2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361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2000"/>
                            </p:stCondLst>
                            <p:childTnLst>
                              <p:par>
                                <p:cTn id="28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4000"/>
                            </p:stCondLst>
                            <p:childTnLst>
                              <p:par>
                                <p:cTn id="29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2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2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7" dur="2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20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20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20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8000"/>
                            </p:stCondLst>
                            <p:childTnLst>
                              <p:par>
                                <p:cTn id="30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" dur="20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20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9" dur="20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3" dur="20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20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5" dur="20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0" grpId="0" animBg="1"/>
      <p:bldP spid="12" grpId="0" build="allAtOnce" animBg="1"/>
      <p:bldP spid="13" grpId="0" build="allAtOnce" animBg="1"/>
      <p:bldP spid="14" grpId="0" build="allAtOnce" animBg="1"/>
      <p:bldP spid="15" grpId="0" build="allAtOnce" animBg="1"/>
      <p:bldP spid="16" grpId="0" build="allAtOnce" animBg="1"/>
      <p:bldP spid="18" grpId="0" animBg="1"/>
      <p:bldP spid="20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7" grpId="0" animBg="1"/>
      <p:bldP spid="37" grpId="1" animBg="1"/>
      <p:bldP spid="38" grpId="0" animBg="1"/>
      <p:bldP spid="3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Untitled-5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/>
          <a:stretch>
            <a:fillRect/>
          </a:stretch>
        </p:blipFill>
        <p:spPr bwMode="auto">
          <a:xfrm>
            <a:off x="-285783" y="0"/>
            <a:ext cx="9715535" cy="7286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643174" y="285728"/>
            <a:ext cx="4286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Образ «нового человека»</a:t>
            </a:r>
            <a:endParaRPr lang="ru-RU" sz="2400" b="1" dirty="0">
              <a:solidFill>
                <a:srgbClr val="7B4B2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785794"/>
            <a:ext cx="4929222" cy="400110"/>
          </a:xfrm>
          <a:prstGeom prst="rect">
            <a:avLst/>
          </a:prstGeom>
          <a:noFill/>
          <a:ln>
            <a:solidFill>
              <a:srgbClr val="7B4B2D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Социальные и идейные корни</a:t>
            </a:r>
            <a:endParaRPr lang="ru-RU" sz="2000" b="1" dirty="0">
              <a:solidFill>
                <a:srgbClr val="7B4B2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86380" y="785794"/>
            <a:ext cx="3143272" cy="400110"/>
          </a:xfrm>
          <a:prstGeom prst="rect">
            <a:avLst/>
          </a:prstGeom>
          <a:noFill/>
          <a:ln>
            <a:solidFill>
              <a:srgbClr val="7B4B2D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Герои</a:t>
            </a:r>
            <a:endParaRPr lang="ru-RU" sz="2000" b="1" dirty="0">
              <a:solidFill>
                <a:srgbClr val="7B4B2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1428736"/>
            <a:ext cx="4929222" cy="1077218"/>
          </a:xfrm>
          <a:prstGeom prst="rect">
            <a:avLst/>
          </a:prstGeom>
          <a:noFill/>
          <a:ln>
            <a:solidFill>
              <a:srgbClr val="7B4B2D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Обострение социальных противоречий.</a:t>
            </a:r>
          </a:p>
          <a:p>
            <a:r>
              <a:rPr lang="ru-RU" sz="1600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Эпоха реформ 60-х годов.</a:t>
            </a:r>
          </a:p>
          <a:p>
            <a:r>
              <a:rPr lang="ru-RU" sz="1600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Возникновение нигилизма.</a:t>
            </a:r>
          </a:p>
          <a:p>
            <a:r>
              <a:rPr lang="ru-RU" sz="1600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Возрастание общественной активности разночинцев.</a:t>
            </a:r>
            <a:endParaRPr lang="ru-RU" sz="1600" dirty="0">
              <a:solidFill>
                <a:srgbClr val="7B4B2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282" y="2857496"/>
            <a:ext cx="4929222" cy="1077218"/>
          </a:xfrm>
          <a:prstGeom prst="rect">
            <a:avLst/>
          </a:prstGeom>
          <a:noFill/>
          <a:ln>
            <a:solidFill>
              <a:srgbClr val="7B4B2D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Одновременно появляются антинигилистические романы, показывающие «новых людей» как отрицательных персонажей: </a:t>
            </a:r>
            <a:r>
              <a:rPr lang="ru-RU" sz="1600" i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Н.С.Лесков «Некуда»,</a:t>
            </a:r>
          </a:p>
          <a:p>
            <a:r>
              <a:rPr lang="ru-RU" sz="1600" i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И.С.Тургенев «Новь», Ф.М.Достоевский «Бесы»</a:t>
            </a:r>
            <a:endParaRPr lang="ru-RU" sz="1600" i="1" dirty="0">
              <a:solidFill>
                <a:srgbClr val="7B4B2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282" y="4357694"/>
            <a:ext cx="4929222" cy="338554"/>
          </a:xfrm>
          <a:prstGeom prst="rect">
            <a:avLst/>
          </a:prstGeom>
          <a:noFill/>
          <a:ln>
            <a:solidFill>
              <a:srgbClr val="7B4B2D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Начало «хождения в народ» - 70-е гг.</a:t>
            </a:r>
            <a:endParaRPr lang="ru-RU" sz="1600" dirty="0">
              <a:solidFill>
                <a:srgbClr val="7B4B2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2844" y="5214950"/>
            <a:ext cx="4929222" cy="584775"/>
          </a:xfrm>
          <a:prstGeom prst="rect">
            <a:avLst/>
          </a:prstGeom>
          <a:noFill/>
          <a:ln>
            <a:solidFill>
              <a:srgbClr val="7B4B2D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Формирование демократической интеллигенции.</a:t>
            </a:r>
          </a:p>
          <a:p>
            <a:r>
              <a:rPr lang="ru-RU" sz="1600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Обострение социальных противоречий в 90-х гг.</a:t>
            </a:r>
            <a:endParaRPr lang="ru-RU" sz="1600" dirty="0">
              <a:solidFill>
                <a:srgbClr val="7B4B2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2844" y="6143644"/>
            <a:ext cx="4929222" cy="830997"/>
          </a:xfrm>
          <a:prstGeom prst="rect">
            <a:avLst/>
          </a:prstGeom>
          <a:noFill/>
          <a:ln>
            <a:solidFill>
              <a:srgbClr val="7B4B2D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Появление пролетариата на арене общественной борьбы; распространение марксизма; революционная ситуация</a:t>
            </a:r>
            <a:endParaRPr lang="ru-RU" sz="1600" dirty="0">
              <a:solidFill>
                <a:srgbClr val="7B4B2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86380" y="1428736"/>
            <a:ext cx="3143272" cy="1169551"/>
          </a:xfrm>
          <a:prstGeom prst="rect">
            <a:avLst/>
          </a:prstGeom>
          <a:noFill/>
          <a:ln>
            <a:solidFill>
              <a:srgbClr val="7B4B2D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Базаров: -</a:t>
            </a:r>
            <a:r>
              <a:rPr lang="ru-RU" sz="1400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материализм</a:t>
            </a:r>
          </a:p>
          <a:p>
            <a:r>
              <a:rPr lang="ru-RU" sz="1400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-демократизм</a:t>
            </a:r>
          </a:p>
          <a:p>
            <a:r>
              <a:rPr lang="ru-RU" sz="1400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-атеизм</a:t>
            </a:r>
          </a:p>
          <a:p>
            <a:r>
              <a:rPr lang="ru-RU" sz="1400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-рационализм</a:t>
            </a:r>
          </a:p>
          <a:p>
            <a:r>
              <a:rPr lang="ru-RU" sz="1400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-социальная активность</a:t>
            </a:r>
            <a:endParaRPr lang="ru-RU" sz="1400" dirty="0">
              <a:solidFill>
                <a:srgbClr val="7B4B2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86380" y="2571744"/>
            <a:ext cx="3143272" cy="1600438"/>
          </a:xfrm>
          <a:prstGeom prst="rect">
            <a:avLst/>
          </a:prstGeom>
          <a:noFill/>
          <a:ln>
            <a:solidFill>
              <a:srgbClr val="7B4B2D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«Новые люди» Чернышевского</a:t>
            </a:r>
          </a:p>
          <a:p>
            <a:r>
              <a:rPr lang="ru-RU" sz="1400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-теория разумного эгоизма</a:t>
            </a:r>
          </a:p>
          <a:p>
            <a:r>
              <a:rPr lang="ru-RU" sz="1400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-социальная активность</a:t>
            </a:r>
          </a:p>
          <a:p>
            <a:r>
              <a:rPr lang="ru-RU" sz="14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«Особенный человек» Рахметов</a:t>
            </a:r>
          </a:p>
          <a:p>
            <a:r>
              <a:rPr lang="ru-RU" sz="14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400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профессиональный революционер</a:t>
            </a:r>
          </a:p>
          <a:p>
            <a:r>
              <a:rPr lang="ru-RU" sz="1400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-максимализм</a:t>
            </a:r>
          </a:p>
          <a:p>
            <a:r>
              <a:rPr lang="ru-RU" sz="1400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-идеализм</a:t>
            </a:r>
            <a:endParaRPr lang="ru-RU" sz="1400" dirty="0">
              <a:solidFill>
                <a:srgbClr val="7B4B2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86380" y="4857760"/>
            <a:ext cx="3143304" cy="1169551"/>
          </a:xfrm>
          <a:prstGeom prst="rect">
            <a:avLst/>
          </a:prstGeom>
          <a:noFill/>
          <a:ln>
            <a:solidFill>
              <a:srgbClr val="7B4B2D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Герои рубежа веков</a:t>
            </a:r>
          </a:p>
          <a:p>
            <a:r>
              <a:rPr lang="ru-RU" sz="1400" i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Петя Трофимов (А.Чехов «Вишневый сад»)</a:t>
            </a:r>
          </a:p>
          <a:p>
            <a:r>
              <a:rPr lang="ru-RU" sz="1400" i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-отсутствие программы действия</a:t>
            </a:r>
          </a:p>
          <a:p>
            <a:r>
              <a:rPr lang="ru-RU" sz="1400" i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-Социальный оптимизм</a:t>
            </a:r>
            <a:endParaRPr lang="ru-RU" sz="1400" i="1" dirty="0">
              <a:solidFill>
                <a:srgbClr val="7B4B2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86380" y="4143380"/>
            <a:ext cx="3143272" cy="738664"/>
          </a:xfrm>
          <a:prstGeom prst="rect">
            <a:avLst/>
          </a:prstGeom>
          <a:noFill/>
          <a:ln>
            <a:solidFill>
              <a:srgbClr val="7B4B2D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Народническая литература</a:t>
            </a:r>
          </a:p>
          <a:p>
            <a:r>
              <a:rPr lang="ru-RU" sz="1400" i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Гриша </a:t>
            </a:r>
            <a:r>
              <a:rPr lang="ru-RU" sz="1400" i="1" dirty="0" err="1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Добросклонов</a:t>
            </a:r>
            <a:r>
              <a:rPr lang="ru-RU" sz="1400" i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 (Н.А.Некрасов «Кому на Руси жить хорошо»)</a:t>
            </a:r>
            <a:endParaRPr lang="ru-RU" sz="1400" i="1" dirty="0">
              <a:solidFill>
                <a:srgbClr val="7B4B2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86380" y="6072206"/>
            <a:ext cx="3143272" cy="954107"/>
          </a:xfrm>
          <a:prstGeom prst="rect">
            <a:avLst/>
          </a:prstGeom>
          <a:noFill/>
          <a:ln>
            <a:solidFill>
              <a:srgbClr val="7B4B2D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Герои социалистического реализма</a:t>
            </a:r>
          </a:p>
          <a:p>
            <a:r>
              <a:rPr lang="ru-RU" sz="1400" i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Павел Власов («Мать» А.Горький)</a:t>
            </a:r>
          </a:p>
          <a:p>
            <a:r>
              <a:rPr lang="ru-RU" sz="1400" i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-марксистские взгляды</a:t>
            </a:r>
          </a:p>
          <a:p>
            <a:r>
              <a:rPr lang="ru-RU" sz="1400" i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-социальная активность</a:t>
            </a:r>
            <a:endParaRPr lang="ru-RU" sz="1400" i="1" dirty="0">
              <a:solidFill>
                <a:srgbClr val="7B4B2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право 18"/>
          <p:cNvSpPr/>
          <p:nvPr/>
        </p:nvSpPr>
        <p:spPr>
          <a:xfrm>
            <a:off x="5143504" y="928669"/>
            <a:ext cx="142876" cy="71437"/>
          </a:xfrm>
          <a:prstGeom prst="rightArrow">
            <a:avLst/>
          </a:prstGeom>
          <a:solidFill>
            <a:srgbClr val="7B4B2D"/>
          </a:solidFill>
          <a:ln>
            <a:solidFill>
              <a:srgbClr val="7B4B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2714612" y="1214422"/>
            <a:ext cx="142876" cy="214314"/>
          </a:xfrm>
          <a:prstGeom prst="downArrow">
            <a:avLst/>
          </a:prstGeom>
          <a:solidFill>
            <a:srgbClr val="7B4B2D"/>
          </a:solidFill>
          <a:ln>
            <a:solidFill>
              <a:srgbClr val="7B4B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>
            <a:off x="6786578" y="1214422"/>
            <a:ext cx="142876" cy="214314"/>
          </a:xfrm>
          <a:prstGeom prst="downArrow">
            <a:avLst/>
          </a:prstGeom>
          <a:solidFill>
            <a:srgbClr val="7B4B2D"/>
          </a:solidFill>
          <a:ln>
            <a:solidFill>
              <a:srgbClr val="7B4B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>
            <a:off x="5143504" y="1928802"/>
            <a:ext cx="142876" cy="71438"/>
          </a:xfrm>
          <a:prstGeom prst="rightArrow">
            <a:avLst/>
          </a:prstGeom>
          <a:solidFill>
            <a:srgbClr val="7B4B2D"/>
          </a:solidFill>
          <a:ln>
            <a:solidFill>
              <a:srgbClr val="7B4B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5143504" y="3357562"/>
            <a:ext cx="142876" cy="71438"/>
          </a:xfrm>
          <a:prstGeom prst="rightArrow">
            <a:avLst/>
          </a:prstGeom>
          <a:solidFill>
            <a:srgbClr val="7B4B2D"/>
          </a:solidFill>
          <a:ln>
            <a:solidFill>
              <a:srgbClr val="7B4B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>
            <a:off x="5143504" y="4500570"/>
            <a:ext cx="142876" cy="71438"/>
          </a:xfrm>
          <a:prstGeom prst="rightArrow">
            <a:avLst/>
          </a:prstGeom>
          <a:solidFill>
            <a:srgbClr val="7B4B2D"/>
          </a:solidFill>
          <a:ln>
            <a:solidFill>
              <a:srgbClr val="7B4B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>
            <a:off x="5072066" y="5429264"/>
            <a:ext cx="214314" cy="71438"/>
          </a:xfrm>
          <a:prstGeom prst="rightArrow">
            <a:avLst/>
          </a:prstGeom>
          <a:solidFill>
            <a:srgbClr val="7B4B2D"/>
          </a:solidFill>
          <a:ln>
            <a:solidFill>
              <a:srgbClr val="7B4B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>
            <a:off x="5072066" y="6500834"/>
            <a:ext cx="214314" cy="71438"/>
          </a:xfrm>
          <a:prstGeom prst="rightArrow">
            <a:avLst/>
          </a:prstGeom>
          <a:solidFill>
            <a:srgbClr val="7B4B2D"/>
          </a:solidFill>
          <a:ln>
            <a:solidFill>
              <a:srgbClr val="7B4B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Управляющая кнопка: назад 26">
            <a:hlinkClick r:id="rId3" action="ppaction://hlinksldjump" highlightClick="1"/>
          </p:cNvPr>
          <p:cNvSpPr/>
          <p:nvPr/>
        </p:nvSpPr>
        <p:spPr>
          <a:xfrm>
            <a:off x="8572528" y="6429396"/>
            <a:ext cx="785818" cy="285776"/>
          </a:xfrm>
          <a:prstGeom prst="actionButtonBackPrevious">
            <a:avLst/>
          </a:prstGeom>
          <a:solidFill>
            <a:srgbClr val="7B4B2D"/>
          </a:solidFill>
          <a:ln>
            <a:solidFill>
              <a:srgbClr val="7B4B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4000"/>
                            </p:stCondLst>
                            <p:childTnLst>
                              <p:par>
                                <p:cTn id="3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6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8000"/>
                            </p:stCondLst>
                            <p:childTnLst>
                              <p:par>
                                <p:cTn id="44" presetID="53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6000"/>
                            </p:stCondLst>
                            <p:childTnLst>
                              <p:par>
                                <p:cTn id="50" presetID="53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4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6000"/>
                            </p:stCondLst>
                            <p:childTnLst>
                              <p:par>
                                <p:cTn id="60" presetID="53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4000"/>
                            </p:stCondLst>
                            <p:childTnLst>
                              <p:par>
                                <p:cTn id="66" presetID="53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2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4000"/>
                            </p:stCondLst>
                            <p:childTnLst>
                              <p:par>
                                <p:cTn id="76" presetID="53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9000"/>
                            </p:stCondLst>
                            <p:childTnLst>
                              <p:par>
                                <p:cTn id="82" presetID="53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70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9000"/>
                            </p:stCondLst>
                            <p:childTnLst>
                              <p:par>
                                <p:cTn id="92" presetID="53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7000"/>
                            </p:stCondLst>
                            <p:childTnLst>
                              <p:par>
                                <p:cTn id="98" presetID="53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50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87000"/>
                            </p:stCondLst>
                            <p:childTnLst>
                              <p:par>
                                <p:cTn id="108" presetID="53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Untitled-5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/>
          <a:stretch>
            <a:fillRect/>
          </a:stretch>
        </p:blipFill>
        <p:spPr bwMode="auto">
          <a:xfrm>
            <a:off x="-214346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71472" y="714356"/>
            <a:ext cx="3571900" cy="400110"/>
          </a:xfrm>
          <a:prstGeom prst="rect">
            <a:avLst/>
          </a:prstGeom>
          <a:noFill/>
          <a:ln w="28575">
            <a:solidFill>
              <a:srgbClr val="7B4B2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Литературные истоки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00562" y="714356"/>
            <a:ext cx="3857652" cy="400110"/>
          </a:xfrm>
          <a:prstGeom prst="rect">
            <a:avLst/>
          </a:prstGeom>
          <a:noFill/>
          <a:ln w="28575">
            <a:solidFill>
              <a:srgbClr val="7B4B2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Социальные корни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5786" y="1214422"/>
            <a:ext cx="3357586" cy="738664"/>
          </a:xfrm>
          <a:prstGeom prst="rect">
            <a:avLst/>
          </a:prstGeom>
          <a:noFill/>
          <a:ln w="28575">
            <a:solidFill>
              <a:srgbClr val="7B4B2D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-Сентиментализм </a:t>
            </a:r>
            <a:r>
              <a:rPr lang="ru-RU" sz="14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(«И крестьянки чувствовать умеют»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Н.М.Карамзин)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-Идеи Ж.Руссо о равенстве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00562" y="1214422"/>
            <a:ext cx="3571900" cy="954107"/>
          </a:xfrm>
          <a:prstGeom prst="rect">
            <a:avLst/>
          </a:prstGeom>
          <a:noFill/>
          <a:ln w="28575">
            <a:solidFill>
              <a:srgbClr val="7B4B2D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Обострение социальных противоречий в России 20-30-х годов (аракчеевщина, крепостное право, поражение декабристов, реакция)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5786" y="2500306"/>
            <a:ext cx="3571900" cy="523220"/>
          </a:xfrm>
          <a:prstGeom prst="rect">
            <a:avLst/>
          </a:prstGeom>
          <a:noFill/>
          <a:ln w="28575">
            <a:solidFill>
              <a:srgbClr val="7B4B2D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А.С.Пушкин </a:t>
            </a:r>
            <a:r>
              <a:rPr lang="ru-RU" sz="14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«Повести Белкина», </a:t>
            </a:r>
          </a:p>
          <a:p>
            <a:r>
              <a:rPr lang="ru-RU" sz="14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«Капитанская дочка»,«Медный всадник»</a:t>
            </a:r>
            <a:endParaRPr lang="ru-RU" sz="1400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29124" y="2500306"/>
            <a:ext cx="3571900" cy="307777"/>
          </a:xfrm>
          <a:prstGeom prst="rect">
            <a:avLst/>
          </a:prstGeom>
          <a:noFill/>
          <a:ln w="28575">
            <a:solidFill>
              <a:srgbClr val="7B4B2D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М.Ю.Лермонтов </a:t>
            </a:r>
            <a:r>
              <a:rPr lang="ru-RU" sz="14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«Княгиня Лиговская»</a:t>
            </a:r>
            <a:endParaRPr lang="ru-RU" sz="1400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2786050" y="2285992"/>
            <a:ext cx="3071834" cy="1588"/>
          </a:xfrm>
          <a:prstGeom prst="line">
            <a:avLst/>
          </a:prstGeom>
          <a:ln w="28575">
            <a:solidFill>
              <a:srgbClr val="7B4B2D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 flipH="1" flipV="1">
            <a:off x="5785652" y="2214554"/>
            <a:ext cx="143670" cy="794"/>
          </a:xfrm>
          <a:prstGeom prst="line">
            <a:avLst/>
          </a:prstGeom>
          <a:ln>
            <a:solidFill>
              <a:srgbClr val="7B4B2D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5400000">
            <a:off x="2607457" y="2107399"/>
            <a:ext cx="357190" cy="1"/>
          </a:xfrm>
          <a:prstGeom prst="line">
            <a:avLst/>
          </a:prstGeom>
          <a:ln>
            <a:solidFill>
              <a:srgbClr val="7B4B2D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rot="5400000">
            <a:off x="2965439" y="2393149"/>
            <a:ext cx="213520" cy="794"/>
          </a:xfrm>
          <a:prstGeom prst="straightConnector1">
            <a:avLst/>
          </a:prstGeom>
          <a:ln w="28575">
            <a:solidFill>
              <a:srgbClr val="7B4B2D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rot="5400000">
            <a:off x="5322893" y="2393149"/>
            <a:ext cx="213520" cy="794"/>
          </a:xfrm>
          <a:prstGeom prst="straightConnector1">
            <a:avLst/>
          </a:prstGeom>
          <a:ln w="28575">
            <a:solidFill>
              <a:srgbClr val="7B4B2D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7" name="Правая фигурная скобка 46"/>
          <p:cNvSpPr/>
          <p:nvPr/>
        </p:nvSpPr>
        <p:spPr>
          <a:xfrm rot="5400000">
            <a:off x="4214809" y="-571527"/>
            <a:ext cx="285756" cy="7286678"/>
          </a:xfrm>
          <a:prstGeom prst="rightBrace">
            <a:avLst>
              <a:gd name="adj1" fmla="val 8333"/>
              <a:gd name="adj2" fmla="val 49385"/>
            </a:avLst>
          </a:prstGeom>
          <a:ln w="28575">
            <a:solidFill>
              <a:srgbClr val="7B4B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TextBox 47"/>
          <p:cNvSpPr txBox="1"/>
          <p:nvPr/>
        </p:nvSpPr>
        <p:spPr>
          <a:xfrm>
            <a:off x="1500166" y="3143248"/>
            <a:ext cx="578647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-Сочувствие и жалость</a:t>
            </a:r>
          </a:p>
          <a:p>
            <a:pPr algn="ctr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-Гуманизм</a:t>
            </a:r>
          </a:p>
          <a:p>
            <a:pPr algn="ctr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-Попытка привлечь внимание к проблеме униженных и оскорбленных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2" name="Прямая соединительная линия 61"/>
          <p:cNvCxnSpPr/>
          <p:nvPr/>
        </p:nvCxnSpPr>
        <p:spPr>
          <a:xfrm>
            <a:off x="1428728" y="3857628"/>
            <a:ext cx="5857916" cy="1588"/>
          </a:xfrm>
          <a:prstGeom prst="line">
            <a:avLst/>
          </a:prstGeom>
          <a:ln>
            <a:solidFill>
              <a:srgbClr val="7B4B2D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>
            <a:endCxn id="48" idx="3"/>
          </p:cNvCxnSpPr>
          <p:nvPr/>
        </p:nvCxnSpPr>
        <p:spPr>
          <a:xfrm rot="5400000" flipH="1" flipV="1">
            <a:off x="7114120" y="3685104"/>
            <a:ext cx="345048" cy="1588"/>
          </a:xfrm>
          <a:prstGeom prst="line">
            <a:avLst/>
          </a:prstGeom>
          <a:ln>
            <a:solidFill>
              <a:srgbClr val="7B4B2D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 rot="5400000" flipH="1" flipV="1">
            <a:off x="1321571" y="3750471"/>
            <a:ext cx="215108" cy="794"/>
          </a:xfrm>
          <a:prstGeom prst="line">
            <a:avLst/>
          </a:prstGeom>
          <a:ln>
            <a:solidFill>
              <a:srgbClr val="7B4B2D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642910" y="4071942"/>
            <a:ext cx="1714512" cy="1600438"/>
          </a:xfrm>
          <a:prstGeom prst="rect">
            <a:avLst/>
          </a:prstGeom>
          <a:noFill/>
          <a:ln w="28575">
            <a:solidFill>
              <a:srgbClr val="7B4B2D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-Теория «сильной личности» (все дозволено)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400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О.Бользак</a:t>
            </a:r>
            <a:r>
              <a:rPr lang="ru-RU" sz="14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«Отец Горио»</a:t>
            </a:r>
          </a:p>
          <a:p>
            <a:r>
              <a:rPr lang="ru-RU" sz="14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-Стендаль «Красное и черное»</a:t>
            </a:r>
            <a:endParaRPr lang="ru-RU" sz="1400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714744" y="4143380"/>
            <a:ext cx="2214578" cy="954107"/>
          </a:xfrm>
          <a:prstGeom prst="rect">
            <a:avLst/>
          </a:prstGeom>
          <a:noFill/>
          <a:ln w="28575">
            <a:solidFill>
              <a:srgbClr val="7B4B2D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Н.В.Гоголь</a:t>
            </a:r>
          </a:p>
          <a:p>
            <a:r>
              <a:rPr lang="ru-RU" sz="14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«Шинель», «Записки  сумасшедшего»,</a:t>
            </a:r>
          </a:p>
          <a:p>
            <a:r>
              <a:rPr lang="ru-RU" sz="14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«Петербургские повести»</a:t>
            </a:r>
            <a:endParaRPr lang="ru-RU" sz="1400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715140" y="4143380"/>
            <a:ext cx="1785950" cy="307777"/>
          </a:xfrm>
          <a:prstGeom prst="rect">
            <a:avLst/>
          </a:prstGeom>
          <a:noFill/>
          <a:ln w="28575">
            <a:solidFill>
              <a:srgbClr val="7B4B2D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Натуральная школа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214678" y="5286388"/>
            <a:ext cx="5357850" cy="954107"/>
          </a:xfrm>
          <a:prstGeom prst="rect">
            <a:avLst/>
          </a:prstGeom>
          <a:noFill/>
          <a:ln w="28575">
            <a:solidFill>
              <a:srgbClr val="7B4B2D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-Духовная скудость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-Убожество «бедных людей»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-Способность «маленького человека» на бунт</a:t>
            </a: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-Использование элементов фантастики (как в «Медном всаднике»)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4429124" y="6357958"/>
            <a:ext cx="2928958" cy="338554"/>
          </a:xfrm>
          <a:prstGeom prst="rect">
            <a:avLst/>
          </a:prstGeom>
          <a:noFill/>
          <a:ln w="28575">
            <a:solidFill>
              <a:srgbClr val="7B4B2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А.П.Чехов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642910" y="6000768"/>
            <a:ext cx="1714512" cy="523220"/>
          </a:xfrm>
          <a:prstGeom prst="rect">
            <a:avLst/>
          </a:prstGeom>
          <a:noFill/>
          <a:ln w="28575">
            <a:solidFill>
              <a:srgbClr val="7B4B2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Ф.М.Достоевский</a:t>
            </a:r>
          </a:p>
          <a:p>
            <a:pPr algn="ctr"/>
            <a:r>
              <a:rPr lang="ru-RU" sz="14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Раскольников</a:t>
            </a:r>
            <a:endParaRPr lang="ru-RU" sz="1400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8" name="Прямая со стрелкой 87"/>
          <p:cNvCxnSpPr>
            <a:endCxn id="69" idx="0"/>
          </p:cNvCxnSpPr>
          <p:nvPr/>
        </p:nvCxnSpPr>
        <p:spPr>
          <a:xfrm rot="16200000" flipH="1">
            <a:off x="4661299" y="3982646"/>
            <a:ext cx="285750" cy="35717"/>
          </a:xfrm>
          <a:prstGeom prst="straightConnector1">
            <a:avLst/>
          </a:prstGeom>
          <a:ln>
            <a:solidFill>
              <a:srgbClr val="7B4B2D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2" name="Прямая со стрелкой 91"/>
          <p:cNvCxnSpPr/>
          <p:nvPr/>
        </p:nvCxnSpPr>
        <p:spPr>
          <a:xfrm rot="5400000">
            <a:off x="7108843" y="3963991"/>
            <a:ext cx="357190" cy="1588"/>
          </a:xfrm>
          <a:prstGeom prst="straightConnector1">
            <a:avLst/>
          </a:prstGeom>
          <a:ln>
            <a:solidFill>
              <a:srgbClr val="7B4B2D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4" name="Прямая со стрелкой 93"/>
          <p:cNvCxnSpPr>
            <a:stCxn id="68" idx="2"/>
            <a:endCxn id="73" idx="0"/>
          </p:cNvCxnSpPr>
          <p:nvPr/>
        </p:nvCxnSpPr>
        <p:spPr>
          <a:xfrm rot="5400000">
            <a:off x="1335972" y="5836574"/>
            <a:ext cx="328388" cy="1588"/>
          </a:xfrm>
          <a:prstGeom prst="straightConnector1">
            <a:avLst/>
          </a:prstGeom>
          <a:ln>
            <a:solidFill>
              <a:srgbClr val="7B4B2D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6" name="Прямая со стрелкой 95"/>
          <p:cNvCxnSpPr/>
          <p:nvPr/>
        </p:nvCxnSpPr>
        <p:spPr>
          <a:xfrm rot="10800000">
            <a:off x="2357422" y="6072206"/>
            <a:ext cx="857256" cy="1588"/>
          </a:xfrm>
          <a:prstGeom prst="straightConnector1">
            <a:avLst/>
          </a:prstGeom>
          <a:ln>
            <a:solidFill>
              <a:srgbClr val="7B4B2D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8" name="Shape 97"/>
          <p:cNvCxnSpPr>
            <a:endCxn id="7" idx="3"/>
          </p:cNvCxnSpPr>
          <p:nvPr/>
        </p:nvCxnSpPr>
        <p:spPr>
          <a:xfrm rot="5400000">
            <a:off x="7905373" y="1238635"/>
            <a:ext cx="619930" cy="285752"/>
          </a:xfrm>
          <a:prstGeom prst="bentConnector2">
            <a:avLst/>
          </a:prstGeom>
          <a:ln>
            <a:solidFill>
              <a:srgbClr val="7B4B2D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0" name="Соединительная линия уступом 99"/>
          <p:cNvCxnSpPr/>
          <p:nvPr/>
        </p:nvCxnSpPr>
        <p:spPr>
          <a:xfrm rot="16200000" flipH="1">
            <a:off x="-714412" y="2428868"/>
            <a:ext cx="2928958" cy="357190"/>
          </a:xfrm>
          <a:prstGeom prst="bentConnector3">
            <a:avLst>
              <a:gd name="adj1" fmla="val 88112"/>
            </a:avLst>
          </a:prstGeom>
          <a:ln>
            <a:solidFill>
              <a:srgbClr val="7B4B2D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3" name="Прямая со стрелкой 102"/>
          <p:cNvCxnSpPr>
            <a:endCxn id="6" idx="1"/>
          </p:cNvCxnSpPr>
          <p:nvPr/>
        </p:nvCxnSpPr>
        <p:spPr>
          <a:xfrm>
            <a:off x="571472" y="1571612"/>
            <a:ext cx="214314" cy="12142"/>
          </a:xfrm>
          <a:prstGeom prst="straightConnector1">
            <a:avLst/>
          </a:prstGeom>
          <a:ln>
            <a:solidFill>
              <a:srgbClr val="7B4B2D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5" name="Соединительная линия уступом 104"/>
          <p:cNvCxnSpPr/>
          <p:nvPr/>
        </p:nvCxnSpPr>
        <p:spPr>
          <a:xfrm rot="5400000">
            <a:off x="1250133" y="4536289"/>
            <a:ext cx="2143140" cy="785818"/>
          </a:xfrm>
          <a:prstGeom prst="bentConnector3">
            <a:avLst>
              <a:gd name="adj1" fmla="val 92666"/>
            </a:avLst>
          </a:prstGeom>
          <a:ln>
            <a:solidFill>
              <a:srgbClr val="7B4B2D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8" name="Прямая со стрелкой 127"/>
          <p:cNvCxnSpPr>
            <a:stCxn id="69" idx="2"/>
          </p:cNvCxnSpPr>
          <p:nvPr/>
        </p:nvCxnSpPr>
        <p:spPr>
          <a:xfrm rot="5400000">
            <a:off x="4709724" y="5174078"/>
            <a:ext cx="188901" cy="35719"/>
          </a:xfrm>
          <a:prstGeom prst="straightConnector1">
            <a:avLst/>
          </a:prstGeom>
          <a:ln>
            <a:solidFill>
              <a:srgbClr val="7B4B2D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0" name="Прямая со стрелкой 129"/>
          <p:cNvCxnSpPr>
            <a:stCxn id="71" idx="2"/>
            <a:endCxn id="72" idx="0"/>
          </p:cNvCxnSpPr>
          <p:nvPr/>
        </p:nvCxnSpPr>
        <p:spPr>
          <a:xfrm rot="5400000">
            <a:off x="5834872" y="6299226"/>
            <a:ext cx="117463" cy="1588"/>
          </a:xfrm>
          <a:prstGeom prst="straightConnector1">
            <a:avLst/>
          </a:prstGeom>
          <a:ln>
            <a:solidFill>
              <a:srgbClr val="7B4B2D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34" name="Управляющая кнопка: назад 133">
            <a:hlinkClick r:id="rId3" action="ppaction://hlinksldjump" highlightClick="1"/>
          </p:cNvPr>
          <p:cNvSpPr/>
          <p:nvPr/>
        </p:nvSpPr>
        <p:spPr>
          <a:xfrm>
            <a:off x="8215338" y="6572224"/>
            <a:ext cx="785818" cy="285776"/>
          </a:xfrm>
          <a:prstGeom prst="actionButtonBackPrevious">
            <a:avLst/>
          </a:prstGeom>
          <a:solidFill>
            <a:srgbClr val="7B4B2D"/>
          </a:solidFill>
          <a:ln>
            <a:solidFill>
              <a:srgbClr val="7B4B2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6" name="TextBox 145"/>
          <p:cNvSpPr txBox="1"/>
          <p:nvPr/>
        </p:nvSpPr>
        <p:spPr>
          <a:xfrm>
            <a:off x="3071802" y="214290"/>
            <a:ext cx="3500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Маленький человек</a:t>
            </a:r>
            <a:endParaRPr lang="ru-RU" sz="2400" b="1" dirty="0">
              <a:solidFill>
                <a:srgbClr val="7B4B2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357158" y="642918"/>
            <a:ext cx="8286808" cy="3429024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7B4B2D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Это особый этап в развитии русского реализма, обладавший рядом характерных особенностей: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Стремление </a:t>
            </a:r>
            <a:r>
              <a:rPr lang="ru-RU" dirty="0" err="1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импирически</a:t>
            </a:r>
            <a:r>
              <a:rPr lang="ru-RU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 описывать действительность, а не преобразовывать ее при помощи творческой фантазии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Критическая направленность</a:t>
            </a:r>
          </a:p>
          <a:p>
            <a:pPr>
              <a:buFont typeface="Arial" pitchFamily="34" charset="0"/>
              <a:buChar char="•"/>
            </a:pPr>
            <a:r>
              <a:rPr lang="ru-RU" dirty="0" err="1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Антиромантические</a:t>
            </a:r>
            <a:r>
              <a:rPr lang="ru-RU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 настроения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Снятие всех тематических запретов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Установка на социальное обобщение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Гуманизм и демократизм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Аналитические тенденции</a:t>
            </a:r>
          </a:p>
          <a:p>
            <a:r>
              <a:rPr lang="ru-RU" i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«Натуральная школа стоит теперь на первом плане русской литературы»</a:t>
            </a:r>
          </a:p>
          <a:p>
            <a:r>
              <a:rPr lang="ru-RU" i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solidFill>
                  <a:srgbClr val="7B4B2D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В.Г.Белинский</a:t>
            </a:r>
            <a:endParaRPr lang="ru-RU" i="1" dirty="0">
              <a:solidFill>
                <a:srgbClr val="7B4B2D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60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8000"/>
                            </p:stCondLst>
                            <p:childTnLst>
                              <p:par>
                                <p:cTn id="7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8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0"/>
                            </p:stCondLst>
                            <p:childTnLst>
                              <p:par>
                                <p:cTn id="8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2000"/>
                            </p:stCondLst>
                            <p:childTnLst>
                              <p:par>
                                <p:cTn id="9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7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7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7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4000"/>
                            </p:stCondLst>
                            <p:childTnLst>
                              <p:par>
                                <p:cTn id="1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2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6000"/>
                            </p:stCondLst>
                            <p:childTnLst>
                              <p:par>
                                <p:cTn id="1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8000"/>
                            </p:stCondLst>
                            <p:childTnLst>
                              <p:par>
                                <p:cTn id="1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0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0000"/>
                            </p:stCondLst>
                            <p:childTnLst>
                              <p:par>
                                <p:cTn id="1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2000"/>
                            </p:stCondLst>
                            <p:childTnLst>
                              <p:par>
                                <p:cTn id="1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2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34000"/>
                            </p:stCondLst>
                            <p:childTnLst>
                              <p:par>
                                <p:cTn id="1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54" dur="20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331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2000"/>
                            </p:stCondLst>
                            <p:childTnLst>
                              <p:par>
                                <p:cTn id="1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2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2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47" grpId="0" animBg="1"/>
      <p:bldP spid="48" grpId="0"/>
      <p:bldP spid="68" grpId="0" animBg="1"/>
      <p:bldP spid="69" grpId="0" animBg="1"/>
      <p:bldP spid="70" grpId="0" build="allAtOnce" animBg="1"/>
      <p:bldP spid="71" grpId="0" animBg="1"/>
      <p:bldP spid="72" grpId="0" animBg="1"/>
      <p:bldP spid="73" grpId="0" animBg="1"/>
      <p:bldP spid="147" grpId="0" animBg="1"/>
      <p:bldP spid="147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</TotalTime>
  <Words>615</Words>
  <PresentationFormat>Экран (4:3)</PresentationFormat>
  <Paragraphs>152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Comp</cp:lastModifiedBy>
  <cp:revision>45</cp:revision>
  <dcterms:modified xsi:type="dcterms:W3CDTF">2009-12-16T19:20:47Z</dcterms:modified>
</cp:coreProperties>
</file>