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1" r:id="rId4"/>
    <p:sldId id="270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73" r:id="rId13"/>
    <p:sldId id="280" r:id="rId14"/>
    <p:sldId id="281" r:id="rId15"/>
    <p:sldId id="259" r:id="rId16"/>
    <p:sldId id="282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FF"/>
    <a:srgbClr val="CC9900"/>
    <a:srgbClr val="66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FA738-545D-42B0-8BDE-B164064F0930}" type="doc">
      <dgm:prSet loTypeId="urn:microsoft.com/office/officeart/2005/8/layout/target3" loCatId="relationship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2D1958D-6018-4CDC-9C91-F88C20C7A60A}">
      <dgm:prSet/>
      <dgm:spPr/>
      <dgm:t>
        <a:bodyPr/>
        <a:lstStyle/>
        <a:p>
          <a:pPr rtl="0"/>
          <a:r>
            <a:rPr lang="ru-RU" b="1" i="1" dirty="0" smtClean="0"/>
            <a:t>Организация  внеурочной деятельности первоклассников </a:t>
          </a:r>
          <a:br>
            <a:rPr lang="ru-RU" b="1" i="1" dirty="0" smtClean="0"/>
          </a:br>
          <a:endParaRPr lang="ru-RU" b="1" i="1" dirty="0"/>
        </a:p>
      </dgm:t>
    </dgm:pt>
    <dgm:pt modelId="{E7BD04B4-EEF9-4897-AC69-29EA56024F20}" type="parTrans" cxnId="{670CB7C5-57F5-46CF-9A06-9921430D1D64}">
      <dgm:prSet/>
      <dgm:spPr/>
      <dgm:t>
        <a:bodyPr/>
        <a:lstStyle/>
        <a:p>
          <a:endParaRPr lang="ru-RU"/>
        </a:p>
      </dgm:t>
    </dgm:pt>
    <dgm:pt modelId="{6E576267-9D99-419D-9E9B-82456973B208}" type="sibTrans" cxnId="{670CB7C5-57F5-46CF-9A06-9921430D1D64}">
      <dgm:prSet/>
      <dgm:spPr/>
      <dgm:t>
        <a:bodyPr/>
        <a:lstStyle/>
        <a:p>
          <a:endParaRPr lang="ru-RU"/>
        </a:p>
      </dgm:t>
    </dgm:pt>
    <dgm:pt modelId="{BA369DC1-F303-4E88-AF7E-E39526901109}" type="pres">
      <dgm:prSet presAssocID="{2A4FA738-545D-42B0-8BDE-B164064F09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725FF-24A9-4AAA-A6F6-CAEC77C2E5B9}" type="pres">
      <dgm:prSet presAssocID="{E2D1958D-6018-4CDC-9C91-F88C20C7A60A}" presName="circle1" presStyleLbl="node1" presStyleIdx="0" presStyleCnt="1"/>
      <dgm:spPr/>
    </dgm:pt>
    <dgm:pt modelId="{899D8F1F-34B4-4858-891E-13C3E11CFBBC}" type="pres">
      <dgm:prSet presAssocID="{E2D1958D-6018-4CDC-9C91-F88C20C7A60A}" presName="space" presStyleCnt="0"/>
      <dgm:spPr/>
    </dgm:pt>
    <dgm:pt modelId="{86E4500C-BB16-4D50-9619-ECDE9022496F}" type="pres">
      <dgm:prSet presAssocID="{E2D1958D-6018-4CDC-9C91-F88C20C7A60A}" presName="rect1" presStyleLbl="alignAcc1" presStyleIdx="0" presStyleCnt="1" custLinFactNeighborX="-7175" custLinFactNeighborY="-3034"/>
      <dgm:spPr/>
      <dgm:t>
        <a:bodyPr/>
        <a:lstStyle/>
        <a:p>
          <a:endParaRPr lang="ru-RU"/>
        </a:p>
      </dgm:t>
    </dgm:pt>
    <dgm:pt modelId="{4F724683-6E8B-4ACE-A7C0-B8F09BE99E7C}" type="pres">
      <dgm:prSet presAssocID="{E2D1958D-6018-4CDC-9C91-F88C20C7A60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EE49F-FDDF-42B2-BA29-F1BDFE362F42}" type="presOf" srcId="{2A4FA738-545D-42B0-8BDE-B164064F0930}" destId="{BA369DC1-F303-4E88-AF7E-E39526901109}" srcOrd="0" destOrd="0" presId="urn:microsoft.com/office/officeart/2005/8/layout/target3"/>
    <dgm:cxn modelId="{3EAF5A9B-1452-46EF-BC51-6D30C2828C8E}" type="presOf" srcId="{E2D1958D-6018-4CDC-9C91-F88C20C7A60A}" destId="{86E4500C-BB16-4D50-9619-ECDE9022496F}" srcOrd="0" destOrd="0" presId="urn:microsoft.com/office/officeart/2005/8/layout/target3"/>
    <dgm:cxn modelId="{670CB7C5-57F5-46CF-9A06-9921430D1D64}" srcId="{2A4FA738-545D-42B0-8BDE-B164064F0930}" destId="{E2D1958D-6018-4CDC-9C91-F88C20C7A60A}" srcOrd="0" destOrd="0" parTransId="{E7BD04B4-EEF9-4897-AC69-29EA56024F20}" sibTransId="{6E576267-9D99-419D-9E9B-82456973B208}"/>
    <dgm:cxn modelId="{5997BEE3-F151-467E-A580-13E0BB0F4A68}" type="presOf" srcId="{E2D1958D-6018-4CDC-9C91-F88C20C7A60A}" destId="{4F724683-6E8B-4ACE-A7C0-B8F09BE99E7C}" srcOrd="1" destOrd="0" presId="urn:microsoft.com/office/officeart/2005/8/layout/target3"/>
    <dgm:cxn modelId="{8BF66862-AAC7-489B-B82D-51C4EC9CC90B}" type="presParOf" srcId="{BA369DC1-F303-4E88-AF7E-E39526901109}" destId="{DB8725FF-24A9-4AAA-A6F6-CAEC77C2E5B9}" srcOrd="0" destOrd="0" presId="urn:microsoft.com/office/officeart/2005/8/layout/target3"/>
    <dgm:cxn modelId="{2D5CE0F1-768B-4461-AB82-81D161CFF11D}" type="presParOf" srcId="{BA369DC1-F303-4E88-AF7E-E39526901109}" destId="{899D8F1F-34B4-4858-891E-13C3E11CFBBC}" srcOrd="1" destOrd="0" presId="urn:microsoft.com/office/officeart/2005/8/layout/target3"/>
    <dgm:cxn modelId="{D2BD4AE4-045E-4117-ADA4-1E230A3296B8}" type="presParOf" srcId="{BA369DC1-F303-4E88-AF7E-E39526901109}" destId="{86E4500C-BB16-4D50-9619-ECDE9022496F}" srcOrd="2" destOrd="0" presId="urn:microsoft.com/office/officeart/2005/8/layout/target3"/>
    <dgm:cxn modelId="{AFBE1BB1-D212-40DF-95D6-D3FF6B1D424D}" type="presParOf" srcId="{BA369DC1-F303-4E88-AF7E-E39526901109}" destId="{4F724683-6E8B-4ACE-A7C0-B8F09BE99E7C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10D2-254C-44F5-8C36-B2967BB0FB98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CF3F-44EF-467E-BDEE-9EF7E7EC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CF3F-44EF-467E-BDEE-9EF7E7EC91B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noFill/>
          <a:ln/>
        </p:spPr>
        <p:txBody>
          <a:bodyPr lIns="91595" tIns="45798" rIns="91595" bIns="45798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B55764-F2FA-41EE-87D6-3A60AB7121FC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A65318-2270-4DFD-A6C1-3419B3D38825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CB4485-5D4A-4DC2-844E-A8EE2F5DE2DA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54F908-6048-47A1-B4B0-75C7E7416703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4DFD-7891-44CE-B73B-0AE9241BDDEE}" type="datetimeFigureOut">
              <a:rPr lang="ru-RU"/>
              <a:pPr>
                <a:defRPr/>
              </a:pPr>
              <a:t>10.04.2012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E8C8-FF01-4CE5-A73A-F7F13705C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0AC9-73EA-4CD8-AF49-4B08ADC19D5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30CEB-2FA2-4CF3-BF58-723DBD9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&#1052;&#1086;&#1080;%20&#1076;&#1086;&#1082;&#1091;&#1084;&#1077;&#1085;&#1090;&#1099;/&#1047;&#1072;&#1075;&#1088;&#1091;&#1079;&#1082;&#1080;/&#1042;&#1085;&#1077;&#1091;&#1088;&#1086;&#1095;&#1085;&#1072;&#1103;%20&#1076;&#1077;&#1103;&#1090;&#1077;&#1083;&#1100;&#1085;&#1086;&#1089;&#1090;&#1100;%20&#1060;&#1043;&#1054;&#1057;.p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umlit.ru/book/85/85621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1071546"/>
          <a:ext cx="8286808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-242888"/>
            <a:ext cx="8624887" cy="1139826"/>
          </a:xfrm>
        </p:spPr>
        <p:txBody>
          <a:bodyPr anchor="b"/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  <a:latin typeface="Arial Black" pitchFamily="34" charset="0"/>
              </a:rPr>
              <a:t>Виды внеучебной деятельности</a:t>
            </a:r>
            <a:r>
              <a:rPr lang="ru-RU" sz="360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30725"/>
          </a:xfrm>
        </p:spPr>
        <p:txBody>
          <a:bodyPr>
            <a:normAutofit lnSpcReduction="10000"/>
          </a:bodyPr>
          <a:lstStyle/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Игровая деятельность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Познавательная деятельность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Проблемно-ценностное общение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Досугово-развлекательная деятельность (досуговое общение)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Художественное творчество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Социальное творчество (социально значимая волонтерская деятельность)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Трудовая (производственная) деятельность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Спортивно-оздоровительная деятельность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ru-RU" sz="2600" smtClean="0"/>
              <a:t>Туристско-краеведческая деятельность</a:t>
            </a:r>
          </a:p>
        </p:txBody>
      </p:sp>
      <p:sp>
        <p:nvSpPr>
          <p:cNvPr id="23556" name="Rectangle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243888" y="6021388"/>
            <a:ext cx="576262" cy="43180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Направления внеурочной деятельности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74838"/>
            <a:ext cx="70009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Спортивно-оздоровительное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Художественно-эстетическое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Научно-познавательное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Проектная деятельность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Патриотическое</a:t>
            </a:r>
            <a:endParaRPr lang="ru-RU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-357188"/>
            <a:ext cx="8963025" cy="1139826"/>
          </a:xfrm>
        </p:spPr>
        <p:txBody>
          <a:bodyPr anchor="b"/>
          <a:lstStyle/>
          <a:p>
            <a:pPr algn="ctr" eaLnBrk="1" hangingPunct="1"/>
            <a:r>
              <a:rPr lang="ru-RU" sz="2600" smtClean="0">
                <a:solidFill>
                  <a:srgbClr val="0000CC"/>
                </a:solidFill>
                <a:latin typeface="Arial Black" pitchFamily="34" charset="0"/>
              </a:rPr>
              <a:t>Примерный план (внеучебная деятельность)</a:t>
            </a:r>
          </a:p>
        </p:txBody>
      </p:sp>
      <p:graphicFrame>
        <p:nvGraphicFramePr>
          <p:cNvPr id="10354" name="Group 114"/>
          <p:cNvGraphicFramePr>
            <a:graphicFrameLocks noGrp="1"/>
          </p:cNvGraphicFramePr>
          <p:nvPr>
            <p:ph idx="4294967295"/>
          </p:nvPr>
        </p:nvGraphicFramePr>
        <p:xfrm>
          <a:off x="368300" y="1412875"/>
          <a:ext cx="8596313" cy="5253990"/>
        </p:xfrm>
        <a:graphic>
          <a:graphicData uri="http://schemas.openxmlformats.org/drawingml/2006/table">
            <a:tbl>
              <a:tblPr/>
              <a:tblGrid>
                <a:gridCol w="4273550"/>
                <a:gridCol w="576263"/>
                <a:gridCol w="649287"/>
                <a:gridCol w="576263"/>
                <a:gridCol w="720725"/>
                <a:gridCol w="1800225"/>
              </a:tblGrid>
              <a:tr h="300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Направления / классы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Количество часов в неделю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Спортивно-оздоровительное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Художественно-эстетическое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Образовательное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Патриотическое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Общественно-полезная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Проектная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121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1212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23665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Направления внеурочной 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586093"/>
          <a:ext cx="8858311" cy="505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412"/>
                <a:gridCol w="1959803"/>
                <a:gridCol w="1473770"/>
                <a:gridCol w="1897091"/>
                <a:gridCol w="1646235"/>
              </a:tblGrid>
              <a:tr h="1538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Художественно- эстетическое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Патриотическое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Научно- познавательное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Проектная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Общественно-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полезное</a:t>
                      </a:r>
                    </a:p>
                  </a:txBody>
                  <a:tcPr marL="66348" marR="66348" marT="0" marB="0"/>
                </a:tc>
              </a:tr>
              <a:tr h="351941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«Солнышко»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Сороковикова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Г.А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2.«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Здоровячок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Жамсаранова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Р.Ц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3.«Оздоровительная гимнастика» Доржиева С.Ц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4. «Азбука Здоровья»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Чебунина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Н.И.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1.«Юный художник»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Черноярова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Н.С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2. «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До-ми-солька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» Доржиева С.Ц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3. «Бумажные фантазии»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Жамсаранова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Р.Ц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4. «Волшебное тесто» Шелопугина Т.Г.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1. « Юный патриот»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Ринчинова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Д.Ц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1.«Логика и аналитика»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Цыжибон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О.Б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2. «Психология для детей» Цырендоржиева Н.Ц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3. «Азбука вежливости» Белоусова С.С.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4. «Шахматы»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Цыжипова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Ю.Б.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 «Жар птица»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Жамсаранова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Р.Ц</a:t>
                      </a: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1. «Маленький мастер»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Сороковикова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Г.А</a:t>
                      </a:r>
                    </a:p>
                  </a:txBody>
                  <a:tcPr marL="66348" marR="6634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Расписание занятий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hlink"/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1" y="1428736"/>
          <a:ext cx="8643996" cy="5143536"/>
        </p:xfrm>
        <a:graphic>
          <a:graphicData uri="http://schemas.openxmlformats.org/drawingml/2006/table">
            <a:tbl>
              <a:tblPr/>
              <a:tblGrid>
                <a:gridCol w="456282"/>
                <a:gridCol w="912565"/>
                <a:gridCol w="1444895"/>
                <a:gridCol w="1363610"/>
                <a:gridCol w="1401378"/>
                <a:gridCol w="1893019"/>
                <a:gridCol w="1172247"/>
              </a:tblGrid>
              <a:tr h="421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звонки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среда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четверг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13.00-13.30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Юный патриот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До-ми-солька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Азбука вежливости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Юный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художник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13.45-14.15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Жар-птица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14.30-15.00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Азбука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здоровья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Солнышко 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Оздоровительная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гимнастика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Волшебное тесто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Шахматы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13.00-13.30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Юный патриот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Юный художник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13.45=14.15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Азбука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здоровья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Логика и аналитика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Шахматы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14.30-15.00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Психология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для детей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До-ми-солька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Бумажные фантазии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Жар-птица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Маленький мастер</a:t>
                      </a:r>
                    </a:p>
                  </a:txBody>
                  <a:tcPr marL="44662" marR="44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347CAF9-5D9F-482B-8A96-9309A164E674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Bookman Old Style" pitchFamily="18" charset="0"/>
                <a:cs typeface="+mn-cs"/>
              </a:rPr>
              <a:pPr algn="r">
                <a:defRPr/>
              </a:pPr>
              <a:t>2</a:t>
            </a:fld>
            <a:endParaRPr lang="ru-RU" sz="1200">
              <a:solidFill>
                <a:schemeClr val="accent1">
                  <a:shade val="75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179388" y="188913"/>
            <a:ext cx="864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ФГОС: Требования к структуре ООП НОО</a:t>
            </a:r>
          </a:p>
        </p:txBody>
      </p:sp>
      <p:sp>
        <p:nvSpPr>
          <p:cNvPr id="8196" name="AutoShape 26"/>
          <p:cNvSpPr>
            <a:spLocks noChangeArrowheads="1"/>
          </p:cNvSpPr>
          <p:nvPr/>
        </p:nvSpPr>
        <p:spPr bwMode="auto">
          <a:xfrm>
            <a:off x="250825" y="1700213"/>
            <a:ext cx="8642350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</a:rPr>
              <a:t>Структура ООП</a:t>
            </a:r>
          </a:p>
        </p:txBody>
      </p:sp>
      <p:sp>
        <p:nvSpPr>
          <p:cNvPr id="8197" name="AutoShape 27"/>
          <p:cNvSpPr>
            <a:spLocks noChangeArrowheads="1"/>
          </p:cNvSpPr>
          <p:nvPr/>
        </p:nvSpPr>
        <p:spPr bwMode="auto">
          <a:xfrm rot="5400000">
            <a:off x="1428750" y="30718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pic>
        <p:nvPicPr>
          <p:cNvPr id="8198" name="AutoShap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4114800"/>
            <a:ext cx="11826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AutoShap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4181475"/>
            <a:ext cx="11461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AutoShape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076700"/>
            <a:ext cx="10064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AutoShap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4925" y="4114800"/>
            <a:ext cx="11826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AutoShap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41775"/>
            <a:ext cx="11525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AutoShape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4750" y="4041775"/>
            <a:ext cx="9318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9" name="AutoShape 8"/>
          <p:cNvSpPr>
            <a:spLocks noChangeArrowheads="1"/>
          </p:cNvSpPr>
          <p:nvPr/>
        </p:nvSpPr>
        <p:spPr bwMode="auto">
          <a:xfrm>
            <a:off x="7215206" y="4071942"/>
            <a:ext cx="1079500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vert="vert270"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>
              <a:cs typeface="+mn-cs"/>
            </a:endParaRPr>
          </a:p>
          <a:p>
            <a:pPr marL="342900" indent="-342900" algn="ctr">
              <a:defRPr/>
            </a:pPr>
            <a:endParaRPr lang="ru-RU" dirty="0">
              <a:latin typeface="Bookman Old Style" pitchFamily="18" charset="0"/>
              <a:cs typeface="+mn-cs"/>
            </a:endParaRPr>
          </a:p>
          <a:p>
            <a:pPr marL="342900" indent="-342900" algn="ctr">
              <a:defRPr/>
            </a:pPr>
            <a:endParaRPr lang="ru-RU" dirty="0">
              <a:latin typeface="Bookman Old Style" pitchFamily="18" charset="0"/>
              <a:cs typeface="+mn-cs"/>
            </a:endParaRPr>
          </a:p>
          <a:p>
            <a:pPr marL="342900" indent="-342900" algn="ctr">
              <a:defRPr/>
            </a:pPr>
            <a:endParaRPr lang="ru-RU" dirty="0">
              <a:latin typeface="Bookman Old Style" pitchFamily="18" charset="0"/>
              <a:cs typeface="+mn-cs"/>
            </a:endParaRPr>
          </a:p>
          <a:p>
            <a:pPr marL="342900" indent="-342900" algn="ctr">
              <a:defRPr/>
            </a:pPr>
            <a:endParaRPr lang="ru-RU" dirty="0">
              <a:latin typeface="Bookman Old Style" pitchFamily="18" charset="0"/>
              <a:cs typeface="+mn-cs"/>
            </a:endParaRPr>
          </a:p>
          <a:p>
            <a:pPr marL="342900" indent="-342900" algn="ctr">
              <a:defRPr/>
            </a:pPr>
            <a:endParaRPr lang="ru-RU" dirty="0">
              <a:latin typeface="Bookman Old Style" pitchFamily="18" charset="0"/>
              <a:cs typeface="+mn-cs"/>
            </a:endParaRPr>
          </a:p>
          <a:p>
            <a:pPr marL="342900" indent="-342900" algn="ctr"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342900" indent="-342900" algn="ctr"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Программа 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коррекционной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работы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>
              <a:cs typeface="+mn-cs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</p:txBody>
      </p:sp>
      <p:sp>
        <p:nvSpPr>
          <p:cNvPr id="8205" name="AutoShape 27"/>
          <p:cNvSpPr>
            <a:spLocks noChangeArrowheads="1"/>
          </p:cNvSpPr>
          <p:nvPr/>
        </p:nvSpPr>
        <p:spPr bwMode="auto">
          <a:xfrm rot="5400000">
            <a:off x="2143125" y="30718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sp>
        <p:nvSpPr>
          <p:cNvPr id="8206" name="AutoShape 27"/>
          <p:cNvSpPr>
            <a:spLocks noChangeArrowheads="1"/>
          </p:cNvSpPr>
          <p:nvPr/>
        </p:nvSpPr>
        <p:spPr bwMode="auto">
          <a:xfrm rot="5400000">
            <a:off x="3357563" y="30718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sp>
        <p:nvSpPr>
          <p:cNvPr id="8207" name="AutoShape 27"/>
          <p:cNvSpPr>
            <a:spLocks noChangeArrowheads="1"/>
          </p:cNvSpPr>
          <p:nvPr/>
        </p:nvSpPr>
        <p:spPr bwMode="auto">
          <a:xfrm rot="5400000">
            <a:off x="4214813" y="30718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sp>
        <p:nvSpPr>
          <p:cNvPr id="8208" name="AutoShape 27"/>
          <p:cNvSpPr>
            <a:spLocks noChangeArrowheads="1"/>
          </p:cNvSpPr>
          <p:nvPr/>
        </p:nvSpPr>
        <p:spPr bwMode="auto">
          <a:xfrm rot="5400000">
            <a:off x="5357813" y="30718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5400000">
            <a:off x="6500813" y="3000375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sp>
        <p:nvSpPr>
          <p:cNvPr id="8210" name="AutoShape 27"/>
          <p:cNvSpPr>
            <a:spLocks noChangeArrowheads="1"/>
          </p:cNvSpPr>
          <p:nvPr/>
        </p:nvSpPr>
        <p:spPr bwMode="auto">
          <a:xfrm rot="5400000">
            <a:off x="7572375" y="30718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sp>
        <p:nvSpPr>
          <p:cNvPr id="8211" name="AutoShape 27"/>
          <p:cNvSpPr>
            <a:spLocks noChangeArrowheads="1"/>
          </p:cNvSpPr>
          <p:nvPr/>
        </p:nvSpPr>
        <p:spPr bwMode="auto">
          <a:xfrm rot="5400000">
            <a:off x="8496300" y="3000376"/>
            <a:ext cx="719137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pic>
        <p:nvPicPr>
          <p:cNvPr id="8212" name="AutoShape 8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8650" y="3968750"/>
            <a:ext cx="9318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AutoShape 27"/>
          <p:cNvSpPr>
            <a:spLocks noChangeArrowheads="1"/>
          </p:cNvSpPr>
          <p:nvPr/>
        </p:nvSpPr>
        <p:spPr bwMode="auto">
          <a:xfrm rot="5400000">
            <a:off x="214313" y="30718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 sz="3200" b="1">
              <a:latin typeface="Bookman Old Style" pitchFamily="18" charset="0"/>
            </a:endParaRPr>
          </a:p>
        </p:txBody>
      </p:sp>
      <p:pic>
        <p:nvPicPr>
          <p:cNvPr id="8214" name="AutoShape 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149725"/>
            <a:ext cx="10048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447800" y="57150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501063" cy="53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3200" b="1">
                <a:solidFill>
                  <a:srgbClr val="800000"/>
                </a:solidFill>
                <a:latin typeface="Impact" pitchFamily="34" charset="0"/>
              </a:rPr>
              <a:t>Примерная образовательная  программа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50825" y="1125538"/>
            <a:ext cx="8483600" cy="122396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ОБРАЗОВАТЕЛЬНЫЙ ПЛАН НОО 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46075" y="2708275"/>
            <a:ext cx="3505200" cy="33131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обязательная </a:t>
            </a:r>
          </a:p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часть</a:t>
            </a:r>
            <a:r>
              <a:rPr lang="ru-RU" sz="2800"/>
              <a:t> 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067175" y="2708275"/>
            <a:ext cx="4826000" cy="33131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часть, формируемая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участниками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образовательного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процесса, включающая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том числе внеурочную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деятельность</a:t>
            </a:r>
          </a:p>
          <a:p>
            <a:pPr algn="ctr" eaLnBrk="0" hangingPunct="0"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47800" y="57150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92113" y="260350"/>
            <a:ext cx="8501062" cy="53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3200">
                <a:solidFill>
                  <a:srgbClr val="800000"/>
                </a:solidFill>
                <a:latin typeface="Impact" pitchFamily="34" charset="0"/>
              </a:rPr>
              <a:t>Примерная образовательная  программа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971550" y="981075"/>
            <a:ext cx="7620000" cy="12192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БАЗИСНЫЙ ОБРАЗОВАТЕЛЬНЫЙ ПЛАН:</a:t>
            </a:r>
          </a:p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внеурочная деятельность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11138" y="2420938"/>
            <a:ext cx="882491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ru-RU" sz="2200" b="1">
                <a:solidFill>
                  <a:srgbClr val="800000"/>
                </a:solidFill>
              </a:rPr>
              <a:t>ЗАДАЧИ: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800000"/>
                </a:solidFill>
              </a:rPr>
              <a:t> обеспечение духовно-нравственного развития  и воспитания обучающихся на ступени начального общего образования 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800000"/>
                </a:solidFill>
              </a:rPr>
              <a:t> становление их гражданской идентичности как основы развития гражданского общества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800000"/>
                </a:solidFill>
              </a:rPr>
              <a:t> приобретение первоначальных навыков совместной продуктивной  деятельности, сотрудничества, взаимопомощи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800000"/>
                </a:solidFill>
              </a:rPr>
              <a:t> формирование у школьника активной деятельностной позиции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</a:t>
            </a:r>
            <a:b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воспитательных </a:t>
            </a:r>
            <a:b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результатов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81300"/>
            <a:ext cx="8207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2195513" y="4121150"/>
            <a:ext cx="5113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3000" b="1">
                <a:solidFill>
                  <a:srgbClr val="003399"/>
                </a:solidFill>
              </a:rPr>
              <a:t>3-й уровень результатов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1692275" y="4913313"/>
            <a:ext cx="5113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3000" b="1">
                <a:solidFill>
                  <a:srgbClr val="003399"/>
                </a:solidFill>
              </a:rPr>
              <a:t>2-й уровень результатов</a:t>
            </a: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1835150" y="5705475"/>
            <a:ext cx="5113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3000" b="1">
                <a:solidFill>
                  <a:srgbClr val="003399"/>
                </a:solidFill>
              </a:rPr>
              <a:t>1-й уровень результатов</a:t>
            </a:r>
          </a:p>
        </p:txBody>
      </p:sp>
      <p:pic>
        <p:nvPicPr>
          <p:cNvPr id="18440" name="Picture 14" descr="Картинка 5 из 13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14422"/>
            <a:ext cx="24812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воспитательных результатов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1650"/>
            <a:ext cx="4897438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500" b="1" i="1" smtClean="0">
                <a:solidFill>
                  <a:srgbClr val="0000CC"/>
                </a:solidFill>
              </a:rPr>
              <a:t>Первый уровень </a:t>
            </a:r>
            <a:r>
              <a:rPr lang="ru-RU" sz="2500" b="1" smtClean="0">
                <a:solidFill>
                  <a:srgbClr val="0000CC"/>
                </a:solidFill>
              </a:rPr>
              <a:t>–</a:t>
            </a:r>
            <a:r>
              <a:rPr lang="ru-RU" sz="25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25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500" smtClean="0"/>
              <a:t>    приобретение школьником социальных знаний </a:t>
            </a:r>
            <a:r>
              <a:rPr lang="ru-RU" sz="2100" smtClean="0"/>
              <a:t>(об общественных нормах, об устройстве общества, о социально одобряемых и неодобряемых формах поведения в обществе и т.п.),</a:t>
            </a:r>
            <a:r>
              <a:rPr lang="ru-RU" sz="2500" smtClean="0"/>
              <a:t> первичного понимания социальной реальности и повседневной жизни.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12875"/>
            <a:ext cx="35639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воспитательных результатов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916113"/>
            <a:ext cx="49688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500" b="1" i="1">
                <a:solidFill>
                  <a:srgbClr val="0000CC"/>
                </a:solidFill>
              </a:rPr>
              <a:t>Второй уровень </a:t>
            </a:r>
            <a:r>
              <a:rPr lang="ru-RU" sz="2500">
                <a:solidFill>
                  <a:srgbClr val="0000CC"/>
                </a:solidFill>
              </a:rPr>
              <a:t>–</a:t>
            </a:r>
            <a:r>
              <a:rPr lang="ru-RU" sz="2500"/>
              <a:t> 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500"/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500"/>
              <a:t>    получение школьником опыта переживания и  позитивного отношения         к базовым ценностям общества, ценностного отношения к социальной реальности в целом.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500" b="1" i="1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766" y="1643050"/>
            <a:ext cx="4006333" cy="30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воспитательных результатов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1916113"/>
            <a:ext cx="49688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500" b="1" i="1">
                <a:solidFill>
                  <a:srgbClr val="0000CC"/>
                </a:solidFill>
              </a:rPr>
              <a:t>Третий уровень </a:t>
            </a:r>
            <a:r>
              <a:rPr lang="ru-RU" sz="2500">
                <a:solidFill>
                  <a:srgbClr val="0000CC"/>
                </a:solidFill>
              </a:rPr>
              <a:t>– 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500">
              <a:solidFill>
                <a:srgbClr val="0000CC"/>
              </a:solidFill>
            </a:endParaRP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500"/>
              <a:t>    получение школьником опыта самостоятельного общественного действия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500"/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5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500" b="1" i="1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45899"/>
            <a:ext cx="4178298" cy="316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-36513" y="0"/>
            <a:ext cx="9180513" cy="15065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algn="ctr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</a:endParaRPr>
          </a:p>
          <a:p>
            <a:pPr algn="ctr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  <a:latin typeface="Verdana" pitchFamily="34" charset="0"/>
              </a:rPr>
              <a:t>Выделение трех уровней результатов                                    внеурочной деятельности позволит:</a:t>
            </a:r>
          </a:p>
          <a:p>
            <a:pPr algn="ctr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2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2828925" y="1806575"/>
            <a:ext cx="6149975" cy="8302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indent="17463" algn="just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разрабатывать образовательные программы внеурочной деятельности с четким представлением </a:t>
            </a:r>
            <a:r>
              <a:rPr lang="ru-RU"/>
              <a:t> </a:t>
            </a:r>
            <a:r>
              <a:rPr lang="ru-RU">
                <a:latin typeface="Verdana" pitchFamily="34" charset="0"/>
              </a:rPr>
              <a:t>о результатах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2060575" y="2714620"/>
            <a:ext cx="6975475" cy="102050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square" lIns="90498" tIns="45249" rIns="90498" bIns="45249">
            <a:spAutoFit/>
          </a:bodyPr>
          <a:lstStyle/>
          <a:p>
            <a:pPr marL="1588" indent="-1588" defTabSz="904875"/>
            <a:r>
              <a:rPr lang="ru-RU" dirty="0">
                <a:latin typeface="Verdana" pitchFamily="34" charset="0"/>
              </a:rPr>
              <a:t>подбирать такие формы внеурочной деятельности, которые гарантируют достижение результата определенного уровня 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1371600" y="3929066"/>
            <a:ext cx="7664450" cy="7140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square" lIns="90498" tIns="45249" rIns="90498" bIns="45249">
            <a:spAutoFit/>
          </a:bodyPr>
          <a:lstStyle/>
          <a:p>
            <a:pPr defTabSz="904875">
              <a:spcBef>
                <a:spcPct val="50000"/>
              </a:spcBef>
            </a:pPr>
            <a:r>
              <a:rPr lang="ru-RU" dirty="0">
                <a:latin typeface="Verdana" pitchFamily="34" charset="0"/>
              </a:rPr>
              <a:t>выстраивать логику перехода от результатов одного уровня </a:t>
            </a:r>
            <a:r>
              <a:rPr lang="ru-RU" dirty="0"/>
              <a:t>                 </a:t>
            </a:r>
            <a:r>
              <a:rPr lang="ru-RU" dirty="0">
                <a:latin typeface="Verdana" pitchFamily="34" charset="0"/>
              </a:rPr>
              <a:t>к другому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684213" y="4735513"/>
            <a:ext cx="8280400" cy="7096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algn="just" defTabSz="904875"/>
            <a:r>
              <a:rPr lang="ru-RU">
                <a:latin typeface="Verdana" pitchFamily="34" charset="0"/>
              </a:rPr>
              <a:t>диагностировать результативность и эффективность внеучебной деятельности 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223838" y="5500702"/>
            <a:ext cx="8812212" cy="102050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square" lIns="90498" tIns="45249" rIns="90498" bIns="45249">
            <a:spAutoFit/>
          </a:bodyPr>
          <a:lstStyle/>
          <a:p>
            <a:pPr algn="just" defTabSz="9048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dirty="0">
                <a:latin typeface="Verdana" pitchFamily="34" charset="0"/>
              </a:rPr>
              <a:t>оценивать качество программ внеурочной деятельности по достижению результатов, соответствие избранных форм предполагаемым результатам</a:t>
            </a:r>
            <a:endParaRPr lang="ru-RU" b="1" dirty="0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3348038" y="1196975"/>
            <a:ext cx="0" cy="70485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2555875" y="1036638"/>
            <a:ext cx="0" cy="188753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1835150" y="1036638"/>
            <a:ext cx="1588" cy="282416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1116013" y="1036638"/>
            <a:ext cx="0" cy="37607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468313" y="1125538"/>
            <a:ext cx="0" cy="455295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AutoShape 17"/>
          <p:cNvSpPr>
            <a:spLocks noChangeArrowheads="1"/>
          </p:cNvSpPr>
          <p:nvPr/>
        </p:nvSpPr>
        <p:spPr bwMode="auto">
          <a:xfrm>
            <a:off x="141288" y="261938"/>
            <a:ext cx="8750300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defTabSz="904875">
              <a:spcBef>
                <a:spcPct val="50000"/>
              </a:spcBef>
            </a:pPr>
            <a:endParaRPr lang="ru-RU" b="1">
              <a:latin typeface="Verdana" pitchFamily="34" charset="0"/>
            </a:endParaRPr>
          </a:p>
          <a:p>
            <a:pPr defTabSz="904875">
              <a:spcBef>
                <a:spcPct val="50000"/>
              </a:spcBef>
            </a:pPr>
            <a:endParaRPr lang="ru-RU" b="1">
              <a:latin typeface="Verdana" pitchFamily="34" charset="0"/>
            </a:endParaRPr>
          </a:p>
        </p:txBody>
      </p:sp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lIns="90498" tIns="45249" rIns="90498" bIns="45249" anchor="ctr"/>
          <a:lstStyle/>
          <a:p>
            <a:pPr defTabSz="904875"/>
            <a:endParaRPr 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456" grpId="0" animBg="1"/>
      <p:bldP spid="104458" grpId="0" animBg="1"/>
      <p:bldP spid="104460" grpId="0" animBg="1"/>
      <p:bldP spid="104461" grpId="0" animBg="1"/>
      <p:bldP spid="104462" grpId="0" animBg="1"/>
      <p:bldP spid="104463" grpId="0" animBg="1"/>
      <p:bldP spid="1044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526</Words>
  <Application>Microsoft Office PowerPoint</Application>
  <PresentationFormat>Экран (4:3)</PresentationFormat>
  <Paragraphs>204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Уровни  воспитательных  результатов</vt:lpstr>
      <vt:lpstr>Уровни воспитательных результатов</vt:lpstr>
      <vt:lpstr>Уровни воспитательных результатов</vt:lpstr>
      <vt:lpstr>Уровни воспитательных результатов</vt:lpstr>
      <vt:lpstr>Слайд 9</vt:lpstr>
      <vt:lpstr>Виды внеучебной деятельности </vt:lpstr>
      <vt:lpstr>Слайд 11</vt:lpstr>
      <vt:lpstr>Примерный план (внеучебная деятельность)</vt:lpstr>
      <vt:lpstr>Направления внеурочной работы</vt:lpstr>
      <vt:lpstr>Расписание занятий 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59</cp:revision>
  <dcterms:created xsi:type="dcterms:W3CDTF">2011-01-16T12:31:48Z</dcterms:created>
  <dcterms:modified xsi:type="dcterms:W3CDTF">2012-04-10T12:53:22Z</dcterms:modified>
</cp:coreProperties>
</file>