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65" r:id="rId2"/>
    <p:sldId id="256" r:id="rId3"/>
    <p:sldId id="259" r:id="rId4"/>
    <p:sldId id="261" r:id="rId5"/>
    <p:sldId id="258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2E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356" autoAdjust="0"/>
  </p:normalViewPr>
  <p:slideViewPr>
    <p:cSldViewPr>
      <p:cViewPr varScale="1">
        <p:scale>
          <a:sx n="68" d="100"/>
          <a:sy n="68" d="100"/>
        </p:scale>
        <p:origin x="-9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NUL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AC114D-1A1C-4C62-88F1-19364B33BD84}" type="datetimeFigureOut">
              <a:rPr lang="ru-RU" smtClean="0"/>
              <a:t>23.01.2013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2667FB-3FCC-4745-A39D-599C15F0A3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482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2667FB-3FCC-4745-A39D-599C15F0A3E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300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99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8499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499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8499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499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8499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8500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8500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8500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8500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8500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8500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8500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8500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8500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500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501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27B1BBA-30AD-406C-957E-20558060ECE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501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8501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8160CB0-FD72-4491-804F-67EE351D213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432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007148-8113-4632-8524-BEB36007A54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951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DC3226-BC91-4221-80F8-05C01E394EE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945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52CB2A-C93D-467A-BBAF-526BDB528A9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92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002E2F-D9FD-4E56-A941-B44E703A99E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3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EE1767-C445-46BB-9D5D-1787CAF2E19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625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FA3860-EDD9-4178-BFC4-8F0CE0597AC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702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AAF20A-3ABE-44B4-B340-80965C58B66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178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CEB09D1-4CC3-48C3-8A88-63F8C66F1A8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399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57D9FB-A622-40A4-A8F2-CF26EEAF860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716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F40418C1-B2BC-4A91-A47F-D00EB9E9D35F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8397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8397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397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397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8397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8397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8397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8397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398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8398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8398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398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398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4.wmf"/><Relationship Id="rId4" Type="http://schemas.openxmlformats.org/officeDocument/2006/relationships/image" Target="../media/image7.png"/><Relationship Id="rId9" Type="http://schemas.openxmlformats.org/officeDocument/2006/relationships/oleObject" Target="../embeddings/oleObject5.bin"/><Relationship Id="rId1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2.wmf"/><Relationship Id="rId3" Type="http://schemas.openxmlformats.org/officeDocument/2006/relationships/image" Target="../media/image13.png"/><Relationship Id="rId7" Type="http://schemas.openxmlformats.org/officeDocument/2006/relationships/image" Target="../media/image9.wmf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7.wmf"/><Relationship Id="rId3" Type="http://schemas.openxmlformats.org/officeDocument/2006/relationships/image" Target="../media/image18.png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6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22.wmf"/><Relationship Id="rId3" Type="http://schemas.openxmlformats.org/officeDocument/2006/relationships/image" Target="../media/image23.png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1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Алгебра и начала     анализа</a:t>
            </a:r>
            <a:br>
              <a:rPr lang="ru-RU" dirty="0" smtClean="0"/>
            </a:br>
            <a:r>
              <a:rPr lang="ru-RU" dirty="0" smtClean="0"/>
              <a:t>11 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Учитель математики </a:t>
            </a:r>
            <a:r>
              <a:rPr lang="ru-RU" dirty="0" err="1" smtClean="0"/>
              <a:t>Чудакова</a:t>
            </a:r>
            <a:r>
              <a:rPr lang="ru-RU" dirty="0" smtClean="0"/>
              <a:t> Валентина Дмитриевна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5628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Вычисление площадей плоских фигур.</a:t>
            </a:r>
            <a:endParaRPr lang="ru-RU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371600"/>
          </a:xfrm>
        </p:spPr>
        <p:txBody>
          <a:bodyPr/>
          <a:lstStyle/>
          <a:p>
            <a:r>
              <a:rPr lang="ru-RU" sz="2000" b="1" dirty="0"/>
              <a:t>Площадь криволинейной трапеции.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1547813" y="5084763"/>
            <a:ext cx="5903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 flipV="1">
            <a:off x="2700338" y="1484313"/>
            <a:ext cx="71437" cy="4032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339975" y="148431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у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339975" y="5084763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о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7308850" y="5157788"/>
            <a:ext cx="5032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х</a:t>
            </a:r>
          </a:p>
        </p:txBody>
      </p:sp>
      <p:sp>
        <p:nvSpPr>
          <p:cNvPr id="9225" name="Freeform 9"/>
          <p:cNvSpPr>
            <a:spLocks/>
          </p:cNvSpPr>
          <p:nvPr/>
        </p:nvSpPr>
        <p:spPr bwMode="auto">
          <a:xfrm rot="-219133">
            <a:off x="2916238" y="2420938"/>
            <a:ext cx="3889375" cy="1811337"/>
          </a:xfrm>
          <a:custGeom>
            <a:avLst/>
            <a:gdLst>
              <a:gd name="T0" fmla="*/ 0 w 2450"/>
              <a:gd name="T1" fmla="*/ 597 h 597"/>
              <a:gd name="T2" fmla="*/ 227 w 2450"/>
              <a:gd name="T3" fmla="*/ 371 h 597"/>
              <a:gd name="T4" fmla="*/ 635 w 2450"/>
              <a:gd name="T5" fmla="*/ 371 h 597"/>
              <a:gd name="T6" fmla="*/ 1270 w 2450"/>
              <a:gd name="T7" fmla="*/ 189 h 597"/>
              <a:gd name="T8" fmla="*/ 1452 w 2450"/>
              <a:gd name="T9" fmla="*/ 53 h 597"/>
              <a:gd name="T10" fmla="*/ 1633 w 2450"/>
              <a:gd name="T11" fmla="*/ 8 h 597"/>
              <a:gd name="T12" fmla="*/ 1814 w 2450"/>
              <a:gd name="T13" fmla="*/ 8 h 597"/>
              <a:gd name="T14" fmla="*/ 1951 w 2450"/>
              <a:gd name="T15" fmla="*/ 53 h 597"/>
              <a:gd name="T16" fmla="*/ 2087 w 2450"/>
              <a:gd name="T17" fmla="*/ 189 h 597"/>
              <a:gd name="T18" fmla="*/ 2313 w 2450"/>
              <a:gd name="T19" fmla="*/ 280 h 597"/>
              <a:gd name="T20" fmla="*/ 2450 w 2450"/>
              <a:gd name="T21" fmla="*/ 280 h 5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450" h="597">
                <a:moveTo>
                  <a:pt x="0" y="597"/>
                </a:moveTo>
                <a:cubicBezTo>
                  <a:pt x="60" y="503"/>
                  <a:pt x="121" y="409"/>
                  <a:pt x="227" y="371"/>
                </a:cubicBezTo>
                <a:cubicBezTo>
                  <a:pt x="333" y="333"/>
                  <a:pt x="461" y="401"/>
                  <a:pt x="635" y="371"/>
                </a:cubicBezTo>
                <a:cubicBezTo>
                  <a:pt x="809" y="341"/>
                  <a:pt x="1134" y="242"/>
                  <a:pt x="1270" y="189"/>
                </a:cubicBezTo>
                <a:cubicBezTo>
                  <a:pt x="1406" y="136"/>
                  <a:pt x="1392" y="83"/>
                  <a:pt x="1452" y="53"/>
                </a:cubicBezTo>
                <a:cubicBezTo>
                  <a:pt x="1512" y="23"/>
                  <a:pt x="1573" y="16"/>
                  <a:pt x="1633" y="8"/>
                </a:cubicBezTo>
                <a:cubicBezTo>
                  <a:pt x="1693" y="0"/>
                  <a:pt x="1761" y="1"/>
                  <a:pt x="1814" y="8"/>
                </a:cubicBezTo>
                <a:cubicBezTo>
                  <a:pt x="1867" y="15"/>
                  <a:pt x="1906" y="23"/>
                  <a:pt x="1951" y="53"/>
                </a:cubicBezTo>
                <a:cubicBezTo>
                  <a:pt x="1996" y="83"/>
                  <a:pt x="2027" y="151"/>
                  <a:pt x="2087" y="189"/>
                </a:cubicBezTo>
                <a:cubicBezTo>
                  <a:pt x="2147" y="227"/>
                  <a:pt x="2253" y="265"/>
                  <a:pt x="2313" y="280"/>
                </a:cubicBezTo>
                <a:cubicBezTo>
                  <a:pt x="2373" y="295"/>
                  <a:pt x="2427" y="273"/>
                  <a:pt x="2450" y="28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3851275" y="3644900"/>
            <a:ext cx="0" cy="14398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5867400" y="2420938"/>
            <a:ext cx="0" cy="2663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3851275" y="5084763"/>
            <a:ext cx="2016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3708400" y="501332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724525" y="5084763"/>
            <a:ext cx="576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  <a:endParaRPr lang="ru-RU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995738" y="2565400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Y=f(x)</a:t>
            </a:r>
            <a:endParaRPr lang="ru-RU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2843213" y="5516563"/>
            <a:ext cx="43926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3200">
              <a:solidFill>
                <a:srgbClr val="DA2E32"/>
              </a:solidFill>
            </a:endParaRPr>
          </a:p>
        </p:txBody>
      </p:sp>
      <p:sp>
        <p:nvSpPr>
          <p:cNvPr id="9236" name="Freeform 20"/>
          <p:cNvSpPr>
            <a:spLocks/>
          </p:cNvSpPr>
          <p:nvPr/>
        </p:nvSpPr>
        <p:spPr bwMode="auto">
          <a:xfrm>
            <a:off x="3708400" y="2276475"/>
            <a:ext cx="2206625" cy="2890838"/>
          </a:xfrm>
          <a:custGeom>
            <a:avLst/>
            <a:gdLst>
              <a:gd name="T0" fmla="*/ 75 w 1390"/>
              <a:gd name="T1" fmla="*/ 975 h 1821"/>
              <a:gd name="T2" fmla="*/ 348 w 1390"/>
              <a:gd name="T3" fmla="*/ 703 h 1821"/>
              <a:gd name="T4" fmla="*/ 75 w 1390"/>
              <a:gd name="T5" fmla="*/ 1247 h 1821"/>
              <a:gd name="T6" fmla="*/ 756 w 1390"/>
              <a:gd name="T7" fmla="*/ 431 h 1821"/>
              <a:gd name="T8" fmla="*/ 75 w 1390"/>
              <a:gd name="T9" fmla="*/ 1610 h 1821"/>
              <a:gd name="T10" fmla="*/ 1209 w 1390"/>
              <a:gd name="T11" fmla="*/ 23 h 1821"/>
              <a:gd name="T12" fmla="*/ 348 w 1390"/>
              <a:gd name="T13" fmla="*/ 1746 h 1821"/>
              <a:gd name="T14" fmla="*/ 1345 w 1390"/>
              <a:gd name="T15" fmla="*/ 249 h 1821"/>
              <a:gd name="T16" fmla="*/ 620 w 1390"/>
              <a:gd name="T17" fmla="*/ 1746 h 1821"/>
              <a:gd name="T18" fmla="*/ 1345 w 1390"/>
              <a:gd name="T19" fmla="*/ 658 h 1821"/>
              <a:gd name="T20" fmla="*/ 892 w 1390"/>
              <a:gd name="T21" fmla="*/ 1746 h 1821"/>
              <a:gd name="T22" fmla="*/ 1345 w 1390"/>
              <a:gd name="T23" fmla="*/ 1111 h 1821"/>
              <a:gd name="T24" fmla="*/ 1164 w 1390"/>
              <a:gd name="T25" fmla="*/ 1746 h 1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90" h="1821">
                <a:moveTo>
                  <a:pt x="75" y="975"/>
                </a:moveTo>
                <a:cubicBezTo>
                  <a:pt x="211" y="816"/>
                  <a:pt x="348" y="658"/>
                  <a:pt x="348" y="703"/>
                </a:cubicBezTo>
                <a:cubicBezTo>
                  <a:pt x="348" y="748"/>
                  <a:pt x="7" y="1292"/>
                  <a:pt x="75" y="1247"/>
                </a:cubicBezTo>
                <a:cubicBezTo>
                  <a:pt x="143" y="1202"/>
                  <a:pt x="756" y="371"/>
                  <a:pt x="756" y="431"/>
                </a:cubicBezTo>
                <a:cubicBezTo>
                  <a:pt x="756" y="491"/>
                  <a:pt x="0" y="1678"/>
                  <a:pt x="75" y="1610"/>
                </a:cubicBezTo>
                <a:cubicBezTo>
                  <a:pt x="150" y="1542"/>
                  <a:pt x="1163" y="0"/>
                  <a:pt x="1209" y="23"/>
                </a:cubicBezTo>
                <a:cubicBezTo>
                  <a:pt x="1255" y="46"/>
                  <a:pt x="325" y="1709"/>
                  <a:pt x="348" y="1746"/>
                </a:cubicBezTo>
                <a:cubicBezTo>
                  <a:pt x="371" y="1783"/>
                  <a:pt x="1300" y="249"/>
                  <a:pt x="1345" y="249"/>
                </a:cubicBezTo>
                <a:cubicBezTo>
                  <a:pt x="1390" y="249"/>
                  <a:pt x="620" y="1678"/>
                  <a:pt x="620" y="1746"/>
                </a:cubicBezTo>
                <a:cubicBezTo>
                  <a:pt x="620" y="1814"/>
                  <a:pt x="1300" y="658"/>
                  <a:pt x="1345" y="658"/>
                </a:cubicBezTo>
                <a:cubicBezTo>
                  <a:pt x="1390" y="658"/>
                  <a:pt x="892" y="1671"/>
                  <a:pt x="892" y="1746"/>
                </a:cubicBezTo>
                <a:cubicBezTo>
                  <a:pt x="892" y="1821"/>
                  <a:pt x="1300" y="1111"/>
                  <a:pt x="1345" y="1111"/>
                </a:cubicBezTo>
                <a:cubicBezTo>
                  <a:pt x="1390" y="1111"/>
                  <a:pt x="1194" y="1640"/>
                  <a:pt x="1164" y="174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4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239" name="Object 23"/>
          <p:cNvGraphicFramePr>
            <a:graphicFrameLocks noChangeAspect="1"/>
          </p:cNvGraphicFramePr>
          <p:nvPr/>
        </p:nvGraphicFramePr>
        <p:xfrm>
          <a:off x="1763713" y="5516563"/>
          <a:ext cx="56769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Формула" r:id="rId3" imgW="2019300" imgH="482600" progId="Equation.3">
                  <p:embed/>
                </p:oleObj>
              </mc:Choice>
              <mc:Fallback>
                <p:oleObj name="Формула" r:id="rId3" imgW="2019300" imgH="4826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5516563"/>
                        <a:ext cx="56769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2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2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25" grpId="0" animBg="1"/>
      <p:bldP spid="9226" grpId="0" animBg="1"/>
      <p:bldP spid="9227" grpId="0" animBg="1"/>
      <p:bldP spid="9228" grpId="0" animBg="1"/>
      <p:bldP spid="9229" grpId="0"/>
      <p:bldP spid="9230" grpId="0"/>
      <p:bldP spid="9232" grpId="0"/>
      <p:bldP spid="9233" grpId="0"/>
      <p:bldP spid="92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404813"/>
            <a:ext cx="6923087" cy="1371600"/>
          </a:xfrm>
        </p:spPr>
        <p:txBody>
          <a:bodyPr/>
          <a:lstStyle/>
          <a:p>
            <a:r>
              <a:rPr lang="ru-RU" sz="2000" b="1" dirty="0"/>
              <a:t>Найдите площадь заштрихованной фигуры.</a:t>
            </a:r>
          </a:p>
        </p:txBody>
      </p:sp>
      <p:graphicFrame>
        <p:nvGraphicFramePr>
          <p:cNvPr id="94248" name="Rectangle 40"/>
          <p:cNvGraphicFramePr>
            <a:graphicFrameLocks noGrp="1"/>
          </p:cNvGraphicFramePr>
          <p:nvPr>
            <p:ph sz="half" idx="1"/>
          </p:nvPr>
        </p:nvGraphicFramePr>
        <p:xfrm>
          <a:off x="457200" y="2578100"/>
          <a:ext cx="4038600" cy="269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10" name="Формула" r:id="rId3" imgW="0" imgH="0" progId="Equation.3">
                  <p:embed/>
                </p:oleObj>
              </mc:Choice>
              <mc:Fallback>
                <p:oleObj name="Формула" r:id="rId3" imgW="0" imgH="0" progId="Equation.3">
                  <p:embed/>
                  <p:pic>
                    <p:nvPicPr>
                      <p:cNvPr id="0" name="Rectangle 40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78100"/>
                        <a:ext cx="4038600" cy="269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4274" name="Picture 66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08400" y="1773238"/>
            <a:ext cx="4608513" cy="4248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4276" name="Rectangle 68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4275" name="Object 67"/>
          <p:cNvGraphicFramePr>
            <a:graphicFrameLocks noChangeAspect="1"/>
          </p:cNvGraphicFramePr>
          <p:nvPr/>
        </p:nvGraphicFramePr>
        <p:xfrm>
          <a:off x="684213" y="1412875"/>
          <a:ext cx="1722437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11" name="Формула" r:id="rId5" imgW="710891" imgH="215806" progId="Equation.3">
                  <p:embed/>
                </p:oleObj>
              </mc:Choice>
              <mc:Fallback>
                <p:oleObj name="Формула" r:id="rId5" imgW="710891" imgH="215806" progId="Equation.3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412875"/>
                        <a:ext cx="1722437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78" name="Rectangle 70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4277" name="Object 69"/>
          <p:cNvGraphicFramePr>
            <a:graphicFrameLocks noChangeAspect="1"/>
          </p:cNvGraphicFramePr>
          <p:nvPr/>
        </p:nvGraphicFramePr>
        <p:xfrm>
          <a:off x="684213" y="2205038"/>
          <a:ext cx="1435100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12" name="Формула" r:id="rId7" imgW="710891" imgH="482391" progId="Equation.3">
                  <p:embed/>
                </p:oleObj>
              </mc:Choice>
              <mc:Fallback>
                <p:oleObj name="Формула" r:id="rId7" imgW="710891" imgH="482391" progId="Equation.3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2205038"/>
                        <a:ext cx="1435100" cy="976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80" name="Rectangle 72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4279" name="Object 71"/>
          <p:cNvGraphicFramePr>
            <a:graphicFrameLocks noChangeAspect="1"/>
          </p:cNvGraphicFramePr>
          <p:nvPr/>
        </p:nvGraphicFramePr>
        <p:xfrm>
          <a:off x="611188" y="3284538"/>
          <a:ext cx="3167062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13" name="Формула" r:id="rId9" imgW="1562100" imgH="469900" progId="Equation.3">
                  <p:embed/>
                </p:oleObj>
              </mc:Choice>
              <mc:Fallback>
                <p:oleObj name="Формула" r:id="rId9" imgW="1562100" imgH="469900" progId="Equation.3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3284538"/>
                        <a:ext cx="3167062" cy="973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83" name="Rectangle 7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4282" name="Object 74"/>
          <p:cNvGraphicFramePr>
            <a:graphicFrameLocks noChangeAspect="1"/>
          </p:cNvGraphicFramePr>
          <p:nvPr/>
        </p:nvGraphicFramePr>
        <p:xfrm>
          <a:off x="6156325" y="1641475"/>
          <a:ext cx="107950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14" name="Формула" r:id="rId11" imgW="431613" imgH="228501" progId="Equation.3">
                  <p:embed/>
                </p:oleObj>
              </mc:Choice>
              <mc:Fallback>
                <p:oleObj name="Формула" r:id="rId11" imgW="431613" imgH="228501" progId="Equation.3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1641475"/>
                        <a:ext cx="1079500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85" name="Rectangle 77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4284" name="Object 76"/>
          <p:cNvGraphicFramePr>
            <a:graphicFrameLocks noChangeAspect="1"/>
          </p:cNvGraphicFramePr>
          <p:nvPr/>
        </p:nvGraphicFramePr>
        <p:xfrm>
          <a:off x="6011863" y="5373688"/>
          <a:ext cx="2592387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15" name="Формула" r:id="rId13" imgW="1206500" imgH="228600" progId="Equation.3">
                  <p:embed/>
                </p:oleObj>
              </mc:Choice>
              <mc:Fallback>
                <p:oleObj name="Формула" r:id="rId13" imgW="1206500" imgH="228600" progId="Equation.3">
                  <p:embed/>
                  <p:pic>
                    <p:nvPicPr>
                      <p:cNvPr id="0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5373688"/>
                        <a:ext cx="2592387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4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4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4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94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4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4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xfrm>
            <a:off x="1763713" y="457200"/>
            <a:ext cx="6923087" cy="1371600"/>
          </a:xfrm>
        </p:spPr>
        <p:txBody>
          <a:bodyPr/>
          <a:lstStyle/>
          <a:p>
            <a:r>
              <a:rPr lang="ru-RU" sz="2000" b="1" dirty="0"/>
              <a:t>Найдите площадь заштрихованной фигуры.</a:t>
            </a:r>
          </a:p>
        </p:txBody>
      </p:sp>
      <p:sp>
        <p:nvSpPr>
          <p:cNvPr id="7192" name="Line 24"/>
          <p:cNvSpPr>
            <a:spLocks noChangeShapeType="1"/>
          </p:cNvSpPr>
          <p:nvPr/>
        </p:nvSpPr>
        <p:spPr bwMode="auto">
          <a:xfrm>
            <a:off x="1908175" y="27813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7243" name="Picture 7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1773238"/>
            <a:ext cx="3790950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45" name="Rectangle 77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244" name="Object 76"/>
          <p:cNvGraphicFramePr>
            <a:graphicFrameLocks noChangeAspect="1"/>
          </p:cNvGraphicFramePr>
          <p:nvPr/>
        </p:nvGraphicFramePr>
        <p:xfrm>
          <a:off x="755650" y="1412875"/>
          <a:ext cx="180022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" name="Формула" r:id="rId4" imgW="710891" imgH="215806" progId="Equation.3">
                  <p:embed/>
                </p:oleObj>
              </mc:Choice>
              <mc:Fallback>
                <p:oleObj name="Формула" r:id="rId4" imgW="710891" imgH="215806" progId="Equation.3">
                  <p:embed/>
                  <p:pic>
                    <p:nvPicPr>
                      <p:cNvPr id="0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412875"/>
                        <a:ext cx="1800225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47" name="Rectangle 79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246" name="Object 78"/>
          <p:cNvGraphicFramePr>
            <a:graphicFrameLocks noChangeAspect="1"/>
          </p:cNvGraphicFramePr>
          <p:nvPr/>
        </p:nvGraphicFramePr>
        <p:xfrm>
          <a:off x="684213" y="2133600"/>
          <a:ext cx="2303462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" name="Формула" r:id="rId6" imgW="1016000" imgH="469900" progId="Equation.3">
                  <p:embed/>
                </p:oleObj>
              </mc:Choice>
              <mc:Fallback>
                <p:oleObj name="Формула" r:id="rId6" imgW="1016000" imgH="469900" progId="Equation.3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2133600"/>
                        <a:ext cx="2303462" cy="1008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49" name="Rectangle 8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248" name="Object 80"/>
          <p:cNvGraphicFramePr>
            <a:graphicFrameLocks noChangeAspect="1"/>
          </p:cNvGraphicFramePr>
          <p:nvPr/>
        </p:nvGraphicFramePr>
        <p:xfrm>
          <a:off x="684213" y="3213100"/>
          <a:ext cx="2087562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6" name="Формула" r:id="rId8" imgW="1002865" imgH="469696" progId="Equation.3">
                  <p:embed/>
                </p:oleObj>
              </mc:Choice>
              <mc:Fallback>
                <p:oleObj name="Формула" r:id="rId8" imgW="1002865" imgH="469696" progId="Equation.3">
                  <p:embed/>
                  <p:pic>
                    <p:nvPicPr>
                      <p:cNvPr id="0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3213100"/>
                        <a:ext cx="2087562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51" name="Rectangle 8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250" name="Object 82"/>
          <p:cNvGraphicFramePr>
            <a:graphicFrameLocks noChangeAspect="1"/>
          </p:cNvGraphicFramePr>
          <p:nvPr/>
        </p:nvGraphicFramePr>
        <p:xfrm>
          <a:off x="6659563" y="3573463"/>
          <a:ext cx="1223962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7" name="Формула" r:id="rId10" imgW="634725" imgH="228501" progId="Equation.3">
                  <p:embed/>
                </p:oleObj>
              </mc:Choice>
              <mc:Fallback>
                <p:oleObj name="Формула" r:id="rId10" imgW="634725" imgH="228501" progId="Equation.3">
                  <p:embed/>
                  <p:pic>
                    <p:nvPicPr>
                      <p:cNvPr id="0" name="Object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9563" y="3573463"/>
                        <a:ext cx="1223962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53" name="Rectangle 85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252" name="Object 84"/>
          <p:cNvGraphicFramePr>
            <a:graphicFrameLocks noChangeAspect="1"/>
          </p:cNvGraphicFramePr>
          <p:nvPr/>
        </p:nvGraphicFramePr>
        <p:xfrm>
          <a:off x="7164388" y="1989138"/>
          <a:ext cx="143986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8" name="Формула" r:id="rId12" imgW="647419" imgH="203112" progId="Equation.3">
                  <p:embed/>
                </p:oleObj>
              </mc:Choice>
              <mc:Fallback>
                <p:oleObj name="Формула" r:id="rId12" imgW="647419" imgH="203112" progId="Equation.3">
                  <p:embed/>
                  <p:pic>
                    <p:nvPicPr>
                      <p:cNvPr id="0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388" y="1989138"/>
                        <a:ext cx="1439862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7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457200"/>
            <a:ext cx="6707187" cy="1027113"/>
          </a:xfrm>
        </p:spPr>
        <p:txBody>
          <a:bodyPr/>
          <a:lstStyle/>
          <a:p>
            <a:r>
              <a:rPr lang="ru-RU" sz="2000" b="1" dirty="0"/>
              <a:t>Найдите площадь заштрихованной фигуры.</a:t>
            </a:r>
          </a:p>
        </p:txBody>
      </p:sp>
      <p:pic>
        <p:nvPicPr>
          <p:cNvPr id="112648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84663" y="1557338"/>
            <a:ext cx="3960812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50" name="Rectangle 10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2649" name="Object 9"/>
          <p:cNvGraphicFramePr>
            <a:graphicFrameLocks noChangeAspect="1"/>
          </p:cNvGraphicFramePr>
          <p:nvPr/>
        </p:nvGraphicFramePr>
        <p:xfrm>
          <a:off x="684213" y="1341438"/>
          <a:ext cx="2159000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9" name="Формула" r:id="rId4" imgW="710891" imgH="215806" progId="Equation.3">
                  <p:embed/>
                </p:oleObj>
              </mc:Choice>
              <mc:Fallback>
                <p:oleObj name="Формула" r:id="rId4" imgW="710891" imgH="215806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341438"/>
                        <a:ext cx="2159000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52" name="Rectangle 12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2651" name="Object 11"/>
          <p:cNvGraphicFramePr>
            <a:graphicFrameLocks noChangeAspect="1"/>
          </p:cNvGraphicFramePr>
          <p:nvPr/>
        </p:nvGraphicFramePr>
        <p:xfrm>
          <a:off x="684213" y="2133600"/>
          <a:ext cx="287972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0" name="Формула" r:id="rId6" imgW="1307532" imgH="482391" progId="Equation.3">
                  <p:embed/>
                </p:oleObj>
              </mc:Choice>
              <mc:Fallback>
                <p:oleObj name="Формула" r:id="rId6" imgW="1307532" imgH="482391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2133600"/>
                        <a:ext cx="2879725" cy="1008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54" name="Rectangle 14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2653" name="Object 13"/>
          <p:cNvGraphicFramePr>
            <a:graphicFrameLocks noChangeAspect="1"/>
          </p:cNvGraphicFramePr>
          <p:nvPr/>
        </p:nvGraphicFramePr>
        <p:xfrm>
          <a:off x="684213" y="3357563"/>
          <a:ext cx="287972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1" name="Формула" r:id="rId8" imgW="1320227" imgH="482391" progId="Equation.3">
                  <p:embed/>
                </p:oleObj>
              </mc:Choice>
              <mc:Fallback>
                <p:oleObj name="Формула" r:id="rId8" imgW="1320227" imgH="482391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3357563"/>
                        <a:ext cx="2879725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56" name="Rectangle 1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2655" name="Object 15"/>
          <p:cNvGraphicFramePr>
            <a:graphicFrameLocks noChangeAspect="1"/>
          </p:cNvGraphicFramePr>
          <p:nvPr/>
        </p:nvGraphicFramePr>
        <p:xfrm>
          <a:off x="7019925" y="3716338"/>
          <a:ext cx="18002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2" name="Формула" r:id="rId10" imgW="965200" imgH="228600" progId="Equation.3">
                  <p:embed/>
                </p:oleObj>
              </mc:Choice>
              <mc:Fallback>
                <p:oleObj name="Формула" r:id="rId10" imgW="965200" imgH="2286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9925" y="3716338"/>
                        <a:ext cx="1800225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58" name="Rectangle 1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2657" name="Object 17"/>
          <p:cNvGraphicFramePr>
            <a:graphicFrameLocks noChangeAspect="1"/>
          </p:cNvGraphicFramePr>
          <p:nvPr/>
        </p:nvGraphicFramePr>
        <p:xfrm>
          <a:off x="6804025" y="1439863"/>
          <a:ext cx="20161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3" name="Формула" r:id="rId12" imgW="952087" imgH="228501" progId="Equation.3">
                  <p:embed/>
                </p:oleObj>
              </mc:Choice>
              <mc:Fallback>
                <p:oleObj name="Формула" r:id="rId12" imgW="952087" imgH="228501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025" y="1439863"/>
                        <a:ext cx="2016125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457200"/>
            <a:ext cx="6562725" cy="884238"/>
          </a:xfrm>
        </p:spPr>
        <p:txBody>
          <a:bodyPr/>
          <a:lstStyle/>
          <a:p>
            <a:r>
              <a:rPr lang="ru-RU" sz="2000" b="1" dirty="0"/>
              <a:t>Найдите площадь заштрихованной фигуры.</a:t>
            </a:r>
          </a:p>
        </p:txBody>
      </p:sp>
      <p:pic>
        <p:nvPicPr>
          <p:cNvPr id="1167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1341438"/>
            <a:ext cx="3230563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6742" name="Rectangle 6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6741" name="Object 5"/>
          <p:cNvGraphicFramePr>
            <a:graphicFrameLocks noChangeAspect="1"/>
          </p:cNvGraphicFramePr>
          <p:nvPr/>
        </p:nvGraphicFramePr>
        <p:xfrm>
          <a:off x="827088" y="1268413"/>
          <a:ext cx="2160587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73" name="Формула" r:id="rId4" imgW="710891" imgH="215806" progId="Equation.3">
                  <p:embed/>
                </p:oleObj>
              </mc:Choice>
              <mc:Fallback>
                <p:oleObj name="Формула" r:id="rId4" imgW="710891" imgH="215806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268413"/>
                        <a:ext cx="2160587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744" name="Rectangle 8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6743" name="Object 7"/>
          <p:cNvGraphicFramePr>
            <a:graphicFrameLocks noChangeAspect="1"/>
          </p:cNvGraphicFramePr>
          <p:nvPr/>
        </p:nvGraphicFramePr>
        <p:xfrm>
          <a:off x="827088" y="2133600"/>
          <a:ext cx="2376487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74" name="Формула" r:id="rId6" imgW="1028700" imgH="469900" progId="Equation.3">
                  <p:embed/>
                </p:oleObj>
              </mc:Choice>
              <mc:Fallback>
                <p:oleObj name="Формула" r:id="rId6" imgW="1028700" imgH="4699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133600"/>
                        <a:ext cx="2376487" cy="1077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746" name="Rectangle 10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6748" name="Rectangle 12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674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197524"/>
              </p:ext>
            </p:extLst>
          </p:nvPr>
        </p:nvGraphicFramePr>
        <p:xfrm>
          <a:off x="6840538" y="3789363"/>
          <a:ext cx="1439862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75" name="Формула" r:id="rId8" imgW="507960" imgH="228600" progId="Equation.3">
                  <p:embed/>
                </p:oleObj>
              </mc:Choice>
              <mc:Fallback>
                <p:oleObj name="Формула" r:id="rId8" imgW="50796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0538" y="3789363"/>
                        <a:ext cx="1439862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750" name="Rectangle 14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6749" name="Object 13"/>
          <p:cNvGraphicFramePr>
            <a:graphicFrameLocks noChangeAspect="1"/>
          </p:cNvGraphicFramePr>
          <p:nvPr/>
        </p:nvGraphicFramePr>
        <p:xfrm>
          <a:off x="7092950" y="5516563"/>
          <a:ext cx="1511300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76" name="Формула" r:id="rId10" imgW="672808" imgH="203112" progId="Equation.3">
                  <p:embed/>
                </p:oleObj>
              </mc:Choice>
              <mc:Fallback>
                <p:oleObj name="Формула" r:id="rId10" imgW="672808" imgH="203112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5516563"/>
                        <a:ext cx="1511300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752" name="Rectangle 16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675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406802"/>
              </p:ext>
            </p:extLst>
          </p:nvPr>
        </p:nvGraphicFramePr>
        <p:xfrm>
          <a:off x="631825" y="3429000"/>
          <a:ext cx="204787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77" name="Формула" r:id="rId12" imgW="838080" imgH="469800" progId="Equation.3">
                  <p:embed/>
                </p:oleObj>
              </mc:Choice>
              <mc:Fallback>
                <p:oleObj name="Формула" r:id="rId12" imgW="838080" imgH="4698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825" y="3429000"/>
                        <a:ext cx="2047875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530</TotalTime>
  <Words>46</Words>
  <Application>Microsoft Office PowerPoint</Application>
  <PresentationFormat>Экран (4:3)</PresentationFormat>
  <Paragraphs>15</Paragraphs>
  <Slides>7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Пиксел</vt:lpstr>
      <vt:lpstr>Формула</vt:lpstr>
      <vt:lpstr>Алгебра и начала     анализа 11 класс</vt:lpstr>
      <vt:lpstr>Вычисление площадей плоских фигур.</vt:lpstr>
      <vt:lpstr>Площадь криволинейной трапеции.</vt:lpstr>
      <vt:lpstr>Найдите площадь заштрихованной фигуры.</vt:lpstr>
      <vt:lpstr>Найдите площадь заштрихованной фигуры.</vt:lpstr>
      <vt:lpstr>Найдите площадь заштрихованной фигуры.</vt:lpstr>
      <vt:lpstr>Найдите площадь заштрихованной фигуры.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Площадь криволинейной трапеции.</dc:title>
  <dc:creator>Людмила</dc:creator>
  <cp:lastModifiedBy>Чудакова</cp:lastModifiedBy>
  <cp:revision>11</cp:revision>
  <dcterms:created xsi:type="dcterms:W3CDTF">2006-11-02T10:58:21Z</dcterms:created>
  <dcterms:modified xsi:type="dcterms:W3CDTF">2013-01-23T18:58:05Z</dcterms:modified>
</cp:coreProperties>
</file>