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2" r:id="rId7"/>
    <p:sldId id="265" r:id="rId8"/>
    <p:sldId id="274" r:id="rId9"/>
    <p:sldId id="273" r:id="rId10"/>
    <p:sldId id="272" r:id="rId11"/>
    <p:sldId id="275" r:id="rId12"/>
    <p:sldId id="266" r:id="rId13"/>
    <p:sldId id="276" r:id="rId14"/>
    <p:sldId id="277" r:id="rId15"/>
    <p:sldId id="278" r:id="rId16"/>
    <p:sldId id="279" r:id="rId17"/>
    <p:sldId id="26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6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997966"/>
            <a:ext cx="2054547" cy="186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Фигура, имеющая форму буквы L 3"/>
          <p:cNvSpPr/>
          <p:nvPr/>
        </p:nvSpPr>
        <p:spPr>
          <a:xfrm>
            <a:off x="-252536" y="6381328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396552" y="2606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468560" y="4293096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96552" y="2780928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233772" y="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32656"/>
            <a:ext cx="9144000" cy="2376264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Интернет-ресурсы в 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         преподавании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изо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2276872"/>
            <a:ext cx="446449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Составила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Батыр Л.В.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826" y="3185592"/>
            <a:ext cx="54211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921" y="4653136"/>
            <a:ext cx="1361632" cy="17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16530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5.Персональные сайты по вопросам преподавания изобразительного искусства, статьи, уроки</a:t>
            </a:r>
          </a:p>
          <a:p>
            <a:r>
              <a:rPr lang="ru-RU" sz="2000" dirty="0" smtClean="0"/>
              <a:t>Симметрия в искусстве http://irinmorozova.narod.ru/</a:t>
            </a:r>
          </a:p>
          <a:p>
            <a:r>
              <a:rPr lang="ru-RU" sz="2000" dirty="0" smtClean="0"/>
              <a:t>Творчество детей в школе. Рисунки учащихся Московских школ http://schools.keldysh.ru/kaleydoskop/</a:t>
            </a:r>
          </a:p>
          <a:p>
            <a:r>
              <a:rPr lang="ru-RU" sz="2000" dirty="0" smtClean="0"/>
              <a:t>Программа предмета в системе обучения в </a:t>
            </a:r>
            <a:r>
              <a:rPr lang="ru-RU" sz="2000" dirty="0" smtClean="0"/>
              <a:t>художественной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школе. Двухгодичный курс для 10-11 классов.</a:t>
            </a:r>
          </a:p>
          <a:p>
            <a:r>
              <a:rPr lang="ru-RU" sz="2000" dirty="0" smtClean="0"/>
              <a:t>http://www.tl.ru/~gimn13/docs/izobraz/kompoz.htm</a:t>
            </a:r>
          </a:p>
          <a:p>
            <a:r>
              <a:rPr lang="ru-RU" sz="2000" dirty="0" smtClean="0"/>
              <a:t>План - конспект открытого урока по русской деревянной архитектуре (7 класс). Тема четверти «Истоки русской национальной архитектуры». Тема урока «Конструкции и декор русских деревянных теремов».</a:t>
            </a:r>
          </a:p>
          <a:p>
            <a:r>
              <a:rPr lang="ru-RU" sz="2000" dirty="0" smtClean="0"/>
              <a:t>http://www.iro.yar.ru:8101/resource/comp/teayear/uch99/anoshk/tema1.htm</a:t>
            </a:r>
          </a:p>
          <a:p>
            <a:r>
              <a:rPr lang="ru-RU" sz="2000" dirty="0" smtClean="0"/>
              <a:t>Музей «Детская картинная галерея» г. Самары.</a:t>
            </a:r>
          </a:p>
          <a:p>
            <a:r>
              <a:rPr lang="ru-RU" sz="2000" dirty="0" smtClean="0"/>
              <a:t>http://www.ssu.samara.ru/~chgal/</a:t>
            </a:r>
          </a:p>
          <a:p>
            <a:r>
              <a:rPr lang="ru-RU" sz="2000" dirty="0" smtClean="0"/>
              <a:t>Совместный проект гимназии N1529 и школы N127, г. Москва. Отдельные темы курса истории мировой художественной культуры.</a:t>
            </a:r>
          </a:p>
          <a:p>
            <a:r>
              <a:rPr lang="ru-RU" sz="2000" dirty="0" smtClean="0"/>
              <a:t>http://schools.techno.ru/sch1529/mxk/mxk.htm</a:t>
            </a:r>
            <a:endParaRPr lang="ru-RU" sz="20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80528" y="0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овина рамки 5"/>
          <p:cNvSpPr/>
          <p:nvPr/>
        </p:nvSpPr>
        <p:spPr>
          <a:xfrm>
            <a:off x="-180528" y="908720"/>
            <a:ext cx="10620672" cy="504056"/>
          </a:xfrm>
          <a:prstGeom prst="halfFrame">
            <a:avLst>
              <a:gd name="adj1" fmla="val 22503"/>
              <a:gd name="adj2" fmla="val 3333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743" y="5445224"/>
            <a:ext cx="102325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208" y="620688"/>
            <a:ext cx="1731792" cy="236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31837"/>
            <a:ext cx="8604448" cy="6873627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6.Музеи, галереи и художественные каталоги</a:t>
            </a:r>
          </a:p>
          <a:p>
            <a:r>
              <a:rPr lang="ru-RU" sz="2000" dirty="0" smtClean="0"/>
              <a:t>Каталог Музеи России http://www.museum.ru/ </a:t>
            </a:r>
          </a:p>
          <a:p>
            <a:r>
              <a:rPr lang="ru-RU" sz="2000" dirty="0" smtClean="0"/>
              <a:t>Ресурс содержит информацию о музеях России со ссылками на их официальные сайты.</a:t>
            </a:r>
          </a:p>
          <a:p>
            <a:r>
              <a:rPr lang="ru-RU" sz="2000" dirty="0" smtClean="0"/>
              <a:t>Эрмитаж http://www.hermitage.ru/</a:t>
            </a:r>
          </a:p>
          <a:p>
            <a:r>
              <a:rPr lang="ru-RU" sz="2000" dirty="0" smtClean="0"/>
              <a:t>Почти за два с половиной столетия в Эрмитаже собрана одна из крупнейших коллекций, насчитывающая около трех миллионов произведений искусства и памятников мировой культуры, начиная с каменного века и до нашего столетия. Сегодня, при помощи современных технологий, музей создает свой цифровой автопортрет, который смогут увидеть во всем мире.</a:t>
            </a:r>
          </a:p>
          <a:p>
            <a:r>
              <a:rPr lang="ru-RU" sz="2000" dirty="0" smtClean="0"/>
              <a:t>Сайт Эрмитажа - самый полный и богатый ресурс среди художественных музеев России. Ресурс содержит информацию о проектах и выставках Эрмитажа, работе детского отдела. На сайте можно совершить виртуальную экскурсию по залам Эрмитажа с комментарием по каждому залу.</a:t>
            </a:r>
          </a:p>
          <a:p>
            <a:endParaRPr lang="ru-RU" sz="20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0" y="980728"/>
            <a:ext cx="8460432" cy="216024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0" y="476672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6038528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18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Русский музей http://www.rusmuseum.ru/</a:t>
            </a:r>
          </a:p>
          <a:p>
            <a:r>
              <a:rPr lang="ru-RU" dirty="0" smtClean="0"/>
              <a:t>Ресурс содержит информацию о постоянной экспозиции Русского музея, выставках, информацию о шедеврах из собрания Русского музея. К сожалению, тут нет виртуальной экскурсии как на сайте Эрмитажа</a:t>
            </a:r>
          </a:p>
          <a:p>
            <a:r>
              <a:rPr lang="ru-RU" dirty="0" smtClean="0"/>
              <a:t>Музей им. Пушкина http://www.museum.ru/gmii/</a:t>
            </a:r>
          </a:p>
          <a:p>
            <a:r>
              <a:rPr lang="ru-RU" dirty="0" smtClean="0"/>
              <a:t>Ресурс содержит информацию о музее, краткий перечень наиболее выдающихся экспонатов.</a:t>
            </a:r>
          </a:p>
          <a:p>
            <a:r>
              <a:rPr lang="ru-RU" dirty="0" smtClean="0"/>
              <a:t>Государственный исторический музей http://www.shm.ru/</a:t>
            </a:r>
          </a:p>
          <a:p>
            <a:r>
              <a:rPr lang="ru-RU" dirty="0" smtClean="0"/>
              <a:t>Третьяковская галерея http://www.tretyakov.ru/</a:t>
            </a:r>
          </a:p>
          <a:p>
            <a:r>
              <a:rPr lang="ru-RU" dirty="0" smtClean="0"/>
              <a:t>Ресурс содержит информацию о музее и наиболее выдающихся экспонатах, статью об основателе музея, русской живописи девятнадцатого века.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252536" y="764704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44152" y="4130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5805264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76433"/>
            <a:ext cx="1008112" cy="12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Галерея визуального искусства http://www.artni.ru/</a:t>
            </a:r>
          </a:p>
          <a:p>
            <a:r>
              <a:rPr lang="ru-RU" dirty="0" smtClean="0"/>
              <a:t>Галерея русских художников 20 века http://www.artline.ru/</a:t>
            </a:r>
          </a:p>
          <a:p>
            <a:r>
              <a:rPr lang="ru-RU" dirty="0" smtClean="0"/>
              <a:t>Музей Архитектуры им. Щусева А.В. http://www.muar.ru/</a:t>
            </a:r>
          </a:p>
          <a:p>
            <a:r>
              <a:rPr lang="ru-RU" dirty="0" smtClean="0"/>
              <a:t>Международный Центр-Музей имени Рериха Н.К.</a:t>
            </a:r>
          </a:p>
          <a:p>
            <a:r>
              <a:rPr lang="ru-RU" dirty="0" smtClean="0"/>
              <a:t>http://roerich-museum.ru/</a:t>
            </a:r>
          </a:p>
          <a:p>
            <a:r>
              <a:rPr lang="ru-RU" dirty="0" smtClean="0"/>
              <a:t>Культура и искусство Древнего Египта http://www.kemet.ru/</a:t>
            </a:r>
          </a:p>
          <a:p>
            <a:r>
              <a:rPr lang="ru-RU" dirty="0" smtClean="0"/>
              <a:t>Русская культура http://www.russianculture.ru/</a:t>
            </a:r>
          </a:p>
          <a:p>
            <a:r>
              <a:rPr lang="ru-RU" dirty="0" smtClean="0"/>
              <a:t>Ресурс содержит информацию о современных тенденциях в культуре, в том числе, и художественной и о прошлом.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72144" y="989112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44152" y="4130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244152" y="5237584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26306"/>
            <a:ext cx="1368152" cy="18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442" y="0"/>
            <a:ext cx="145363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7.Средства массовой информации по проблемам общего и художественного образования</a:t>
            </a:r>
          </a:p>
          <a:p>
            <a:r>
              <a:rPr lang="ru-RU" dirty="0" smtClean="0"/>
              <a:t>«Учительская газета» http://www.ug.ru</a:t>
            </a:r>
          </a:p>
          <a:p>
            <a:r>
              <a:rPr lang="ru-RU" dirty="0" smtClean="0"/>
              <a:t>«Первое сентября» http://www.1september.ru</a:t>
            </a:r>
          </a:p>
          <a:p>
            <a:r>
              <a:rPr lang="ru-RU" dirty="0" smtClean="0"/>
              <a:t>8.Сайты издательств</a:t>
            </a:r>
          </a:p>
          <a:p>
            <a:r>
              <a:rPr lang="ru-RU" dirty="0" smtClean="0"/>
              <a:t>Электронный каталог учебных изданий http://www.ndce.ru/</a:t>
            </a:r>
          </a:p>
          <a:p>
            <a:r>
              <a:rPr lang="ru-RU" dirty="0" smtClean="0"/>
              <a:t>Издательство Просвещение. «</a:t>
            </a:r>
            <a:r>
              <a:rPr lang="ru-RU" dirty="0" err="1" smtClean="0"/>
              <a:t>Интернетклуб</a:t>
            </a:r>
            <a:r>
              <a:rPr lang="ru-RU" dirty="0" smtClean="0"/>
              <a:t>» для учителей и методистов http://www.prosv.ru/</a:t>
            </a:r>
          </a:p>
          <a:p>
            <a:r>
              <a:rPr lang="ru-RU" dirty="0" smtClean="0"/>
              <a:t>Гуманитарный издательский центр </a:t>
            </a:r>
            <a:r>
              <a:rPr lang="ru-RU" dirty="0" err="1" smtClean="0"/>
              <a:t>Владос</a:t>
            </a:r>
            <a:r>
              <a:rPr lang="ru-RU" dirty="0" smtClean="0"/>
              <a:t> http://www.vlados.ru/</a:t>
            </a:r>
          </a:p>
          <a:p>
            <a:r>
              <a:rPr lang="ru-RU" dirty="0" smtClean="0"/>
              <a:t>Книжная лавка Университета РАО http://www.urao.mags.ru/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0" y="1988840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44152" y="4130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244152" y="5237584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"/>
            <a:ext cx="1872208" cy="169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982065"/>
            <a:ext cx="1475656" cy="18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1191854" cy="16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9.Картинки и анимация по темам</a:t>
            </a:r>
          </a:p>
          <a:p>
            <a:r>
              <a:rPr lang="ru-RU" dirty="0" smtClean="0"/>
              <a:t>http://www.jenova.narod.ru/</a:t>
            </a:r>
          </a:p>
          <a:p>
            <a:r>
              <a:rPr lang="ru-RU" dirty="0" smtClean="0"/>
              <a:t>http://clipart-gallery.de/</a:t>
            </a:r>
          </a:p>
          <a:p>
            <a:r>
              <a:rPr lang="ru-RU" dirty="0" smtClean="0"/>
              <a:t>http://gifchik.boom.ru/</a:t>
            </a:r>
          </a:p>
          <a:p>
            <a:r>
              <a:rPr lang="ru-RU" dirty="0" smtClean="0"/>
              <a:t>Заставки для фона http://www.back-ground.narod.ru</a:t>
            </a:r>
          </a:p>
          <a:p>
            <a:r>
              <a:rPr lang="ru-RU" dirty="0" smtClean="0"/>
              <a:t>Помощь в создании сайта http://www.jenova.narod.ru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80528" y="1988840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52536" y="2606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6237312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-1"/>
            <a:ext cx="2195736" cy="414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10 информация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об утвержденных программах по преподаванию изобразительного искусства </a:t>
            </a:r>
            <a:r>
              <a:rPr lang="ru-RU" dirty="0" smtClean="0"/>
              <a:t>Интересный </a:t>
            </a:r>
            <a:r>
              <a:rPr lang="ru-RU" dirty="0" smtClean="0"/>
              <a:t>ресурс представляет сайт http://som.fio.ru/Resources/Moreva</a:t>
            </a:r>
          </a:p>
          <a:p>
            <a:r>
              <a:rPr lang="ru-RU" dirty="0" smtClean="0"/>
              <a:t>Сайт ведет к.п.н., с большим опытом работы в школе. Здесь содержится, в частности информация об утвержденных программах по преподаванию изобразительного искусства.</a:t>
            </a:r>
          </a:p>
          <a:p>
            <a:r>
              <a:rPr lang="ru-RU" dirty="0" smtClean="0"/>
              <a:t>Сайт содержит информацию о программах по обучению ИЗО. Автор не дает оценок программам, поскольку все они преследуют разные цели.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0" y="2204864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44152" y="4130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5877272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864" y="0"/>
            <a:ext cx="1224136" cy="16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224136" cy="15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>
            <a:off x="-324544" y="836712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52536" y="0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5085184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468560" y="63093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233772" y="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общеобразовательных учреждениях необходимо создавать условия для развития творческой личности -- за достаточно короткий период обучения педагог передает свои знания и творческий опыт. Визуальность Интернета помогает оптимизировать этот процесс.</a:t>
            </a:r>
          </a:p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27784" y="188640"/>
            <a:ext cx="3605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13176"/>
            <a:ext cx="133618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848" y="0"/>
            <a:ext cx="1368152" cy="18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 smtClean="0"/>
              <a:t>В современном обществе наиболее востребованы и успешны люди с активной жизненной позицией, мыслящие, анализирующие, способные самосовершенствоваться, осваивать новые технологии и самоопределятся в меняющемся обществе. Поэтому образовательные концепции и программы должны не только осуществлять задачу передачи традиций, культуры и накопленного опыта, знаний, умений и навыков, но и ставить перед собой цели развития мыслящей, </a:t>
            </a:r>
            <a:r>
              <a:rPr lang="ru-RU" sz="5100" dirty="0" err="1" smtClean="0"/>
              <a:t>рефлексирующей</a:t>
            </a:r>
            <a:r>
              <a:rPr lang="ru-RU" sz="5100" dirty="0" smtClean="0"/>
              <a:t> личности.</a:t>
            </a:r>
          </a:p>
          <a:p>
            <a:r>
              <a:rPr lang="ru-RU" sz="5100" dirty="0" smtClean="0"/>
              <a:t>Использование Интернет-ресурсов является необходимым для реализации этой цели</a:t>
            </a:r>
            <a:r>
              <a:rPr lang="ru-RU" sz="4600" dirty="0" smtClean="0"/>
              <a:t>.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396552" y="404664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44152" y="4130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180528" y="6237312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321940"/>
            <a:ext cx="1696692" cy="15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366715"/>
            <a:ext cx="1080120" cy="149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589240"/>
            <a:ext cx="864096" cy="109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>
            <a:off x="-540568" y="1412776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396552" y="2606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6038528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468560" y="63093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233772" y="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Новые информационные технологии 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прочно </a:t>
            </a:r>
            <a:r>
              <a:rPr lang="ru-RU" dirty="0" smtClean="0"/>
              <a:t>вошли в современную </a:t>
            </a:r>
            <a:r>
              <a:rPr lang="ru-RU" dirty="0" smtClean="0"/>
              <a:t>жизнь</a:t>
            </a:r>
          </a:p>
          <a:p>
            <a:r>
              <a:rPr lang="ru-RU" dirty="0" smtClean="0"/>
              <a:t>. </a:t>
            </a:r>
            <a:r>
              <a:rPr lang="ru-RU" dirty="0" smtClean="0"/>
              <a:t>Среди них первое место принадлежит Интернету, который содержит неисчерпаемые ресурсы, которые могут использоваться в различных областях знаний, в том числе, на уроках изобразительного искусства.</a:t>
            </a:r>
          </a:p>
          <a:p>
            <a:r>
              <a:rPr lang="ru-RU" dirty="0" smtClean="0"/>
              <a:t>Цель работы - </a:t>
            </a:r>
            <a:r>
              <a:rPr lang="ru-RU" dirty="0" smtClean="0"/>
              <a:t>подбор </a:t>
            </a:r>
            <a:r>
              <a:rPr lang="ru-RU" dirty="0" smtClean="0"/>
              <a:t>Интернет ресурсов по методике </a:t>
            </a:r>
            <a:r>
              <a:rPr lang="ru-RU" dirty="0" smtClean="0"/>
              <a:t>преподавания изобразительного </a:t>
            </a:r>
          </a:p>
          <a:p>
            <a:r>
              <a:rPr lang="ru-RU" dirty="0" smtClean="0"/>
              <a:t>искусства.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23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>
            <a:off x="-396552" y="2348880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324544" y="0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6448264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468560" y="666936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233772" y="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5048" y="54868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Интернет </a:t>
            </a:r>
            <a:r>
              <a:rPr lang="ru-RU" sz="3200" dirty="0" smtClean="0"/>
              <a:t>представляет собой универсальную </a:t>
            </a:r>
            <a:r>
              <a:rPr lang="ru-RU" sz="3200" dirty="0" smtClean="0"/>
              <a:t>  с   систему </a:t>
            </a:r>
            <a:r>
              <a:rPr lang="ru-RU" sz="3200" dirty="0" smtClean="0"/>
              <a:t>накопления знаний. Чем больше знаний и наблюдений у человека, тем больше у него возможностей воображения</a:t>
            </a:r>
            <a:endParaRPr lang="ru-RU" sz="320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270892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Исследования показывают, что большинство детей сейчас -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визуалы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т.е. они воспринимают информацию визуально, что связано с преобладающим типом массовой культуры. Интернет как информационно-визуальная система может стать источником обучения для школьников.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167878"/>
            <a:ext cx="1224136" cy="16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7110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Обзор Интернет-ресурсов для учителей ИЗО</a:t>
            </a:r>
          </a:p>
          <a:p>
            <a:r>
              <a:rPr lang="ru-RU" sz="2400" dirty="0" smtClean="0"/>
              <a:t>Освоение школьниками основ живописи (живописные материалы и техники) на уроках изобразительного искусства будет эффективным при соблюдении следующих условий:</a:t>
            </a:r>
          </a:p>
          <a:p>
            <a:r>
              <a:rPr lang="ru-RU" sz="2400" dirty="0" smtClean="0"/>
              <a:t>1.рассмотрение процесса освоения живописных материалов и техник как части </a:t>
            </a:r>
            <a:r>
              <a:rPr lang="ru-RU" sz="2400" dirty="0" smtClean="0"/>
              <a:t>целостного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процесса художественно-эстетического образования школьников;</a:t>
            </a:r>
          </a:p>
          <a:p>
            <a:r>
              <a:rPr lang="ru-RU" sz="2400" dirty="0" smtClean="0"/>
              <a:t>2.использование форм, методов, приемов, соответствующих возрастным особенностям школьников;</a:t>
            </a:r>
          </a:p>
          <a:p>
            <a:r>
              <a:rPr lang="ru-RU" sz="2400" dirty="0" smtClean="0"/>
              <a:t>3.включение в процесс освоения живописи разнообразных дидактических игр, упражнений, творческих заданий.</a:t>
            </a:r>
          </a:p>
          <a:p>
            <a:r>
              <a:rPr lang="ru-RU" sz="2400" dirty="0" smtClean="0"/>
              <a:t>Использование Интернет-ресурсов способствует оптимизации учебных программ, </a:t>
            </a:r>
            <a:r>
              <a:rPr lang="ru-RU" sz="2400" dirty="0" smtClean="0"/>
              <a:t>выработке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новых методик преподавания.</a:t>
            </a:r>
          </a:p>
          <a:p>
            <a:endParaRPr lang="ru-RU" sz="24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324544" y="620688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324544" y="0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468560" y="6858000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96552" y="685800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3867" y="4653136"/>
            <a:ext cx="166013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340768"/>
            <a:ext cx="1475656" cy="18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настоящее время Интернет содержит много полезной информации, которая может быть применена учителями изобразительного искусства. Это информация о методиках преподавания, обмене опытом и ресурсы, содержащие визуальную информацию о шедеврах мировой живописи а также сайты, которые содержат обучающие программы. Интернет-ресурсы могут использоваться как учителем (сайты методического направления), так и учащимися на уроках ИЗО (интерактивные обучающие программы</a:t>
            </a:r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396552" y="-144016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324544" y="188640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96552" y="6237312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864" y="2276872"/>
            <a:ext cx="1224136" cy="16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256686"/>
            <a:ext cx="1259632" cy="16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044" y="188641"/>
            <a:ext cx="1587583" cy="143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3266" y="233415"/>
            <a:ext cx="1010661" cy="139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670" y="455940"/>
            <a:ext cx="808529" cy="10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Ниже приведена небольшая классификация Интернет-ресурсов.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1.Сайты официальных учреждений</a:t>
            </a:r>
          </a:p>
          <a:p>
            <a:r>
              <a:rPr lang="ru-RU" sz="2800" dirty="0" smtClean="0"/>
              <a:t>Федеральный портал «Российское образование». http://www.edu.ru/</a:t>
            </a:r>
          </a:p>
          <a:p>
            <a:r>
              <a:rPr lang="ru-RU" sz="2800" dirty="0" smtClean="0"/>
              <a:t>Российский общеобразовательный портал Министерства образования</a:t>
            </a:r>
          </a:p>
          <a:p>
            <a:r>
              <a:rPr lang="ru-RU" sz="2800" dirty="0" smtClean="0"/>
              <a:t>РФ http://school.edu.ru/</a:t>
            </a:r>
          </a:p>
          <a:p>
            <a:r>
              <a:rPr lang="ru-RU" sz="2800" dirty="0" smtClean="0"/>
              <a:t>Портал «</a:t>
            </a:r>
            <a:r>
              <a:rPr lang="ru-RU" sz="2800" dirty="0" err="1" smtClean="0"/>
              <a:t>Информика</a:t>
            </a:r>
            <a:r>
              <a:rPr lang="ru-RU" sz="2800" dirty="0" smtClean="0"/>
              <a:t>» - Федеральная целевая программа «Развитие единой образовательной информационной среды (2001-2005 годы)»</a:t>
            </a:r>
          </a:p>
          <a:p>
            <a:r>
              <a:rPr lang="ru-RU" sz="2800" dirty="0" smtClean="0"/>
              <a:t>http://www.informika.ru/text/index.html</a:t>
            </a:r>
          </a:p>
          <a:p>
            <a:r>
              <a:rPr lang="ru-RU" sz="2800" dirty="0" smtClean="0"/>
              <a:t>Московский комитет образования http://www.educom.ru/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80528" y="1196752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180528" y="0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24544" y="6237312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22356"/>
            <a:ext cx="1691680" cy="233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348880"/>
            <a:ext cx="1728192" cy="164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2.Сайты научно-исследовательских институтов</a:t>
            </a:r>
            <a:r>
              <a:rPr lang="ru-RU" dirty="0" smtClean="0"/>
              <a:t> по проблемам художественного образования и высших учебных заведений по подготовке учителей изобразительного искусства</a:t>
            </a:r>
          </a:p>
          <a:p>
            <a:r>
              <a:rPr lang="ru-RU" dirty="0" smtClean="0"/>
              <a:t>НИИ художественного образования РАО http://art-education.ioso.ru/</a:t>
            </a:r>
          </a:p>
          <a:p>
            <a:r>
              <a:rPr lang="ru-RU" dirty="0" smtClean="0"/>
              <a:t>НИИ общего и среднего образования РАО</a:t>
            </a:r>
          </a:p>
          <a:p>
            <a:r>
              <a:rPr lang="ru-RU" dirty="0" smtClean="0"/>
              <a:t>http://www.art.ioso.ru/index.php/</a:t>
            </a:r>
          </a:p>
          <a:p>
            <a:r>
              <a:rPr lang="ru-RU" dirty="0" smtClean="0"/>
              <a:t>Московский педагогический государственный университет (художественно-графический факультет) http://www.mpgu.ru/18.shtml</a:t>
            </a:r>
          </a:p>
          <a:p>
            <a:r>
              <a:rPr lang="ru-RU" dirty="0" smtClean="0"/>
              <a:t>Ярославский институт развития образования. Раздел искусство (МХК, изо) http://www.iro.yar.ru/</a:t>
            </a:r>
          </a:p>
          <a:p>
            <a:r>
              <a:rPr lang="ru-RU" dirty="0" smtClean="0"/>
              <a:t>Московский институт открытого образования http://www.mioo.ru/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80528" y="980728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244152" y="413048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324544" y="6038528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03981"/>
            <a:ext cx="2051720" cy="19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3.Методические объединения и образовательные каталоги</a:t>
            </a:r>
          </a:p>
          <a:p>
            <a:r>
              <a:rPr lang="ru-RU" sz="3100" dirty="0" smtClean="0">
                <a:latin typeface="+mj-lt"/>
              </a:rPr>
              <a:t>Сетевое объединение методистов «СОМ» http://som.fio.ru/</a:t>
            </a:r>
          </a:p>
          <a:p>
            <a:r>
              <a:rPr lang="ru-RU" sz="3100" dirty="0" smtClean="0">
                <a:latin typeface="+mj-lt"/>
              </a:rPr>
              <a:t>Сайт содержит богатое собрание статей по методикам преподавания изобразительного искусства, конспекты практических занятий.</a:t>
            </a:r>
          </a:p>
          <a:p>
            <a:r>
              <a:rPr lang="ru-RU" sz="3100" dirty="0" smtClean="0">
                <a:latin typeface="+mj-lt"/>
              </a:rPr>
              <a:t>«</a:t>
            </a:r>
            <a:r>
              <a:rPr lang="ru-RU" sz="3100" dirty="0" err="1" smtClean="0">
                <a:latin typeface="+mj-lt"/>
              </a:rPr>
              <a:t>Учитель.ru</a:t>
            </a:r>
            <a:r>
              <a:rPr lang="ru-RU" sz="3100" dirty="0" smtClean="0">
                <a:latin typeface="+mj-lt"/>
              </a:rPr>
              <a:t>». Педагогическая мастерская, конкурсы, виртуальный педсовет и </a:t>
            </a:r>
            <a:r>
              <a:rPr lang="ru-RU" sz="3100" dirty="0" err="1" smtClean="0">
                <a:latin typeface="+mj-lt"/>
              </a:rPr>
              <a:t>др</a:t>
            </a:r>
            <a:r>
              <a:rPr lang="ru-RU" sz="3100" dirty="0" smtClean="0">
                <a:latin typeface="+mj-lt"/>
              </a:rPr>
              <a:t> http://teacher.fio.ru/</a:t>
            </a:r>
          </a:p>
          <a:p>
            <a:r>
              <a:rPr lang="ru-RU" sz="3100" dirty="0" smtClean="0">
                <a:latin typeface="+mj-lt"/>
              </a:rPr>
              <a:t>Каталог ссылок на портале «Все образование» http://catalog.alledu.ru/</a:t>
            </a:r>
          </a:p>
          <a:p>
            <a:r>
              <a:rPr lang="ru-RU" sz="3100" dirty="0" smtClean="0">
                <a:latin typeface="+mj-lt"/>
              </a:rPr>
              <a:t>Конкурс «Учитель года России». Учительская копилка</a:t>
            </a:r>
          </a:p>
          <a:p>
            <a:r>
              <a:rPr lang="ru-RU" sz="3100" dirty="0" smtClean="0">
                <a:latin typeface="+mj-lt"/>
              </a:rPr>
              <a:t>http://www.teacheryear.ru/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80528" y="2060848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180528" y="0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468560" y="6038528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2160240" cy="16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1224136" cy="16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4.Профессиональное общение</a:t>
            </a:r>
          </a:p>
          <a:p>
            <a:r>
              <a:rPr lang="ru-RU" sz="2400" dirty="0" smtClean="0"/>
              <a:t>Еженедельный педсовет http://school-sector.relarn.ru/</a:t>
            </a:r>
          </a:p>
          <a:p>
            <a:r>
              <a:rPr lang="ru-RU" sz="2400" dirty="0" smtClean="0"/>
              <a:t>Ежегодный Августовский педсовет. Секция учителей общественных дисциплин, "Искусство" http://pedsovet.alledu.ru</a:t>
            </a:r>
            <a:r>
              <a:rPr lang="ru-RU" dirty="0" smtClean="0"/>
              <a:t>/</a:t>
            </a:r>
          </a:p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-180528" y="1916832"/>
            <a:ext cx="8640960" cy="288032"/>
          </a:xfrm>
          <a:prstGeom prst="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овина рамки 4"/>
          <p:cNvSpPr/>
          <p:nvPr/>
        </p:nvSpPr>
        <p:spPr>
          <a:xfrm>
            <a:off x="-180528" y="332656"/>
            <a:ext cx="8712968" cy="57606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-468560" y="6669360"/>
            <a:ext cx="8712968" cy="819472"/>
          </a:xfrm>
          <a:prstGeom prst="half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-316160" y="6461720"/>
            <a:ext cx="8712968" cy="79208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-81372" y="152400"/>
            <a:ext cx="467544" cy="685800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64273"/>
            <a:ext cx="5184576" cy="469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1045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Ниже приведена небольшая классификация Интернет-ресурсов.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LUDMILA</dc:creator>
  <cp:lastModifiedBy>USER1</cp:lastModifiedBy>
  <cp:revision>15</cp:revision>
  <dcterms:created xsi:type="dcterms:W3CDTF">2015-03-23T14:22:13Z</dcterms:created>
  <dcterms:modified xsi:type="dcterms:W3CDTF">2015-03-23T16:18:54Z</dcterms:modified>
</cp:coreProperties>
</file>