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4" r:id="rId3"/>
    <p:sldMasterId id="2147483676" r:id="rId4"/>
    <p:sldMasterId id="2147483678" r:id="rId5"/>
    <p:sldMasterId id="2147483680" r:id="rId6"/>
    <p:sldMasterId id="2147483682" r:id="rId7"/>
    <p:sldMasterId id="2147483684" r:id="rId8"/>
    <p:sldMasterId id="2147483686" r:id="rId9"/>
    <p:sldMasterId id="2147483688" r:id="rId10"/>
  </p:sldMasterIdLst>
  <p:notesMasterIdLst>
    <p:notesMasterId r:id="rId21"/>
  </p:notesMasterIdLst>
  <p:sldIdLst>
    <p:sldId id="257" r:id="rId11"/>
    <p:sldId id="258" r:id="rId12"/>
    <p:sldId id="259" r:id="rId13"/>
    <p:sldId id="260" r:id="rId14"/>
    <p:sldId id="261" r:id="rId15"/>
    <p:sldId id="262" r:id="rId16"/>
    <p:sldId id="264" r:id="rId17"/>
    <p:sldId id="265" r:id="rId18"/>
    <p:sldId id="266" r:id="rId19"/>
    <p:sldId id="26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 snapToGrid="0">
      <p:cViewPr varScale="1">
        <p:scale>
          <a:sx n="47" d="100"/>
          <a:sy n="47" d="100"/>
        </p:scale>
        <p:origin x="6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414F7-DA40-40D2-92C6-BA19BC79D26F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64973-64BD-4400-972A-8E999C6CD7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748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7BE5800F-D4B6-4D05-A684-C01FC63F8C83}" type="slidenum">
              <a:rPr lang="ru-RU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ru-RU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238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9986814A-AE75-46AF-8DD5-EA5F34C8F93D}" type="slidenum">
              <a:rPr lang="ru-RU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ru-RU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068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D1431B13-9C0D-49C4-B969-0752C98CDCE2}" type="slidenum">
              <a:rPr lang="ru-RU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ru-RU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391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4BDD5770-CAFB-4D9E-ABD4-D829A980986C}" type="slidenum">
              <a:rPr lang="ru-RU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ru-RU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336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34864292-3A53-464D-BB30-D7210E567790}" type="slidenum">
              <a:rPr lang="ru-RU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ru-RU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735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975F3CFB-542F-4EA2-AB45-6E51A73AE583}" type="slidenum">
              <a:rPr lang="ru-RU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ru-RU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226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0FCDE275-7868-4835-842A-B6658254D472}" type="slidenum">
              <a:rPr lang="ru-RU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ru-RU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131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ED3FEC41-EF68-4E51-8154-456D0FABA23B}" type="slidenum">
              <a:rPr lang="ru-RU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ru-RU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936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D65A8D8E-D017-45A6-AC95-556557B83BFB}" type="slidenum">
              <a:rPr lang="ru-RU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ru-RU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687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51225807-1CD7-4EC0-A4B6-53AB098640B0}" type="slidenum">
              <a:rPr lang="ru-RU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ru-RU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984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80D10-A53A-46C6-8C84-30C09FF55D34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27.03.2015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C1D10-6B1C-4A26-8AB9-FA1F1EEC13D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78819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96F73-7034-4C35-84DA-7E763F8D55A1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27.03.2015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72D3D-325B-4958-B0FA-8EA1FAAD6C5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29873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974F6-D8AC-42E5-A7C0-F2320FFECB3B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27.03.2015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50A92-37C6-4B2B-950C-733DD7C3BDE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4611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645FB-F47A-4901-BDA4-3E242E7681D7}" type="datetimeFigureOut">
              <a:rPr lang="ru-RU"/>
              <a:pPr>
                <a:defRPr/>
              </a:pPr>
              <a:t>27.03.2015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4558D-957E-459D-BF30-C204AF4A587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40036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645FB-F47A-4901-BDA4-3E242E7681D7}" type="datetimeFigureOut">
              <a:rPr lang="ru-RU"/>
              <a:pPr>
                <a:defRPr/>
              </a:pPr>
              <a:t>27.03.2015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4558D-957E-459D-BF30-C204AF4A587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7889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645FB-F47A-4901-BDA4-3E242E7681D7}" type="datetimeFigureOut">
              <a:rPr lang="ru-RU"/>
              <a:pPr>
                <a:defRPr/>
              </a:pPr>
              <a:t>27.03.2015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4558D-957E-459D-BF30-C204AF4A587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59380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645FB-F47A-4901-BDA4-3E242E7681D7}" type="datetimeFigureOut">
              <a:rPr lang="ru-RU"/>
              <a:pPr>
                <a:defRPr/>
              </a:pPr>
              <a:t>27.03.2015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4558D-957E-459D-BF30-C204AF4A587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86208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645FB-F47A-4901-BDA4-3E242E7681D7}" type="datetimeFigureOut">
              <a:rPr lang="ru-RU"/>
              <a:pPr>
                <a:defRPr/>
              </a:pPr>
              <a:t>27.03.2015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4558D-957E-459D-BF30-C204AF4A587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29336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645FB-F47A-4901-BDA4-3E242E7681D7}" type="datetimeFigureOut">
              <a:rPr lang="ru-RU"/>
              <a:pPr>
                <a:defRPr/>
              </a:pPr>
              <a:t>27.03.2015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4558D-957E-459D-BF30-C204AF4A587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91803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645FB-F47A-4901-BDA4-3E242E7681D7}" type="datetimeFigureOut">
              <a:rPr lang="ru-RU"/>
              <a:pPr>
                <a:defRPr/>
              </a:pPr>
              <a:t>27.03.2015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4558D-957E-459D-BF30-C204AF4A587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94108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645FB-F47A-4901-BDA4-3E242E7681D7}" type="datetimeFigureOut">
              <a:rPr lang="ru-RU"/>
              <a:pPr>
                <a:defRPr/>
              </a:pPr>
              <a:t>27.03.2015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4558D-957E-459D-BF30-C204AF4A587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44606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A52A2-23A1-4A51-A282-A01DC357E37D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27.03.2015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A27E0-AA2B-4BE1-8A6B-9C0647878FC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946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6A4CF-0056-430E-BE08-9B12787F60FD}" type="datetimeFigureOut">
              <a:rPr lang="ru-RU"/>
              <a:pPr>
                <a:defRPr/>
              </a:pPr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3F543-7FC7-4953-B11E-453F1FF28D2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06784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28E5E-CB51-4E81-9D61-BCB1BA0BCFD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27.03.2015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55A61-FD48-4EEF-8A59-B26DA1A267F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668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62766-39D2-4176-ACA1-9E465E7DC2F0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27.03.2015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0EF7B-3630-4819-A2C4-4572184C798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52700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1EB39-5387-4343-861A-969806A13597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27.03.2015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465EB-3310-49E2-9589-CA2C2D6C88E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63549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FF71F-D762-41BD-8908-B345C46D73E7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27.03.2015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3ADEC-940D-4A97-AEDB-865A8CFEFB2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14172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3DEF8-0FEF-4EB8-A629-F42A7F177BC7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27.03.2015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F8496-4D67-415D-87D5-A5E8D6BFAB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38424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28B92-486A-48BA-A137-14B105AF6C9D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27.03.2015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64BFF-79DA-4CD8-B5FA-C8C6B41E8F8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05570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2682B-1F2C-446A-B20E-B4BFD04C5F55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27.03.2015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A73EC-8FE3-4F19-807E-0C320F5358B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94165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755075-EC9A-450A-9BBC-B6464ECAF54B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27.03.2015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CBCBC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DB9FA8-5372-453C-9A86-1AF2E5ECF91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4271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97C2B3B-5CB1-4420-8E4F-7D97D66B3F41}" type="datetimeFigureOut">
              <a:rPr lang="ru-RU"/>
              <a:pPr>
                <a:defRPr/>
              </a:pPr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086D28-062C-4E97-9689-8B4995FBDE2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420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9" name="Текст 1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8B0095F-FF3D-4A01-A46E-E4F8B3603881}" type="datetimeFigureOut">
              <a:rPr lang="ru-RU"/>
              <a:pPr>
                <a:defRPr/>
              </a:pPr>
              <a:t>27.03.2015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CBCBC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1DE56F-8481-4627-8150-E61226378CA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8971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9" name="Текст 1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8B0095F-FF3D-4A01-A46E-E4F8B3603881}" type="datetimeFigureOut">
              <a:rPr lang="ru-RU"/>
              <a:pPr>
                <a:defRPr/>
              </a:pPr>
              <a:t>27.03.2015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CBCBC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1DE56F-8481-4627-8150-E61226378CA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0250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9" name="Текст 1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8B0095F-FF3D-4A01-A46E-E4F8B3603881}" type="datetimeFigureOut">
              <a:rPr lang="ru-RU"/>
              <a:pPr>
                <a:defRPr/>
              </a:pPr>
              <a:t>27.03.2015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CBCBC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1DE56F-8481-4627-8150-E61226378CA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7174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9" name="Текст 1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8B0095F-FF3D-4A01-A46E-E4F8B3603881}" type="datetimeFigureOut">
              <a:rPr lang="ru-RU"/>
              <a:pPr>
                <a:defRPr/>
              </a:pPr>
              <a:t>27.03.2015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CBCBC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1DE56F-8481-4627-8150-E61226378CA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1895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9" name="Текст 1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8B0095F-FF3D-4A01-A46E-E4F8B3603881}" type="datetimeFigureOut">
              <a:rPr lang="ru-RU"/>
              <a:pPr>
                <a:defRPr/>
              </a:pPr>
              <a:t>27.03.2015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CBCBC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1DE56F-8481-4627-8150-E61226378CA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0688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9" name="Текст 1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8B0095F-FF3D-4A01-A46E-E4F8B3603881}" type="datetimeFigureOut">
              <a:rPr lang="ru-RU"/>
              <a:pPr>
                <a:defRPr/>
              </a:pPr>
              <a:t>27.03.2015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CBCBC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1DE56F-8481-4627-8150-E61226378CA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211864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9" name="Текст 1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8B0095F-FF3D-4A01-A46E-E4F8B3603881}" type="datetimeFigureOut">
              <a:rPr lang="ru-RU"/>
              <a:pPr>
                <a:defRPr/>
              </a:pPr>
              <a:t>27.03.2015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CBCBC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1DE56F-8481-4627-8150-E61226378CA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2126737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9" name="Текст 1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8B0095F-FF3D-4A01-A46E-E4F8B3603881}" type="datetimeFigureOut">
              <a:rPr lang="ru-RU"/>
              <a:pPr>
                <a:defRPr/>
              </a:pPr>
              <a:t>27.03.2015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CBCBC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1DE56F-8481-4627-8150-E61226378CA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9262240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74396"/>
            </a:gs>
            <a:gs pos="50000">
              <a:srgbClr val="DEC2E4"/>
            </a:gs>
            <a:gs pos="72000">
              <a:srgbClr val="874396"/>
            </a:gs>
            <a:gs pos="100000">
              <a:srgbClr val="874396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6376783" y="1500174"/>
            <a:ext cx="280846" cy="55399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03512" y="142852"/>
            <a:ext cx="864096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AC66BB">
                        <a:tint val="70000"/>
                        <a:satMod val="245000"/>
                      </a:srgbClr>
                    </a:gs>
                    <a:gs pos="75000">
                      <a:srgbClr val="AC66BB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AC66BB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ru-RU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Птицы как символы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75521" y="5013177"/>
            <a:ext cx="1876155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Руководитель:</a:t>
            </a:r>
          </a:p>
          <a:p>
            <a:pPr algn="ctr">
              <a:defRPr/>
            </a:pPr>
            <a:r>
              <a:rPr lang="ru-RU" sz="20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Степкаева</a:t>
            </a:r>
            <a:r>
              <a:rPr lang="ru-RU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Елена </a:t>
            </a:r>
          </a:p>
          <a:p>
            <a:pPr algn="ctr">
              <a:defRPr/>
            </a:pPr>
            <a:r>
              <a:rPr lang="ru-RU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Анатольевна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24000" y="1340768"/>
            <a:ext cx="2411760" cy="417037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Участники</a:t>
            </a:r>
          </a:p>
          <a:p>
            <a:pPr algn="ctr">
              <a:defRPr/>
            </a:pPr>
            <a:r>
              <a:rPr lang="ru-RU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проекта:</a:t>
            </a:r>
          </a:p>
          <a:p>
            <a:pPr algn="ctr">
              <a:defRPr/>
            </a:pPr>
            <a:r>
              <a:rPr lang="ru-RU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обучающиеся</a:t>
            </a:r>
          </a:p>
          <a:p>
            <a:pPr algn="ctr">
              <a:defRPr/>
            </a:pPr>
            <a:r>
              <a:rPr lang="ru-RU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 А класса</a:t>
            </a:r>
          </a:p>
          <a:p>
            <a:pPr algn="ctr">
              <a:defRPr/>
            </a:pPr>
            <a:endParaRPr lang="en-US" sz="2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Защитник</a:t>
            </a:r>
          </a:p>
          <a:p>
            <a:pPr algn="ctr">
              <a:defRPr/>
            </a:pPr>
            <a:r>
              <a:rPr lang="ru-RU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проекта:</a:t>
            </a:r>
          </a:p>
          <a:p>
            <a:pPr algn="ctr">
              <a:defRPr/>
            </a:pPr>
            <a:r>
              <a:rPr lang="ru-RU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Полина Сивоконь</a:t>
            </a:r>
          </a:p>
          <a:p>
            <a:pPr algn="ctr">
              <a:defRPr/>
            </a:pPr>
            <a:r>
              <a:rPr lang="ru-RU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обучающаяся</a:t>
            </a:r>
          </a:p>
          <a:p>
            <a:pPr algn="ctr">
              <a:defRPr/>
            </a:pPr>
            <a:r>
              <a:rPr lang="ru-RU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2 А класса</a:t>
            </a:r>
            <a:endParaRPr lang="en-US" sz="2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2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25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4" name="Picture 2" descr="D:\лена\фото1\фото 1 кл\фото 1 класс\1 сентября\SG107147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647728" y="1484784"/>
            <a:ext cx="6571260" cy="48885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angle"/>
            <a:extrusionClr>
              <a:srgbClr val="000000"/>
            </a:extrusionClr>
          </a:sp3d>
          <a:extLst/>
        </p:spPr>
      </p:pic>
    </p:spTree>
    <p:extLst>
      <p:ext uri="{BB962C8B-B14F-4D97-AF65-F5344CB8AC3E}">
        <p14:creationId xmlns:p14="http://schemas.microsoft.com/office/powerpoint/2010/main" val="938945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74396"/>
            </a:gs>
            <a:gs pos="50000">
              <a:srgbClr val="DEC2E4"/>
            </a:gs>
            <a:gs pos="72000">
              <a:srgbClr val="874396"/>
            </a:gs>
            <a:gs pos="100000">
              <a:srgbClr val="874396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трелка вниз 29"/>
          <p:cNvSpPr/>
          <p:nvPr/>
        </p:nvSpPr>
        <p:spPr>
          <a:xfrm rot="2239754">
            <a:off x="3497264" y="1238250"/>
            <a:ext cx="238125" cy="116998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Стрелка вниз 33"/>
          <p:cNvSpPr/>
          <p:nvPr/>
        </p:nvSpPr>
        <p:spPr>
          <a:xfrm rot="19408544">
            <a:off x="8358189" y="1212851"/>
            <a:ext cx="242887" cy="1858963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8024826" y="5715016"/>
            <a:ext cx="2214578" cy="857256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881554" y="5857892"/>
            <a:ext cx="2357454" cy="857256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738282" y="5857892"/>
            <a:ext cx="2857520" cy="857256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7024694" y="2928934"/>
            <a:ext cx="2714644" cy="78581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666844" y="4143380"/>
            <a:ext cx="2286016" cy="92869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024298" y="3286124"/>
            <a:ext cx="2000264" cy="78581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238348" y="2285992"/>
            <a:ext cx="2857520" cy="71438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threePt" dir="t"/>
          </a:scene3d>
          <a:sp3d prstMaterial="metal">
            <a:bevelT w="184150"/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783632" y="908720"/>
            <a:ext cx="6715172" cy="92869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77456" y="1"/>
            <a:ext cx="8643841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мы собирали информацию</a:t>
            </a:r>
          </a:p>
        </p:txBody>
      </p:sp>
      <p:sp>
        <p:nvSpPr>
          <p:cNvPr id="31" name="Стрелка вниз 30"/>
          <p:cNvSpPr/>
          <p:nvPr/>
        </p:nvSpPr>
        <p:spPr>
          <a:xfrm rot="1901935">
            <a:off x="2541589" y="2973389"/>
            <a:ext cx="242887" cy="122237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Стрелка вниз 32"/>
          <p:cNvSpPr/>
          <p:nvPr/>
        </p:nvSpPr>
        <p:spPr>
          <a:xfrm rot="19936670">
            <a:off x="5105401" y="2886076"/>
            <a:ext cx="219075" cy="398463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Стрелка вниз 35"/>
          <p:cNvSpPr/>
          <p:nvPr/>
        </p:nvSpPr>
        <p:spPr>
          <a:xfrm rot="3749012">
            <a:off x="5193507" y="2450307"/>
            <a:ext cx="155575" cy="466566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Стрелка вниз 36"/>
          <p:cNvSpPr/>
          <p:nvPr/>
        </p:nvSpPr>
        <p:spPr>
          <a:xfrm rot="2110129">
            <a:off x="7005638" y="3576638"/>
            <a:ext cx="209550" cy="25400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Стрелка вниз 37"/>
          <p:cNvSpPr/>
          <p:nvPr/>
        </p:nvSpPr>
        <p:spPr>
          <a:xfrm rot="20812885">
            <a:off x="8961439" y="3783014"/>
            <a:ext cx="198437" cy="1976437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31704" y="764704"/>
            <a:ext cx="565949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Источники</a:t>
            </a:r>
            <a:r>
              <a:rPr lang="ru-RU" sz="5400" b="1" dirty="0">
                <a:ln w="11430"/>
                <a:gradFill>
                  <a:gsLst>
                    <a:gs pos="0">
                      <a:srgbClr val="AC66BB">
                        <a:tint val="70000"/>
                        <a:satMod val="245000"/>
                      </a:srgbClr>
                    </a:gs>
                    <a:gs pos="75000">
                      <a:srgbClr val="AC66BB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AC66BB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информации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096133" y="2928935"/>
            <a:ext cx="2443553" cy="75405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5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Информация в</a:t>
            </a:r>
          </a:p>
          <a:p>
            <a:pPr algn="ctr">
              <a:lnSpc>
                <a:spcPts val="2000"/>
              </a:lnSpc>
              <a:defRPr/>
            </a:pPr>
            <a:r>
              <a:rPr lang="ru-RU" sz="25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сетях Интернета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452662" y="2357430"/>
            <a:ext cx="2337498" cy="60529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2000"/>
              </a:lnSpc>
              <a:defRPr/>
            </a:pPr>
            <a:r>
              <a:rPr lang="ru-RU" sz="25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Информация в </a:t>
            </a:r>
          </a:p>
          <a:p>
            <a:pPr algn="ctr">
              <a:lnSpc>
                <a:spcPts val="2000"/>
              </a:lnSpc>
              <a:defRPr/>
            </a:pPr>
            <a:r>
              <a:rPr lang="ru-RU" sz="25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библиотеке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686080" y="4143380"/>
            <a:ext cx="2227149" cy="73353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5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Книги,</a:t>
            </a:r>
            <a:r>
              <a:rPr lang="ru-RU" sz="2500" b="1" dirty="0">
                <a:ln w="11430"/>
                <a:gradFill>
                  <a:gsLst>
                    <a:gs pos="0">
                      <a:srgbClr val="AC66BB">
                        <a:tint val="70000"/>
                        <a:satMod val="245000"/>
                      </a:srgbClr>
                    </a:gs>
                    <a:gs pos="75000">
                      <a:srgbClr val="AC66BB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AC66BB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>
              <a:lnSpc>
                <a:spcPts val="2000"/>
              </a:lnSpc>
              <a:defRPr/>
            </a:pPr>
            <a:r>
              <a:rPr lang="ru-RU" sz="25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энциклопедии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238613" y="3429000"/>
            <a:ext cx="1580433" cy="62581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2000"/>
              </a:lnSpc>
              <a:defRPr/>
            </a:pPr>
            <a:r>
              <a:rPr lang="ru-RU" sz="25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Журналы,</a:t>
            </a:r>
          </a:p>
          <a:p>
            <a:pPr algn="ctr">
              <a:lnSpc>
                <a:spcPts val="2000"/>
              </a:lnSpc>
              <a:defRPr/>
            </a:pPr>
            <a:r>
              <a:rPr lang="ru-RU" sz="25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газеты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524000" y="5929330"/>
            <a:ext cx="3230500" cy="73353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2000"/>
              </a:lnSpc>
              <a:defRPr/>
            </a:pPr>
            <a:r>
              <a:rPr lang="ru-RU" sz="25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Сайт: символика</a:t>
            </a:r>
          </a:p>
          <a:p>
            <a:pPr algn="ctr">
              <a:defRPr/>
            </a:pPr>
            <a:r>
              <a:rPr lang="ru-RU" sz="25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птиц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952992" y="5929330"/>
            <a:ext cx="2240550" cy="73353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5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Сайт: приметы</a:t>
            </a:r>
          </a:p>
          <a:p>
            <a:pPr algn="ctr">
              <a:lnSpc>
                <a:spcPts val="2000"/>
              </a:lnSpc>
              <a:defRPr/>
            </a:pPr>
            <a:r>
              <a:rPr lang="ru-RU" sz="25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 птицах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8310579" y="5715017"/>
            <a:ext cx="1739579" cy="75405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5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Сайт: стихи</a:t>
            </a:r>
          </a:p>
          <a:p>
            <a:pPr algn="ctr">
              <a:lnSpc>
                <a:spcPts val="2000"/>
              </a:lnSpc>
              <a:defRPr/>
            </a:pPr>
            <a:r>
              <a:rPr lang="ru-RU" sz="25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про птиц</a:t>
            </a:r>
          </a:p>
        </p:txBody>
      </p:sp>
    </p:spTree>
    <p:extLst>
      <p:ext uri="{BB962C8B-B14F-4D97-AF65-F5344CB8AC3E}">
        <p14:creationId xmlns:p14="http://schemas.microsoft.com/office/powerpoint/2010/main" val="1015140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6030" y="188640"/>
            <a:ext cx="8229600" cy="10081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F0"/>
                </a:solidFill>
              </a:rPr>
              <a:t>Актуальность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0013" y="1268414"/>
            <a:ext cx="7016750" cy="22320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Каждый день мы   видим птиц  и слышим  их щебетанье. Птицы есть даже на гербах России и нашего района. Нам стало интересно, что они символизируют</a:t>
            </a:r>
            <a:r>
              <a:rPr lang="ru-RU" smtClean="0"/>
              <a:t>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791744" y="3284984"/>
            <a:ext cx="4392488" cy="33173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angle"/>
            <a:extrusionClr>
              <a:srgbClr val="000000"/>
            </a:extrusionClr>
          </a:sp3d>
          <a:extLst/>
        </p:spPr>
      </p:pic>
    </p:spTree>
    <p:extLst>
      <p:ext uri="{BB962C8B-B14F-4D97-AF65-F5344CB8AC3E}">
        <p14:creationId xmlns:p14="http://schemas.microsoft.com/office/powerpoint/2010/main" val="2224264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6030" y="260648"/>
            <a:ext cx="8229600" cy="158417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rgbClr val="00B0F0"/>
                </a:solidFill>
              </a:rPr>
              <a:t>Основопологающий</a:t>
            </a:r>
            <a:r>
              <a:rPr lang="ru-RU" dirty="0" smtClean="0">
                <a:solidFill>
                  <a:srgbClr val="00B0F0"/>
                </a:solidFill>
              </a:rPr>
              <a:t> вопрос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024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7851" y="2781301"/>
            <a:ext cx="8569325" cy="3311525"/>
          </a:xfrm>
        </p:spPr>
        <p:txBody>
          <a:bodyPr/>
          <a:lstStyle/>
          <a:p>
            <a:pPr eaLnBrk="1" hangingPunct="1"/>
            <a:r>
              <a:rPr lang="ru-RU" sz="4800">
                <a:solidFill>
                  <a:schemeClr val="bg1"/>
                </a:solidFill>
              </a:rPr>
              <a:t>Почему на гербе России двуглавый орёл?</a:t>
            </a:r>
          </a:p>
        </p:txBody>
      </p:sp>
    </p:spTree>
    <p:extLst>
      <p:ext uri="{BB962C8B-B14F-4D97-AF65-F5344CB8AC3E}">
        <p14:creationId xmlns:p14="http://schemas.microsoft.com/office/powerpoint/2010/main" val="2007749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6030" y="188640"/>
            <a:ext cx="8229600" cy="10081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F0"/>
                </a:solidFill>
              </a:rPr>
              <a:t>Объект исследования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126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66988" y="1830388"/>
            <a:ext cx="3960812" cy="792162"/>
          </a:xfrm>
        </p:spPr>
        <p:txBody>
          <a:bodyPr/>
          <a:lstStyle/>
          <a:p>
            <a:pPr eaLnBrk="1" hangingPunct="1"/>
            <a:r>
              <a:rPr lang="ru-RU" sz="5400" b="1">
                <a:solidFill>
                  <a:schemeClr val="bg1"/>
                </a:solidFill>
              </a:rPr>
              <a:t>ПТИЦЫ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063552" y="3140968"/>
            <a:ext cx="3600400" cy="34563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angle"/>
            <a:extrusionClr>
              <a:srgbClr val="000000"/>
            </a:extrusion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7032104" y="1844825"/>
            <a:ext cx="3168352" cy="33786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angle"/>
            <a:extrusionClr>
              <a:srgbClr val="000000"/>
            </a:extrusionClr>
          </a:sp3d>
          <a:extLst/>
        </p:spPr>
      </p:pic>
    </p:spTree>
    <p:extLst>
      <p:ext uri="{BB962C8B-B14F-4D97-AF65-F5344CB8AC3E}">
        <p14:creationId xmlns:p14="http://schemas.microsoft.com/office/powerpoint/2010/main" val="1380009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6030" y="188640"/>
            <a:ext cx="8229600" cy="10081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F0"/>
                </a:solidFill>
              </a:rPr>
              <a:t>ПРЕДМЕТ исследования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229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95600" y="1341439"/>
            <a:ext cx="6400800" cy="2232025"/>
          </a:xfrm>
        </p:spPr>
        <p:txBody>
          <a:bodyPr/>
          <a:lstStyle/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smtClean="0">
                <a:solidFill>
                  <a:schemeClr val="bg1"/>
                </a:solidFill>
              </a:rPr>
              <a:t> </a:t>
            </a:r>
            <a:r>
              <a:rPr lang="ru-RU" b="1" smtClean="0">
                <a:solidFill>
                  <a:schemeClr val="bg1"/>
                </a:solidFill>
              </a:rPr>
              <a:t>СИМВОЛИКА   ПТИЦ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b="1" smtClean="0">
                <a:solidFill>
                  <a:schemeClr val="bg1"/>
                </a:solidFill>
              </a:rPr>
              <a:t>ИСПОЛЬЗОВАНИЕ ПТИЦ В ГЕРАЛЬДИКЕ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919536" y="3356992"/>
            <a:ext cx="2736304" cy="3024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angle"/>
            <a:extrusionClr>
              <a:srgbClr val="000000"/>
            </a:extrusionClr>
          </a:sp3d>
          <a:extLst/>
        </p:spPr>
      </p:pic>
      <p:pic>
        <p:nvPicPr>
          <p:cNvPr id="5" name="Picture 2" descr="C:\Documents and Settings\АНДРЕЙ\Рабочий стол\герб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2104" y="3252440"/>
            <a:ext cx="2933763" cy="31288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angl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32634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6030" y="0"/>
            <a:ext cx="8229600" cy="11967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F0"/>
                </a:solidFill>
              </a:rPr>
              <a:t>Цель исследования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4529138" y="2951163"/>
            <a:ext cx="3797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white"/>
                </a:solidFill>
                <a:latin typeface="Times New Roman" panose="02020603050405020304" pitchFamily="18" charset="0"/>
              </a:rPr>
              <a:t/>
            </a:r>
            <a:br>
              <a:rPr lang="ru-RU">
                <a:solidFill>
                  <a:prstClr val="white"/>
                </a:solidFill>
                <a:latin typeface="Times New Roman" panose="02020603050405020304" pitchFamily="18" charset="0"/>
              </a:rPr>
            </a:br>
            <a:endParaRPr lang="ru-RU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639616" y="3356992"/>
            <a:ext cx="2808312" cy="25808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angle"/>
            <a:extrusionClr>
              <a:srgbClr val="000000"/>
            </a:extrusionClr>
          </a:sp3d>
          <a:ex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816080" y="3525241"/>
            <a:ext cx="2714644" cy="25945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angle"/>
            <a:extrusionClr>
              <a:srgbClr val="000000"/>
            </a:extrusionClr>
          </a:sp3d>
          <a:extLst/>
        </p:spPr>
      </p:pic>
      <p:sp>
        <p:nvSpPr>
          <p:cNvPr id="13318" name="Прямоугольник 5"/>
          <p:cNvSpPr>
            <a:spLocks noChangeArrowheads="1"/>
          </p:cNvSpPr>
          <p:nvPr/>
        </p:nvSpPr>
        <p:spPr bwMode="auto">
          <a:xfrm>
            <a:off x="3575050" y="1566863"/>
            <a:ext cx="51133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prstClr val="black"/>
                </a:solidFill>
                <a:latin typeface="Times New Roman" panose="02020603050405020304" pitchFamily="18" charset="0"/>
              </a:rPr>
              <a:t>Определение значения изображенных птиц на гербах, выявление их особенностей</a:t>
            </a:r>
          </a:p>
        </p:txBody>
      </p:sp>
    </p:spTree>
    <p:extLst>
      <p:ext uri="{BB962C8B-B14F-4D97-AF65-F5344CB8AC3E}">
        <p14:creationId xmlns:p14="http://schemas.microsoft.com/office/powerpoint/2010/main" val="345775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6030" y="0"/>
            <a:ext cx="8229600" cy="148478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F0"/>
                </a:solidFill>
              </a:rPr>
              <a:t>Задачи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32075" y="2349500"/>
            <a:ext cx="5545138" cy="4783138"/>
          </a:xfrm>
        </p:spPr>
        <p:txBody>
          <a:bodyPr>
            <a:noAutofit/>
          </a:bodyPr>
          <a:lstStyle/>
          <a:p>
            <a:pPr marL="342900" indent="-342900"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chemeClr val="bg1"/>
                </a:solidFill>
              </a:rPr>
              <a:t>Изучить информационные источники</a:t>
            </a:r>
          </a:p>
          <a:p>
            <a:pPr marL="342900" indent="-342900"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chemeClr val="bg1"/>
                </a:solidFill>
              </a:rPr>
              <a:t>Изучить символику птиц</a:t>
            </a:r>
          </a:p>
          <a:p>
            <a:pPr marL="342900" indent="-342900"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chemeClr val="bg1"/>
                </a:solidFill>
              </a:rPr>
              <a:t>Выяснить как  появился двуглавый орёл на гербе России</a:t>
            </a:r>
          </a:p>
          <a:p>
            <a:pPr marL="342900" indent="-342900"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chemeClr val="bg1"/>
                </a:solidFill>
              </a:rPr>
              <a:t>Выяснить какие районы Амурской области  в геральдике используют птиц</a:t>
            </a:r>
          </a:p>
          <a:p>
            <a:pPr marL="342900" indent="-342900"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chemeClr val="bg1"/>
                </a:solidFill>
              </a:rPr>
              <a:t>Систематизировать информацию и представить её наглядно </a:t>
            </a:r>
          </a:p>
          <a:p>
            <a:pPr marL="457200" indent="-457200"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endParaRPr lang="ru-RU" sz="2400" dirty="0"/>
          </a:p>
          <a:p>
            <a:pPr marL="457200" indent="-457200"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endParaRPr lang="ru-RU" sz="2400" dirty="0"/>
          </a:p>
          <a:p>
            <a:pPr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2400" dirty="0"/>
              <a:t>   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2000" dirty="0"/>
              <a:t> 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endParaRPr lang="ru-RU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602284" y="188640"/>
            <a:ext cx="2117453" cy="18722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ContrastingRightFacing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7752184" y="4005064"/>
            <a:ext cx="2592288" cy="24806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HeroicExtremeLeftFacing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</p:spTree>
    <p:extLst>
      <p:ext uri="{BB962C8B-B14F-4D97-AF65-F5344CB8AC3E}">
        <p14:creationId xmlns:p14="http://schemas.microsoft.com/office/powerpoint/2010/main" val="1524294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50000">
              <a:srgbClr val="0070C0"/>
            </a:gs>
            <a:gs pos="100000">
              <a:srgbClr val="FF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4515670" y="0"/>
            <a:ext cx="308020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AC66BB">
                        <a:tint val="70000"/>
                        <a:satMod val="245000"/>
                      </a:srgbClr>
                    </a:gs>
                    <a:gs pos="75000">
                      <a:srgbClr val="AC66BB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AC66BB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гипотеза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376783" y="1857364"/>
            <a:ext cx="280846" cy="55399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927649" y="4725144"/>
            <a:ext cx="6564383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000" b="1" dirty="0">
                <a:ln w="11430"/>
                <a:solidFill>
                  <a:srgbClr val="2ED03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</a:t>
            </a:r>
            <a:r>
              <a:rPr lang="ru-RU" sz="3200" b="1" dirty="0">
                <a:ln w="11430"/>
                <a:solidFill>
                  <a:srgbClr val="2ED03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Это признак большого ума:</a:t>
            </a:r>
          </a:p>
          <a:p>
            <a:pPr>
              <a:defRPr/>
            </a:pPr>
            <a:r>
              <a:rPr lang="ru-RU" sz="3200" b="1" dirty="0">
                <a:ln w="11430"/>
                <a:solidFill>
                  <a:srgbClr val="2ED03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одна голова хорошо, а две лучше</a:t>
            </a:r>
            <a:endParaRPr lang="ru-RU" sz="3000" b="1" dirty="0">
              <a:ln w="11430"/>
              <a:solidFill>
                <a:srgbClr val="2ED03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365" name="Picture 2" descr="C:\Documents and Settings\АНДРЕЙ\Рабочий стол\герб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1125539"/>
            <a:ext cx="3078162" cy="336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273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6030" y="188640"/>
            <a:ext cx="8229600" cy="10081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F0"/>
                </a:solidFill>
              </a:rPr>
              <a:t>МЕТОДЫ ИССЛЕДОВАНИЯ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0014" y="1125539"/>
            <a:ext cx="8137525" cy="4606925"/>
          </a:xfrm>
        </p:spPr>
        <p:txBody>
          <a:bodyPr anchor="ctr">
            <a:normAutofit fontScale="47500" lnSpcReduction="20000"/>
          </a:bodyPr>
          <a:lstStyle/>
          <a:p>
            <a:pPr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endParaRPr lang="ru-RU" dirty="0" smtClean="0"/>
          </a:p>
          <a:p>
            <a:pPr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endParaRPr lang="ru-RU" dirty="0"/>
          </a:p>
          <a:p>
            <a:pPr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endParaRPr lang="ru-RU" dirty="0" smtClean="0"/>
          </a:p>
          <a:p>
            <a:pPr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endParaRPr lang="ru-RU" dirty="0"/>
          </a:p>
          <a:p>
            <a:pPr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endParaRPr lang="ru-RU" dirty="0" smtClean="0"/>
          </a:p>
          <a:p>
            <a:pPr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endParaRPr lang="ru-RU" dirty="0"/>
          </a:p>
          <a:p>
            <a:pPr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5900" dirty="0">
                <a:solidFill>
                  <a:schemeClr val="bg1"/>
                </a:solidFill>
              </a:rPr>
              <a:t>         * беседа</a:t>
            </a:r>
          </a:p>
          <a:p>
            <a:pPr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5900" dirty="0">
                <a:solidFill>
                  <a:schemeClr val="bg1"/>
                </a:solidFill>
              </a:rPr>
              <a:t>         *  изучение литературы</a:t>
            </a:r>
          </a:p>
          <a:p>
            <a:pPr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5900" dirty="0">
                <a:solidFill>
                  <a:schemeClr val="bg1"/>
                </a:solidFill>
              </a:rPr>
              <a:t>         *  сопоставления</a:t>
            </a:r>
          </a:p>
          <a:p>
            <a:pPr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5900" dirty="0">
                <a:solidFill>
                  <a:schemeClr val="bg1"/>
                </a:solidFill>
              </a:rPr>
              <a:t>         * наблюдения</a:t>
            </a:r>
          </a:p>
          <a:p>
            <a:pPr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5900" dirty="0">
                <a:solidFill>
                  <a:schemeClr val="bg1"/>
                </a:solidFill>
              </a:rPr>
              <a:t>         * сравнения</a:t>
            </a:r>
          </a:p>
          <a:p>
            <a:pPr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5900" dirty="0">
                <a:solidFill>
                  <a:schemeClr val="bg1"/>
                </a:solidFill>
              </a:rPr>
              <a:t>         * компьютерная обработка</a:t>
            </a:r>
          </a:p>
          <a:p>
            <a:pPr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5900" dirty="0">
                <a:solidFill>
                  <a:schemeClr val="bg1"/>
                </a:solidFill>
              </a:rPr>
              <a:t>         * защита исследовательской работы</a:t>
            </a:r>
          </a:p>
          <a:p>
            <a:pPr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endParaRPr lang="ru-RU" dirty="0" smtClean="0"/>
          </a:p>
          <a:p>
            <a:pPr marL="457200" indent="-457200"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charset="0"/>
              <a:buChar char="•"/>
              <a:defRPr/>
            </a:pPr>
            <a:endParaRPr lang="ru-RU" dirty="0" smtClean="0"/>
          </a:p>
          <a:p>
            <a:pPr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2950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212</Words>
  <Application>Microsoft Office PowerPoint</Application>
  <PresentationFormat>Широкоэкранный</PresentationFormat>
  <Paragraphs>84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10</vt:i4>
      </vt:variant>
    </vt:vector>
  </HeadingPairs>
  <TitlesOfParts>
    <vt:vector size="28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1_Апекс</vt:lpstr>
      <vt:lpstr>2_Апекс</vt:lpstr>
      <vt:lpstr>3_Апекс</vt:lpstr>
      <vt:lpstr>4_Апекс</vt:lpstr>
      <vt:lpstr>5_Апекс</vt:lpstr>
      <vt:lpstr>6_Апекс</vt:lpstr>
      <vt:lpstr>7_Апекс</vt:lpstr>
      <vt:lpstr>8_Апекс</vt:lpstr>
      <vt:lpstr>2_Тема Office</vt:lpstr>
      <vt:lpstr>Презентация PowerPoint</vt:lpstr>
      <vt:lpstr>Актуальность</vt:lpstr>
      <vt:lpstr>Основопологающий вопрос</vt:lpstr>
      <vt:lpstr>Объект исследования</vt:lpstr>
      <vt:lpstr>ПРЕДМЕТ исследования</vt:lpstr>
      <vt:lpstr>Цель исследования</vt:lpstr>
      <vt:lpstr>Задачи</vt:lpstr>
      <vt:lpstr>Презентация PowerPoint</vt:lpstr>
      <vt:lpstr>МЕТОДЫ ИССЛЕДОВАНИЯ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XTreme.ws</dc:creator>
  <cp:lastModifiedBy>XTreme.ws</cp:lastModifiedBy>
  <cp:revision>2</cp:revision>
  <dcterms:created xsi:type="dcterms:W3CDTF">2015-03-26T20:49:02Z</dcterms:created>
  <dcterms:modified xsi:type="dcterms:W3CDTF">2015-03-26T20:52:07Z</dcterms:modified>
</cp:coreProperties>
</file>