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6" r:id="rId5"/>
    <p:sldId id="258" r:id="rId6"/>
    <p:sldId id="263" r:id="rId7"/>
    <p:sldId id="261" r:id="rId8"/>
    <p:sldId id="259" r:id="rId9"/>
    <p:sldId id="260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5209" autoAdjust="0"/>
  </p:normalViewPr>
  <p:slideViewPr>
    <p:cSldViewPr>
      <p:cViewPr varScale="1">
        <p:scale>
          <a:sx n="116" d="100"/>
          <a:sy n="116" d="100"/>
        </p:scale>
        <p:origin x="14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CC69E-7DF4-4DAA-839E-A5DAABDB438F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FE28A-3B3A-41D1-9FF9-3C1841B69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53A76-1B09-44C7-8F9C-EF0364B2D9E4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2F8C8-FAC5-4C53-A8A0-306755057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0093B-1956-46B7-BFBA-6F29A7EB6F50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E13C0-E96F-40BE-BC42-789586B3BF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6F02E-87D3-4DD2-A899-091EF4A929E0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E5990-005C-4A83-9C41-6E43D1FD5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C6BBB-5527-40D3-9A6D-AACBAFB5DE24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D931B-981C-4D21-83C8-5FE894CC71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F9383-2D94-4226-B51E-72BC8E2FA031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1BF73-4646-4BCB-861E-6906A1DF3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88D66-4CEB-4E38-9AF6-C40B852BD8B7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20698-B4B8-4E8D-B833-0AB9B9589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13FDF-1EB3-4914-AC32-D741AD120FD8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83981-75C0-4455-91FF-10C244059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B6D32-9F89-4E7D-BD11-821DDF52ECBB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F2E99-3184-40D0-854B-E8B93F9DE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FFFD7-C5E4-4811-A461-F3FEB733C70C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C9868-9AF4-4A37-9E86-144B0C127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41570-AD15-42E4-A400-1364DCAA6224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EEF2E-572E-43B1-8699-4BDF886CE7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48DBD7-F512-47B2-95DA-43C5744E14FE}" type="datetimeFigureOut">
              <a:rPr lang="ru-RU"/>
              <a:pPr>
                <a:defRPr/>
              </a:pPr>
              <a:t>19.03.2015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A2350F-FB06-4E49-A11E-22744F6C5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9" r:id="rId8"/>
    <p:sldLayoutId id="2147483700" r:id="rId9"/>
    <p:sldLayoutId id="2147483691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Показательные уравнения</a:t>
            </a:r>
            <a:endParaRPr lang="ru-RU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2000250"/>
            <a:ext cx="8194675" cy="4643438"/>
          </a:xfrm>
        </p:spPr>
        <p:txBody>
          <a:bodyPr/>
          <a:lstStyle/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r>
              <a:rPr lang="ru-RU" smtClean="0"/>
              <a:t>Эта тема не так сложна, как кажется, стоит лишь по-хорошему разобраться в ней, в чем я постараюсь помочь.</a:t>
            </a:r>
          </a:p>
          <a:p>
            <a:pPr algn="ctr"/>
            <a:endParaRPr lang="ru-RU" smtClean="0"/>
          </a:p>
        </p:txBody>
      </p:sp>
      <p:pic>
        <p:nvPicPr>
          <p:cNvPr id="13315" name="Picture 1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429000"/>
            <a:ext cx="1747838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358114" cy="85725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Ответы и решения</a:t>
            </a:r>
            <a:endParaRPr lang="ru-RU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8688" y="1214438"/>
            <a:ext cx="7072312" cy="26193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+mn-lt"/>
              </a:rPr>
              <a:t>Напомню, что бездумно списывать их не стоит.  Просто проверь себя после того сам разобрался.</a:t>
            </a:r>
          </a:p>
        </p:txBody>
      </p:sp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2532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253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2536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2538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9" name="Picture 2" descr="C:\Users\Админ\Desktop\210.ph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2643188"/>
            <a:ext cx="1260475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0" name="TextBox 17"/>
          <p:cNvSpPr txBox="1">
            <a:spLocks noChangeArrowheads="1"/>
          </p:cNvSpPr>
          <p:nvPr/>
        </p:nvSpPr>
        <p:spPr bwMode="auto">
          <a:xfrm>
            <a:off x="3071813" y="1928813"/>
            <a:ext cx="1785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Задание 2</a:t>
            </a:r>
          </a:p>
        </p:txBody>
      </p:sp>
      <p:sp>
        <p:nvSpPr>
          <p:cNvPr id="22541" name="TextBox 19"/>
          <p:cNvSpPr txBox="1">
            <a:spLocks noChangeArrowheads="1"/>
          </p:cNvSpPr>
          <p:nvPr/>
        </p:nvSpPr>
        <p:spPr bwMode="auto">
          <a:xfrm>
            <a:off x="5643563" y="1928813"/>
            <a:ext cx="2571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Задание 3</a:t>
            </a:r>
          </a:p>
        </p:txBody>
      </p:sp>
      <p:pic>
        <p:nvPicPr>
          <p:cNvPr id="22542" name="Picture 4" descr="C:\Users\Админ\Desktop\208.ph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3" y="2643188"/>
            <a:ext cx="14224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3" name="Picture 5" descr="C:\Users\Админ\Desktop\213.php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2571750"/>
            <a:ext cx="247173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4" name="TextBox 22"/>
          <p:cNvSpPr txBox="1">
            <a:spLocks noChangeArrowheads="1"/>
          </p:cNvSpPr>
          <p:nvPr/>
        </p:nvSpPr>
        <p:spPr bwMode="auto">
          <a:xfrm>
            <a:off x="714375" y="1928813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Задание 1</a:t>
            </a:r>
          </a:p>
        </p:txBody>
      </p:sp>
      <p:sp>
        <p:nvSpPr>
          <p:cNvPr id="22545" name="TextBox 23"/>
          <p:cNvSpPr txBox="1">
            <a:spLocks noChangeArrowheads="1"/>
          </p:cNvSpPr>
          <p:nvPr/>
        </p:nvSpPr>
        <p:spPr bwMode="auto">
          <a:xfrm>
            <a:off x="285750" y="5786438"/>
            <a:ext cx="60007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PS</a:t>
            </a:r>
            <a:r>
              <a:rPr lang="ru-RU"/>
              <a:t> </a:t>
            </a:r>
            <a:r>
              <a:rPr lang="ru-RU" sz="1200"/>
              <a:t>эти решения не полные. В твоей тетради должно быть написано гораздо подробней.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072188" y="5857875"/>
            <a:ext cx="2928937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6" action="ppaction://hlinksldjump"/>
              </a:rPr>
              <a:t>Обратно к практическим заданиям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358114" cy="85725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Ответы и решения</a:t>
            </a:r>
            <a:endParaRPr lang="ru-RU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8688" y="1214438"/>
            <a:ext cx="7072312" cy="26193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+mn-lt"/>
              </a:rPr>
              <a:t>Напомню, что бездумно списывать их не стоит.  Просто проверь себя после того сам разобрался.</a:t>
            </a: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355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355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3560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3562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3" name="TextBox 17"/>
          <p:cNvSpPr txBox="1">
            <a:spLocks noChangeArrowheads="1"/>
          </p:cNvSpPr>
          <p:nvPr/>
        </p:nvSpPr>
        <p:spPr bwMode="auto">
          <a:xfrm>
            <a:off x="3500438" y="1928813"/>
            <a:ext cx="1785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Задание 5</a:t>
            </a:r>
          </a:p>
        </p:txBody>
      </p:sp>
      <p:sp>
        <p:nvSpPr>
          <p:cNvPr id="23564" name="TextBox 19"/>
          <p:cNvSpPr txBox="1">
            <a:spLocks noChangeArrowheads="1"/>
          </p:cNvSpPr>
          <p:nvPr/>
        </p:nvSpPr>
        <p:spPr bwMode="auto">
          <a:xfrm>
            <a:off x="6215063" y="2000250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Задание 6</a:t>
            </a:r>
          </a:p>
        </p:txBody>
      </p:sp>
      <p:sp>
        <p:nvSpPr>
          <p:cNvPr id="23565" name="TextBox 22"/>
          <p:cNvSpPr txBox="1">
            <a:spLocks noChangeArrowheads="1"/>
          </p:cNvSpPr>
          <p:nvPr/>
        </p:nvSpPr>
        <p:spPr bwMode="auto">
          <a:xfrm>
            <a:off x="714375" y="1928813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Задание 4</a:t>
            </a:r>
          </a:p>
        </p:txBody>
      </p:sp>
      <p:sp>
        <p:nvSpPr>
          <p:cNvPr id="23566" name="TextBox 23"/>
          <p:cNvSpPr txBox="1">
            <a:spLocks noChangeArrowheads="1"/>
          </p:cNvSpPr>
          <p:nvPr/>
        </p:nvSpPr>
        <p:spPr bwMode="auto">
          <a:xfrm>
            <a:off x="285750" y="5786438"/>
            <a:ext cx="60007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PS</a:t>
            </a:r>
            <a:r>
              <a:rPr lang="ru-RU"/>
              <a:t> </a:t>
            </a:r>
            <a:r>
              <a:rPr lang="ru-RU" sz="1200"/>
              <a:t>эти решения не полные. В твоей тетради должно быть написано гораздо подробней.</a:t>
            </a:r>
          </a:p>
        </p:txBody>
      </p:sp>
      <p:pic>
        <p:nvPicPr>
          <p:cNvPr id="23567" name="Picture 2" descr="C:\Users\Админ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3" y="2500313"/>
            <a:ext cx="1071562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8" name="Picture 3" descr="C:\Users\Админ\Desktop\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38" y="2500313"/>
            <a:ext cx="10795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9" name="Picture 5" descr="C:\Users\Админ\Desktop\123333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50" y="2357438"/>
            <a:ext cx="1928813" cy="228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ик 24"/>
          <p:cNvSpPr/>
          <p:nvPr/>
        </p:nvSpPr>
        <p:spPr>
          <a:xfrm>
            <a:off x="6072188" y="5857875"/>
            <a:ext cx="2928937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6" action="ppaction://hlinksldjump"/>
              </a:rPr>
              <a:t>Обратно к сложным заданиям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429552" cy="128588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Подытожим</a:t>
            </a:r>
            <a:endParaRPr lang="ru-RU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4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5" name="Rectangle 16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4586" name="TextBox 17"/>
          <p:cNvSpPr txBox="1">
            <a:spLocks noChangeArrowheads="1"/>
          </p:cNvSpPr>
          <p:nvPr/>
        </p:nvSpPr>
        <p:spPr bwMode="auto">
          <a:xfrm>
            <a:off x="928688" y="1714500"/>
            <a:ext cx="7358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Мы научились решать показательные уравнения.</a:t>
            </a:r>
          </a:p>
          <a:p>
            <a:r>
              <a:rPr lang="ru-RU"/>
              <a:t>Думаю, не стоит напоминать, что теорию надо выучить. </a:t>
            </a:r>
          </a:p>
          <a:p>
            <a:r>
              <a:rPr lang="ru-RU"/>
              <a:t>С практикой же поступим так: просто возьми свой учебник и порешай задания, либо подойди к учителю и возьми задание. </a:t>
            </a:r>
          </a:p>
        </p:txBody>
      </p:sp>
      <p:sp>
        <p:nvSpPr>
          <p:cNvPr id="19" name="Управляющая кнопка: настраиваемая 18">
            <a:hlinkClick r:id="" action="ppaction://hlinkshowjump?jump=endshow" highlightClick="1"/>
          </p:cNvPr>
          <p:cNvSpPr/>
          <p:nvPr/>
        </p:nvSpPr>
        <p:spPr>
          <a:xfrm>
            <a:off x="1357313" y="3357563"/>
            <a:ext cx="5857875" cy="1500187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Я все понял. Знаю теорию. Умею решать показательные </a:t>
            </a:r>
            <a:r>
              <a:rPr lang="ru-RU" dirty="0" err="1"/>
              <a:t>уранения</a:t>
            </a:r>
            <a:r>
              <a:rPr lang="ru-RU" dirty="0"/>
              <a:t>.</a:t>
            </a:r>
          </a:p>
        </p:txBody>
      </p:sp>
      <p:sp>
        <p:nvSpPr>
          <p:cNvPr id="20" name="Управляющая кнопка: настраиваемая 19">
            <a:hlinkClick r:id="" action="ppaction://hlinkshowjump?jump=firstslide" highlightClick="1"/>
          </p:cNvPr>
          <p:cNvSpPr/>
          <p:nvPr/>
        </p:nvSpPr>
        <p:spPr>
          <a:xfrm>
            <a:off x="1357313" y="5072063"/>
            <a:ext cx="5857875" cy="142875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Ни чего не понял.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429552" cy="128588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же такое показательные уравнения </a:t>
            </a:r>
            <a:r>
              <a:rPr lang="ru-RU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8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57250" y="2000250"/>
            <a:ext cx="7286625" cy="785813"/>
          </a:xfrm>
        </p:spPr>
        <p:txBody>
          <a:bodyPr/>
          <a:lstStyle/>
          <a:p>
            <a:pPr algn="ctr"/>
            <a:r>
              <a:rPr lang="ru-RU" smtClean="0"/>
              <a:t>Показательные уравнения – это уравнения, в которых неизвестное число находится в показателе степени.</a:t>
            </a:r>
          </a:p>
        </p:txBody>
      </p:sp>
      <p:sp>
        <p:nvSpPr>
          <p:cNvPr id="14339" name="Прямоугольник 7"/>
          <p:cNvSpPr>
            <a:spLocks noChangeArrowheads="1"/>
          </p:cNvSpPr>
          <p:nvPr/>
        </p:nvSpPr>
        <p:spPr bwMode="auto">
          <a:xfrm>
            <a:off x="142875" y="4143375"/>
            <a:ext cx="842962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Чаще всего решение показательных уравнений сводится к решению уравнения </a:t>
            </a:r>
            <a:r>
              <a:rPr lang="en-US"/>
              <a:t> </a:t>
            </a:r>
            <a:r>
              <a:rPr lang="ru-RU" sz="2800" b="1"/>
              <a:t>а</a:t>
            </a:r>
            <a:r>
              <a:rPr lang="en-US" sz="2800" b="1" baseline="30000"/>
              <a:t>x</a:t>
            </a:r>
            <a:r>
              <a:rPr lang="en-US" sz="2800" b="1"/>
              <a:t>=a</a:t>
            </a:r>
            <a:r>
              <a:rPr lang="en-US" sz="2800" b="1" baseline="30000"/>
              <a:t>b</a:t>
            </a:r>
            <a:r>
              <a:rPr lang="en-US" sz="2800"/>
              <a:t> </a:t>
            </a:r>
            <a:r>
              <a:rPr lang="ru-RU" sz="3200"/>
              <a:t>, </a:t>
            </a:r>
            <a:r>
              <a:rPr lang="ru-RU"/>
              <a:t>где а – заданное число, а</a:t>
            </a:r>
            <a:r>
              <a:rPr lang="en-US"/>
              <a:t>&gt;</a:t>
            </a:r>
            <a:r>
              <a:rPr lang="ru-RU"/>
              <a:t>0, а     1, х – неизвестное.</a:t>
            </a:r>
          </a:p>
        </p:txBody>
      </p:sp>
      <p:sp>
        <p:nvSpPr>
          <p:cNvPr id="9" name="Не равно 8"/>
          <p:cNvSpPr/>
          <p:nvPr/>
        </p:nvSpPr>
        <p:spPr>
          <a:xfrm>
            <a:off x="6000750" y="4643438"/>
            <a:ext cx="357188" cy="285750"/>
          </a:xfrm>
          <a:prstGeom prst="mathNotEqual">
            <a:avLst>
              <a:gd name="adj1" fmla="val 12929"/>
              <a:gd name="adj2" fmla="val 6600000"/>
              <a:gd name="adj3" fmla="val 11963"/>
            </a:avLst>
          </a:prstGeom>
          <a:solidFill>
            <a:schemeClr val="tx1"/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341" name="Прямоугольник 9"/>
          <p:cNvSpPr>
            <a:spLocks noChangeArrowheads="1"/>
          </p:cNvSpPr>
          <p:nvPr/>
        </p:nvSpPr>
        <p:spPr bwMode="auto">
          <a:xfrm>
            <a:off x="2428875" y="3071813"/>
            <a:ext cx="3714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Например: </a:t>
            </a:r>
            <a:r>
              <a:rPr lang="en-US"/>
              <a:t>2</a:t>
            </a:r>
            <a:r>
              <a:rPr lang="en-US" baseline="30000"/>
              <a:t>x</a:t>
            </a:r>
            <a:r>
              <a:rPr lang="en-US"/>
              <a:t>=4</a:t>
            </a:r>
            <a:r>
              <a:rPr lang="ru-RU"/>
              <a:t>     или    </a:t>
            </a:r>
            <a:r>
              <a:rPr lang="en-US"/>
              <a:t>4</a:t>
            </a:r>
            <a:r>
              <a:rPr lang="en-US" baseline="30000"/>
              <a:t>x-1</a:t>
            </a:r>
            <a:r>
              <a:rPr lang="en-US"/>
              <a:t>=1</a:t>
            </a:r>
            <a:endParaRPr lang="ru-RU"/>
          </a:p>
        </p:txBody>
      </p:sp>
      <p:sp>
        <p:nvSpPr>
          <p:cNvPr id="11" name="Управляющая кнопка: настраиваемая 10">
            <a:hlinkClick r:id="" action="ppaction://hlinkshowjump?jump=nextslide" highlightClick="1"/>
          </p:cNvPr>
          <p:cNvSpPr/>
          <p:nvPr/>
        </p:nvSpPr>
        <p:spPr>
          <a:xfrm>
            <a:off x="7000875" y="5857875"/>
            <a:ext cx="1714500" cy="71437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Разобрался</a:t>
            </a:r>
            <a:r>
              <a:rPr lang="en-US" dirty="0"/>
              <a:t>&gt;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429552" cy="128588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Как решать?</a:t>
            </a:r>
            <a:endParaRPr lang="ru-RU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2" name="Прямоугольник 7"/>
          <p:cNvSpPr>
            <a:spLocks noChangeArrowheads="1"/>
          </p:cNvSpPr>
          <p:nvPr/>
        </p:nvSpPr>
        <p:spPr bwMode="auto">
          <a:xfrm>
            <a:off x="214313" y="1214438"/>
            <a:ext cx="84296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Напомню: </a:t>
            </a:r>
            <a:r>
              <a:rPr lang="ru-RU" sz="1600"/>
              <a:t>чаще всего решение показательных уравнений сводится к решению уравнения </a:t>
            </a:r>
            <a:r>
              <a:rPr lang="en-US" sz="1600"/>
              <a:t> </a:t>
            </a:r>
            <a:r>
              <a:rPr lang="ru-RU" sz="2800" b="1"/>
              <a:t>а</a:t>
            </a:r>
            <a:r>
              <a:rPr lang="en-US" sz="2800" b="1" baseline="30000"/>
              <a:t>x</a:t>
            </a:r>
            <a:r>
              <a:rPr lang="en-US" sz="2800" b="1"/>
              <a:t>=a</a:t>
            </a:r>
            <a:r>
              <a:rPr lang="en-US" sz="2800" b="1" baseline="30000"/>
              <a:t>b</a:t>
            </a:r>
            <a:r>
              <a:rPr lang="en-US" sz="2800"/>
              <a:t> </a:t>
            </a:r>
            <a:r>
              <a:rPr lang="ru-RU" sz="1600"/>
              <a:t>, где а – заданное число, а</a:t>
            </a:r>
            <a:r>
              <a:rPr lang="en-US" sz="1600"/>
              <a:t>&gt;</a:t>
            </a:r>
            <a:r>
              <a:rPr lang="ru-RU" sz="1600"/>
              <a:t>0, а    1, х – неизвестное</a:t>
            </a:r>
            <a:r>
              <a:rPr lang="ru-RU"/>
              <a:t>.</a:t>
            </a:r>
          </a:p>
        </p:txBody>
      </p:sp>
      <p:sp>
        <p:nvSpPr>
          <p:cNvPr id="11" name="Управляющая кнопка: настраиваемая 10">
            <a:hlinkClick r:id="" action="ppaction://hlinkshowjump?jump=nextslide" highlightClick="1"/>
          </p:cNvPr>
          <p:cNvSpPr/>
          <p:nvPr/>
        </p:nvSpPr>
        <p:spPr>
          <a:xfrm>
            <a:off x="7000875" y="5857875"/>
            <a:ext cx="1714500" cy="714375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2" action="ppaction://hlinksldjump" tooltip="Пример решения"/>
              </a:rPr>
              <a:t>Разобрался</a:t>
            </a:r>
            <a:r>
              <a:rPr lang="en-US" dirty="0">
                <a:hlinkClick r:id="rId2" action="ppaction://hlinksldjump" tooltip="Пример решения"/>
              </a:rPr>
              <a:t>&gt;</a:t>
            </a:r>
            <a:endParaRPr lang="ru-RU" dirty="0"/>
          </a:p>
        </p:txBody>
      </p:sp>
      <p:sp>
        <p:nvSpPr>
          <p:cNvPr id="15364" name="TextBox 12"/>
          <p:cNvSpPr txBox="1">
            <a:spLocks noChangeArrowheads="1"/>
          </p:cNvSpPr>
          <p:nvPr/>
        </p:nvSpPr>
        <p:spPr bwMode="auto">
          <a:xfrm>
            <a:off x="1357313" y="2286000"/>
            <a:ext cx="6357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Это уравнение можно решить очень просто с помощью свойства степени с одинаковым основанием а</a:t>
            </a:r>
            <a:r>
              <a:rPr lang="en-US" sz="1600"/>
              <a:t>&gt;</a:t>
            </a:r>
            <a:r>
              <a:rPr lang="ru-RU" sz="1600"/>
              <a:t>0, а    1 равны только когда, когда их показатели равны. </a:t>
            </a:r>
            <a:r>
              <a:rPr lang="ru-RU" sz="1100"/>
              <a:t>(</a:t>
            </a:r>
            <a:r>
              <a:rPr lang="ru-RU" sz="1100">
                <a:hlinkClick r:id="rId3" action="ppaction://hlinksldjump"/>
              </a:rPr>
              <a:t>напомнить свойства степени</a:t>
            </a:r>
            <a:r>
              <a:rPr lang="ru-RU" sz="1100"/>
              <a:t>)</a:t>
            </a:r>
          </a:p>
        </p:txBody>
      </p:sp>
      <p:sp>
        <p:nvSpPr>
          <p:cNvPr id="14" name="Не равно 13"/>
          <p:cNvSpPr/>
          <p:nvPr/>
        </p:nvSpPr>
        <p:spPr>
          <a:xfrm>
            <a:off x="5429250" y="2643188"/>
            <a:ext cx="214313" cy="142875"/>
          </a:xfrm>
          <a:prstGeom prst="mathNotEqual">
            <a:avLst>
              <a:gd name="adj1" fmla="val 12929"/>
              <a:gd name="adj2" fmla="val 6461522"/>
              <a:gd name="adj3" fmla="val 1822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366" name="Rectangle 1"/>
          <p:cNvSpPr>
            <a:spLocks noChangeArrowheads="1"/>
          </p:cNvSpPr>
          <p:nvPr/>
        </p:nvSpPr>
        <p:spPr bwMode="auto">
          <a:xfrm>
            <a:off x="142875" y="3286125"/>
            <a:ext cx="3786188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Попробуем решить уравнение:</a:t>
            </a:r>
            <a:endParaRPr lang="ru-RU" sz="90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ru-RU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4*2</a:t>
            </a:r>
            <a:r>
              <a:rPr lang="ru-RU" sz="1400" b="1" baseline="30000">
                <a:latin typeface="Calibri" pitchFamily="34" charset="0"/>
                <a:ea typeface="Calibri" pitchFamily="34" charset="0"/>
                <a:cs typeface="Times New Roman" pitchFamily="18" charset="0"/>
              </a:rPr>
              <a:t>х </a:t>
            </a:r>
            <a:r>
              <a:rPr lang="ru-RU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=1 </a:t>
            </a:r>
            <a:endParaRPr lang="ru-RU" sz="90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запишем уравнение в другом виде</a:t>
            </a:r>
            <a:endParaRPr lang="ru-RU" sz="900">
              <a:cs typeface="Arial" charset="0"/>
            </a:endParaRPr>
          </a:p>
          <a:p>
            <a:pPr eaLnBrk="0" hangingPunct="0"/>
            <a:r>
              <a:rPr lang="ru-RU" sz="1400">
                <a:latin typeface="Calibri" pitchFamily="34" charset="0"/>
              </a:rPr>
              <a:t>2</a:t>
            </a:r>
            <a:r>
              <a:rPr lang="ru-RU" sz="1400" baseline="30000">
                <a:latin typeface="Calibri" pitchFamily="34" charset="0"/>
              </a:rPr>
              <a:t>2</a:t>
            </a:r>
            <a:r>
              <a:rPr lang="ru-RU" sz="1400">
                <a:latin typeface="Calibri" pitchFamily="34" charset="0"/>
              </a:rPr>
              <a:t>*2</a:t>
            </a:r>
            <a:r>
              <a:rPr lang="ru-RU" sz="1400" baseline="30000">
                <a:latin typeface="Calibri" pitchFamily="34" charset="0"/>
              </a:rPr>
              <a:t>х</a:t>
            </a:r>
            <a:r>
              <a:rPr lang="ru-RU" sz="1400">
                <a:latin typeface="Calibri" pitchFamily="34" charset="0"/>
              </a:rPr>
              <a:t>=1 ;</a:t>
            </a:r>
            <a:endParaRPr lang="ru-RU" sz="900">
              <a:cs typeface="Arial" charset="0"/>
            </a:endParaRPr>
          </a:p>
          <a:p>
            <a:pPr eaLnBrk="0" hangingPunct="0"/>
            <a:r>
              <a:rPr lang="ru-RU" sz="1400">
                <a:latin typeface="Calibri" pitchFamily="34" charset="0"/>
              </a:rPr>
              <a:t>теперь, пользуясь свойством степени</a:t>
            </a:r>
            <a:endParaRPr lang="ru-RU" sz="900">
              <a:cs typeface="Arial" charset="0"/>
            </a:endParaRPr>
          </a:p>
          <a:p>
            <a:pPr eaLnBrk="0" hangingPunct="0"/>
            <a:r>
              <a:rPr lang="ru-RU" sz="1400">
                <a:latin typeface="Calibri" pitchFamily="34" charset="0"/>
              </a:rPr>
              <a:t>2</a:t>
            </a:r>
            <a:r>
              <a:rPr lang="ru-RU" sz="1400" baseline="30000">
                <a:latin typeface="Calibri" pitchFamily="34" charset="0"/>
              </a:rPr>
              <a:t>2+х</a:t>
            </a:r>
            <a:r>
              <a:rPr lang="ru-RU" sz="1400">
                <a:latin typeface="Calibri" pitchFamily="34" charset="0"/>
              </a:rPr>
              <a:t>=1</a:t>
            </a:r>
            <a:endParaRPr lang="ru-RU" sz="900">
              <a:cs typeface="Arial" charset="0"/>
            </a:endParaRPr>
          </a:p>
          <a:p>
            <a:pPr eaLnBrk="0" hangingPunct="0"/>
            <a:r>
              <a:rPr lang="ru-RU" sz="1400">
                <a:latin typeface="Calibri" pitchFamily="34" charset="0"/>
              </a:rPr>
              <a:t>любое число нулевой степени = 1, значит</a:t>
            </a:r>
            <a:endParaRPr lang="ru-RU" sz="900">
              <a:cs typeface="Arial" charset="0"/>
            </a:endParaRPr>
          </a:p>
          <a:p>
            <a:pPr eaLnBrk="0" hangingPunct="0"/>
            <a:r>
              <a:rPr lang="ru-RU" sz="1400">
                <a:latin typeface="Calibri" pitchFamily="34" charset="0"/>
              </a:rPr>
              <a:t>2</a:t>
            </a:r>
            <a:r>
              <a:rPr lang="ru-RU" sz="1400" baseline="30000">
                <a:latin typeface="Calibri" pitchFamily="34" charset="0"/>
              </a:rPr>
              <a:t>2+х</a:t>
            </a:r>
            <a:r>
              <a:rPr lang="ru-RU" sz="1400">
                <a:latin typeface="Calibri" pitchFamily="34" charset="0"/>
              </a:rPr>
              <a:t>=2</a:t>
            </a:r>
            <a:r>
              <a:rPr lang="ru-RU" sz="1400" baseline="30000">
                <a:latin typeface="Calibri" pitchFamily="34" charset="0"/>
              </a:rPr>
              <a:t>0</a:t>
            </a:r>
            <a:endParaRPr lang="ru-RU" sz="900">
              <a:cs typeface="Arial" charset="0"/>
            </a:endParaRPr>
          </a:p>
          <a:p>
            <a:pPr eaLnBrk="0" hangingPunct="0"/>
            <a:r>
              <a:rPr lang="ru-RU" sz="1400">
                <a:latin typeface="Calibri" pitchFamily="34" charset="0"/>
              </a:rPr>
              <a:t>теперь приравниваем показатели</a:t>
            </a:r>
            <a:endParaRPr lang="ru-RU" sz="900">
              <a:cs typeface="Arial" charset="0"/>
            </a:endParaRPr>
          </a:p>
          <a:p>
            <a:pPr eaLnBrk="0" hangingPunct="0"/>
            <a:r>
              <a:rPr lang="ru-RU" sz="1400">
                <a:latin typeface="Calibri" pitchFamily="34" charset="0"/>
              </a:rPr>
              <a:t>2+х=0</a:t>
            </a:r>
            <a:endParaRPr lang="ru-RU" sz="900">
              <a:cs typeface="Arial" charset="0"/>
            </a:endParaRPr>
          </a:p>
          <a:p>
            <a:pPr eaLnBrk="0" hangingPunct="0"/>
            <a:r>
              <a:rPr lang="ru-RU" sz="1400">
                <a:latin typeface="Calibri" pitchFamily="34" charset="0"/>
              </a:rPr>
              <a:t>видим, что</a:t>
            </a:r>
            <a:endParaRPr lang="ru-RU" sz="900">
              <a:cs typeface="Arial" charset="0"/>
            </a:endParaRPr>
          </a:p>
          <a:p>
            <a:pPr eaLnBrk="0" hangingPunct="0"/>
            <a:r>
              <a:rPr lang="ru-RU" sz="1400" u="sng">
                <a:latin typeface="Calibri" pitchFamily="34" charset="0"/>
              </a:rPr>
              <a:t>х=-2</a:t>
            </a:r>
          </a:p>
          <a:p>
            <a:pPr eaLnBrk="0" hangingPunct="0"/>
            <a:endParaRPr lang="ru-RU" sz="1400" u="sng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 u="sng">
                <a:latin typeface="Calibri" pitchFamily="34" charset="0"/>
                <a:cs typeface="Times New Roman" pitchFamily="18" charset="0"/>
              </a:rPr>
              <a:t>Ответ: х=-2</a:t>
            </a:r>
            <a:endParaRPr lang="ru-RU">
              <a:cs typeface="Arial" charset="0"/>
            </a:endParaRPr>
          </a:p>
        </p:txBody>
      </p:sp>
      <p:sp>
        <p:nvSpPr>
          <p:cNvPr id="15" name="Не равно 14"/>
          <p:cNvSpPr/>
          <p:nvPr/>
        </p:nvSpPr>
        <p:spPr>
          <a:xfrm>
            <a:off x="5929313" y="1714500"/>
            <a:ext cx="285750" cy="214313"/>
          </a:xfrm>
          <a:prstGeom prst="mathNotEqual">
            <a:avLst>
              <a:gd name="adj1" fmla="val 12929"/>
              <a:gd name="adj2" fmla="val 6461522"/>
              <a:gd name="adj3" fmla="val 1822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Управляющая кнопка: настраиваемая 15">
            <a:hlinkClick r:id="" action="ppaction://hlinkshowjump?jump=previousslide" highlightClick="1"/>
          </p:cNvPr>
          <p:cNvSpPr/>
          <p:nvPr/>
        </p:nvSpPr>
        <p:spPr>
          <a:xfrm>
            <a:off x="5786438" y="5857875"/>
            <a:ext cx="1000125" cy="71437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&lt;</a:t>
            </a:r>
            <a:r>
              <a:rPr lang="ru-RU" dirty="0"/>
              <a:t>Назад</a:t>
            </a:r>
          </a:p>
        </p:txBody>
      </p:sp>
      <p:sp>
        <p:nvSpPr>
          <p:cNvPr id="1536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370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372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374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5376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/>
          <p:nvPr/>
        </p:nvSpPr>
        <p:spPr>
          <a:xfrm>
            <a:off x="5786438" y="5000625"/>
            <a:ext cx="2928937" cy="7143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5" action="ppaction://hlinksldjump" tooltip="Это будет трудно. Жми если только хорошо разобрался в теории!"/>
              </a:rPr>
              <a:t>Перейти к практическим заданиям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429552" cy="128588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Свойства степени</a:t>
            </a:r>
            <a:endParaRPr lang="ru-RU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Управляющая кнопка: настраиваемая 15">
            <a:hlinkClick r:id="" action="ppaction://hlinkshowjump?jump=previousslide" highlightClick="1"/>
          </p:cNvPr>
          <p:cNvSpPr/>
          <p:nvPr/>
        </p:nvSpPr>
        <p:spPr>
          <a:xfrm>
            <a:off x="7000875" y="5857875"/>
            <a:ext cx="1571625" cy="71437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&lt;</a:t>
            </a:r>
            <a:r>
              <a:rPr lang="ru-RU" dirty="0"/>
              <a:t>Назад</a:t>
            </a: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38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39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392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394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928688" y="1214438"/>
            <a:ext cx="5500687" cy="2586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i="1" dirty="0" err="1">
                <a:latin typeface="+mn-lt"/>
              </a:rPr>
              <a:t>a</a:t>
            </a:r>
            <a:r>
              <a:rPr lang="en-US" i="1" baseline="30000" dirty="0" err="1">
                <a:latin typeface="+mn-lt"/>
              </a:rPr>
              <a:t>p</a:t>
            </a:r>
            <a:r>
              <a:rPr lang="en-US" i="1" dirty="0" err="1">
                <a:latin typeface="+mn-lt"/>
              </a:rPr>
              <a:t>a</a:t>
            </a:r>
            <a:r>
              <a:rPr lang="en-US" i="1" baseline="30000" dirty="0" err="1">
                <a:latin typeface="+mn-lt"/>
              </a:rPr>
              <a:t>q</a:t>
            </a:r>
            <a:r>
              <a:rPr lang="en-US" i="1" dirty="0">
                <a:latin typeface="+mn-lt"/>
              </a:rPr>
              <a:t>=</a:t>
            </a:r>
            <a:r>
              <a:rPr lang="en-US" i="1" dirty="0" err="1">
                <a:latin typeface="+mn-lt"/>
              </a:rPr>
              <a:t>a</a:t>
            </a:r>
            <a:r>
              <a:rPr lang="en-US" i="1" baseline="30000" dirty="0" err="1">
                <a:latin typeface="+mn-lt"/>
              </a:rPr>
              <a:t>p+q</a:t>
            </a:r>
            <a:endParaRPr lang="ru-RU" i="1" baseline="300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2) </a:t>
            </a:r>
            <a:r>
              <a:rPr lang="en-US" i="1" dirty="0">
                <a:latin typeface="+mn-lt"/>
              </a:rPr>
              <a:t>(</a:t>
            </a:r>
            <a:r>
              <a:rPr lang="en-US" i="1" dirty="0" err="1">
                <a:latin typeface="+mn-lt"/>
              </a:rPr>
              <a:t>a</a:t>
            </a:r>
            <a:r>
              <a:rPr lang="en-US" i="1" baseline="30000" dirty="0" err="1">
                <a:latin typeface="+mn-lt"/>
              </a:rPr>
              <a:t>p</a:t>
            </a:r>
            <a:r>
              <a:rPr lang="en-US" i="1" dirty="0">
                <a:latin typeface="+mn-lt"/>
              </a:rPr>
              <a:t>)</a:t>
            </a:r>
            <a:r>
              <a:rPr lang="en-US" i="1" baseline="30000" dirty="0">
                <a:latin typeface="+mn-lt"/>
              </a:rPr>
              <a:t>q</a:t>
            </a:r>
            <a:r>
              <a:rPr lang="en-US" i="1" dirty="0">
                <a:latin typeface="+mn-lt"/>
              </a:rPr>
              <a:t>=</a:t>
            </a:r>
            <a:r>
              <a:rPr lang="en-US" i="1" dirty="0" err="1">
                <a:latin typeface="+mn-lt"/>
              </a:rPr>
              <a:t>a</a:t>
            </a:r>
            <a:r>
              <a:rPr lang="en-US" i="1" baseline="30000" dirty="0" err="1">
                <a:latin typeface="+mn-lt"/>
              </a:rPr>
              <a:t>pq</a:t>
            </a:r>
            <a:endParaRPr lang="ru-RU" i="1" baseline="30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3)</a:t>
            </a:r>
            <a:r>
              <a:rPr lang="en-US" i="1" dirty="0">
                <a:latin typeface="+mn-lt"/>
              </a:rPr>
              <a:t> </a:t>
            </a:r>
            <a:r>
              <a:rPr lang="en-US" i="1" dirty="0" err="1">
                <a:latin typeface="+mn-lt"/>
              </a:rPr>
              <a:t>a</a:t>
            </a:r>
            <a:r>
              <a:rPr lang="en-US" i="1" baseline="30000" dirty="0" err="1">
                <a:latin typeface="+mn-lt"/>
              </a:rPr>
              <a:t>p</a:t>
            </a:r>
            <a:r>
              <a:rPr lang="en-US" i="1" dirty="0">
                <a:latin typeface="+mn-lt"/>
              </a:rPr>
              <a:t>: </a:t>
            </a:r>
            <a:r>
              <a:rPr lang="en-US" i="1" dirty="0" err="1">
                <a:latin typeface="+mn-lt"/>
              </a:rPr>
              <a:t>a</a:t>
            </a:r>
            <a:r>
              <a:rPr lang="en-US" i="1" baseline="30000" dirty="0" err="1">
                <a:latin typeface="+mn-lt"/>
              </a:rPr>
              <a:t>q</a:t>
            </a:r>
            <a:r>
              <a:rPr lang="en-US" i="1" dirty="0">
                <a:latin typeface="+mn-lt"/>
              </a:rPr>
              <a:t>=</a:t>
            </a:r>
            <a:r>
              <a:rPr lang="en-US" i="1" dirty="0" err="1">
                <a:latin typeface="+mn-lt"/>
              </a:rPr>
              <a:t>a</a:t>
            </a:r>
            <a:r>
              <a:rPr lang="en-US" i="1" baseline="30000" dirty="0" err="1">
                <a:latin typeface="+mn-lt"/>
              </a:rPr>
              <a:t>p</a:t>
            </a:r>
            <a:r>
              <a:rPr lang="en-US" i="1" baseline="30000" dirty="0">
                <a:latin typeface="+mn-lt"/>
              </a:rPr>
              <a:t>-q</a:t>
            </a:r>
            <a:endParaRPr lang="ru-RU" i="1" baseline="30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4)</a:t>
            </a:r>
            <a:r>
              <a:rPr lang="en-US" i="1" dirty="0">
                <a:latin typeface="+mn-lt"/>
              </a:rPr>
              <a:t> (</a:t>
            </a:r>
            <a:r>
              <a:rPr lang="en-US" i="1" dirty="0" err="1">
                <a:latin typeface="+mn-lt"/>
              </a:rPr>
              <a:t>ab</a:t>
            </a:r>
            <a:r>
              <a:rPr lang="en-US" i="1" dirty="0">
                <a:latin typeface="+mn-lt"/>
              </a:rPr>
              <a:t>)</a:t>
            </a:r>
            <a:r>
              <a:rPr lang="en-US" i="1" baseline="30000" dirty="0">
                <a:latin typeface="+mn-lt"/>
              </a:rPr>
              <a:t>p</a:t>
            </a:r>
            <a:r>
              <a:rPr lang="en-US" i="1" dirty="0">
                <a:latin typeface="+mn-lt"/>
              </a:rPr>
              <a:t>= </a:t>
            </a:r>
            <a:r>
              <a:rPr lang="en-US" i="1" dirty="0" err="1">
                <a:latin typeface="+mn-lt"/>
              </a:rPr>
              <a:t>a</a:t>
            </a:r>
            <a:r>
              <a:rPr lang="en-US" i="1" baseline="30000" dirty="0" err="1">
                <a:latin typeface="+mn-lt"/>
              </a:rPr>
              <a:t>p</a:t>
            </a:r>
            <a:r>
              <a:rPr lang="en-US" i="1" dirty="0" err="1">
                <a:latin typeface="+mn-lt"/>
              </a:rPr>
              <a:t>b</a:t>
            </a:r>
            <a:r>
              <a:rPr lang="en-US" i="1" baseline="30000" dirty="0" err="1">
                <a:latin typeface="+mn-lt"/>
              </a:rPr>
              <a:t>p</a:t>
            </a:r>
            <a:endParaRPr lang="ru-RU" i="1" baseline="30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5) </a:t>
            </a:r>
          </a:p>
        </p:txBody>
      </p:sp>
      <p:sp>
        <p:nvSpPr>
          <p:cNvPr id="1639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97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1639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6399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3286125"/>
            <a:ext cx="11430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0" name="Rectangle 6"/>
          <p:cNvSpPr>
            <a:spLocks noChangeArrowheads="1"/>
          </p:cNvSpPr>
          <p:nvPr/>
        </p:nvSpPr>
        <p:spPr bwMode="auto">
          <a:xfrm>
            <a:off x="0" y="2733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429552" cy="92869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Еще пример</a:t>
            </a:r>
            <a:endParaRPr lang="ru-RU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Управляющая кнопка: настраиваемая 10">
            <a:hlinkClick r:id="" action="ppaction://hlinkshowjump?jump=nextslide" highlightClick="1"/>
          </p:cNvPr>
          <p:cNvSpPr/>
          <p:nvPr/>
        </p:nvSpPr>
        <p:spPr>
          <a:xfrm>
            <a:off x="7000875" y="5857875"/>
            <a:ext cx="1714500" cy="714375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2" action="ppaction://hlinksldjump" tooltip="Еще один пример решения"/>
              </a:rPr>
              <a:t>Разобрался</a:t>
            </a:r>
            <a:r>
              <a:rPr lang="en-US" dirty="0">
                <a:hlinkClick r:id="rId2" action="ppaction://hlinksldjump" tooltip="Еще один пример решения"/>
              </a:rPr>
              <a:t>&gt;</a:t>
            </a:r>
            <a:endParaRPr lang="ru-RU" dirty="0"/>
          </a:p>
        </p:txBody>
      </p:sp>
      <p:sp>
        <p:nvSpPr>
          <p:cNvPr id="16" name="Управляющая кнопка: настраиваемая 15">
            <a:hlinkClick r:id="" action="ppaction://hlinkshowjump?jump=previousslide" highlightClick="1"/>
          </p:cNvPr>
          <p:cNvSpPr/>
          <p:nvPr/>
        </p:nvSpPr>
        <p:spPr>
          <a:xfrm>
            <a:off x="5786438" y="5857875"/>
            <a:ext cx="1000125" cy="714375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hlinkClick r:id="rId3" action="ppaction://hlinksldjump"/>
              </a:rPr>
              <a:t>&lt;</a:t>
            </a:r>
            <a:r>
              <a:rPr lang="ru-RU" dirty="0">
                <a:hlinkClick r:id="rId3" action="ppaction://hlinksldjump"/>
              </a:rPr>
              <a:t>Назад</a:t>
            </a:r>
            <a:endParaRPr lang="ru-RU" dirty="0"/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741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741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741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741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0" name="TextBox 21"/>
          <p:cNvSpPr txBox="1">
            <a:spLocks noChangeArrowheads="1"/>
          </p:cNvSpPr>
          <p:nvPr/>
        </p:nvSpPr>
        <p:spPr bwMode="auto">
          <a:xfrm>
            <a:off x="428625" y="1643063"/>
            <a:ext cx="6786563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Решим уравнение</a:t>
            </a:r>
          </a:p>
          <a:p>
            <a:r>
              <a:rPr lang="ru-RU" sz="1400"/>
              <a:t> </a:t>
            </a:r>
            <a:r>
              <a:rPr lang="ru-RU" sz="1400" b="1"/>
              <a:t>9</a:t>
            </a:r>
            <a:r>
              <a:rPr lang="ru-RU" sz="1400" b="1" baseline="30000"/>
              <a:t>х</a:t>
            </a:r>
            <a:r>
              <a:rPr lang="ru-RU" sz="1400" b="1"/>
              <a:t>- 4*3</a:t>
            </a:r>
            <a:r>
              <a:rPr lang="ru-RU" sz="1400" b="1" baseline="30000"/>
              <a:t>х</a:t>
            </a:r>
            <a:r>
              <a:rPr lang="ru-RU" sz="1400" b="1"/>
              <a:t>- 45=0</a:t>
            </a:r>
            <a:endParaRPr lang="ru-RU" sz="1400"/>
          </a:p>
          <a:p>
            <a:r>
              <a:rPr lang="ru-RU" sz="1400"/>
              <a:t>Это уравнение можно решить при помощи замены переменных</a:t>
            </a:r>
          </a:p>
          <a:p>
            <a:r>
              <a:rPr lang="ru-RU" sz="1400"/>
              <a:t>З</a:t>
            </a:r>
            <a:r>
              <a:rPr lang="en-US" sz="1400"/>
              <a:t>а</a:t>
            </a:r>
            <a:r>
              <a:rPr lang="ru-RU" sz="1400"/>
              <a:t>меним 3</a:t>
            </a:r>
            <a:r>
              <a:rPr lang="ru-RU" sz="1400" baseline="30000"/>
              <a:t>х</a:t>
            </a:r>
            <a:r>
              <a:rPr lang="ru-RU" sz="1400"/>
              <a:t>=t  </a:t>
            </a:r>
          </a:p>
          <a:p>
            <a:r>
              <a:rPr lang="ru-RU" sz="1400"/>
              <a:t>Получаем</a:t>
            </a:r>
          </a:p>
          <a:p>
            <a:r>
              <a:rPr lang="en-US" sz="1400"/>
              <a:t>t</a:t>
            </a:r>
            <a:r>
              <a:rPr lang="ru-RU" sz="1400" baseline="30000"/>
              <a:t>2</a:t>
            </a:r>
            <a:r>
              <a:rPr lang="ru-RU" sz="1400"/>
              <a:t>-4</a:t>
            </a:r>
            <a:r>
              <a:rPr lang="en-US" sz="1400"/>
              <a:t>t</a:t>
            </a:r>
            <a:r>
              <a:rPr lang="ru-RU" sz="1400"/>
              <a:t>-45=0</a:t>
            </a:r>
          </a:p>
          <a:p>
            <a:r>
              <a:rPr lang="ru-RU" sz="1400"/>
              <a:t>Решаем простое квадратное уравнение, получаем  корни</a:t>
            </a:r>
          </a:p>
          <a:p>
            <a:r>
              <a:rPr lang="en-US" sz="1400"/>
              <a:t>t</a:t>
            </a:r>
            <a:r>
              <a:rPr lang="ru-RU" sz="1400" baseline="-25000"/>
              <a:t>1</a:t>
            </a:r>
            <a:r>
              <a:rPr lang="en-US" sz="1400"/>
              <a:t>=9, </a:t>
            </a:r>
            <a:r>
              <a:rPr lang="ru-RU" sz="1400"/>
              <a:t>t</a:t>
            </a:r>
            <a:r>
              <a:rPr lang="en-US" sz="1400" baseline="-25000"/>
              <a:t>2</a:t>
            </a:r>
            <a:r>
              <a:rPr lang="en-US" sz="1400"/>
              <a:t>=-5</a:t>
            </a:r>
            <a:endParaRPr lang="ru-RU" sz="1400"/>
          </a:p>
          <a:p>
            <a:r>
              <a:rPr lang="ru-RU" sz="1400"/>
              <a:t>теперь подставим  в уравнение 3</a:t>
            </a:r>
            <a:r>
              <a:rPr lang="ru-RU" sz="1400" baseline="30000"/>
              <a:t>х</a:t>
            </a:r>
            <a:r>
              <a:rPr lang="ru-RU" sz="1400"/>
              <a:t>=t  получившиеся значения</a:t>
            </a:r>
          </a:p>
          <a:p>
            <a:endParaRPr lang="ru-RU" sz="1400"/>
          </a:p>
          <a:p>
            <a:r>
              <a:rPr lang="en-US" sz="1400"/>
              <a:t>3</a:t>
            </a:r>
            <a:r>
              <a:rPr lang="en-US" sz="1400" baseline="30000"/>
              <a:t>х</a:t>
            </a:r>
            <a:r>
              <a:rPr lang="en-US" sz="1400"/>
              <a:t>=9                                             и                           3</a:t>
            </a:r>
            <a:r>
              <a:rPr lang="en-US" sz="1400" baseline="30000"/>
              <a:t>х</a:t>
            </a:r>
            <a:r>
              <a:rPr lang="en-US" sz="1400"/>
              <a:t>=-5</a:t>
            </a:r>
            <a:endParaRPr lang="ru-RU" sz="1400"/>
          </a:p>
          <a:p>
            <a:r>
              <a:rPr lang="ru-RU" sz="1400"/>
              <a:t>3</a:t>
            </a:r>
            <a:r>
              <a:rPr lang="ru-RU" sz="1400" baseline="30000"/>
              <a:t>х</a:t>
            </a:r>
            <a:r>
              <a:rPr lang="ru-RU" sz="1400"/>
              <a:t>=3</a:t>
            </a:r>
            <a:r>
              <a:rPr lang="ru-RU" sz="1400" baseline="30000"/>
              <a:t>2                                                                                                     </a:t>
            </a:r>
            <a:r>
              <a:rPr lang="ru-RU" sz="1400"/>
              <a:t>нет корней.  </a:t>
            </a:r>
          </a:p>
          <a:p>
            <a:r>
              <a:rPr lang="ru-RU" sz="1400" u="sng"/>
              <a:t>х=2           </a:t>
            </a:r>
          </a:p>
          <a:p>
            <a:endParaRPr lang="ru-RU" sz="1400" u="sng"/>
          </a:p>
          <a:p>
            <a:endParaRPr lang="ru-RU" sz="1400" u="sng"/>
          </a:p>
          <a:p>
            <a:endParaRPr lang="ru-RU" sz="1400" u="sng"/>
          </a:p>
          <a:p>
            <a:endParaRPr lang="ru-RU" sz="1400" u="sng"/>
          </a:p>
          <a:p>
            <a:endParaRPr lang="ru-RU" sz="1400" u="sng"/>
          </a:p>
          <a:p>
            <a:r>
              <a:rPr lang="ru-RU" sz="1400"/>
              <a:t>Ответ: х=2</a:t>
            </a:r>
            <a:r>
              <a:rPr lang="ru-RU" sz="1400" u="sng"/>
              <a:t>                                                       </a:t>
            </a:r>
            <a:endParaRPr lang="ru-RU" sz="1400"/>
          </a:p>
          <a:p>
            <a:endParaRPr lang="ru-RU" sz="1400"/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4000500" y="4286250"/>
            <a:ext cx="235743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1400">
                <a:latin typeface="Calibri" pitchFamily="34" charset="0"/>
                <a:cs typeface="Arial" charset="0"/>
              </a:rPr>
              <a:t>(</a:t>
            </a:r>
            <a:r>
              <a:rPr lang="ru-RU" sz="1200">
                <a:latin typeface="Calibri" pitchFamily="34" charset="0"/>
                <a:cs typeface="Arial" charset="0"/>
              </a:rPr>
              <a:t>показательная функция не может принимать отрицательные значения)</a:t>
            </a:r>
            <a:endParaRPr lang="ru-RU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429552" cy="92869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Еще пример</a:t>
            </a:r>
            <a:endParaRPr lang="ru-RU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Управляющая кнопка: настраиваемая 10">
            <a:hlinkClick r:id="" action="ppaction://hlinkshowjump?jump=nextslide" highlightClick="1"/>
          </p:cNvPr>
          <p:cNvSpPr/>
          <p:nvPr/>
        </p:nvSpPr>
        <p:spPr>
          <a:xfrm>
            <a:off x="7000875" y="5857875"/>
            <a:ext cx="1714500" cy="71437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Разобрался</a:t>
            </a:r>
            <a:r>
              <a:rPr lang="en-US" dirty="0"/>
              <a:t>&gt;</a:t>
            </a:r>
            <a:endParaRPr lang="ru-RU" dirty="0"/>
          </a:p>
        </p:txBody>
      </p:sp>
      <p:sp>
        <p:nvSpPr>
          <p:cNvPr id="16" name="Управляющая кнопка: настраиваемая 15">
            <a:hlinkClick r:id="" action="ppaction://hlinkshowjump?jump=previousslide" highlightClick="1"/>
          </p:cNvPr>
          <p:cNvSpPr/>
          <p:nvPr/>
        </p:nvSpPr>
        <p:spPr>
          <a:xfrm>
            <a:off x="5786438" y="5857875"/>
            <a:ext cx="1000125" cy="71437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&lt;</a:t>
            </a:r>
            <a:r>
              <a:rPr lang="ru-RU" dirty="0"/>
              <a:t>Назад</a:t>
            </a: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3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4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844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76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4" name="Rectangle 3"/>
          <p:cNvSpPr>
            <a:spLocks noChangeArrowheads="1"/>
          </p:cNvSpPr>
          <p:nvPr/>
        </p:nvSpPr>
        <p:spPr bwMode="auto">
          <a:xfrm>
            <a:off x="357188" y="1500188"/>
            <a:ext cx="7215187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Решаем уравнение</a:t>
            </a:r>
            <a:endParaRPr lang="ru-RU" sz="90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1400" b="1" baseline="30000">
                <a:latin typeface="Calibri" pitchFamily="34" charset="0"/>
                <a:ea typeface="Calibri" pitchFamily="34" charset="0"/>
                <a:cs typeface="Times New Roman" pitchFamily="18" charset="0"/>
              </a:rPr>
              <a:t>х+1</a:t>
            </a:r>
            <a:r>
              <a:rPr lang="ru-RU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+2</a:t>
            </a:r>
            <a:r>
              <a:rPr lang="ru-RU" sz="1400" b="1" baseline="30000">
                <a:latin typeface="Calibri" pitchFamily="34" charset="0"/>
                <a:ea typeface="Calibri" pitchFamily="34" charset="0"/>
                <a:cs typeface="Times New Roman" pitchFamily="18" charset="0"/>
              </a:rPr>
              <a:t>х-1</a:t>
            </a:r>
            <a:r>
              <a:rPr lang="ru-RU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+2</a:t>
            </a:r>
            <a:r>
              <a:rPr lang="ru-RU" sz="1400" b="1" baseline="30000">
                <a:latin typeface="Calibri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lang="ru-RU" sz="14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=28 </a:t>
            </a:r>
            <a:endParaRPr lang="ru-RU" sz="900">
              <a:ea typeface="Calibri" pitchFamily="34" charset="0"/>
              <a:cs typeface="Arial" charset="0"/>
            </a:endParaRPr>
          </a:p>
          <a:p>
            <a:pPr eaLnBrk="0" hangingPunct="0"/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Вынесем общий множитель 2</a:t>
            </a:r>
            <a:r>
              <a:rPr lang="ru-RU" sz="1400" baseline="30000">
                <a:latin typeface="Calibri" pitchFamily="34" charset="0"/>
                <a:ea typeface="Calibri" pitchFamily="34" charset="0"/>
                <a:cs typeface="Times New Roman" pitchFamily="18" charset="0"/>
              </a:rPr>
              <a:t>х  </a:t>
            </a:r>
            <a:r>
              <a:rPr lang="ru-RU" sz="1400">
                <a:latin typeface="Calibri" pitchFamily="34" charset="0"/>
                <a:ea typeface="Calibri" pitchFamily="34" charset="0"/>
                <a:cs typeface="Times New Roman" pitchFamily="18" charset="0"/>
              </a:rPr>
              <a:t>за скобку (пользуясь свойствами степени)</a:t>
            </a:r>
            <a:endParaRPr lang="ru-RU" sz="900">
              <a:cs typeface="Arial" charset="0"/>
            </a:endParaRPr>
          </a:p>
          <a:p>
            <a:pPr eaLnBrk="0" hangingPunct="0"/>
            <a:r>
              <a:rPr lang="ru-RU" sz="1400">
                <a:latin typeface="Calibri" pitchFamily="34" charset="0"/>
              </a:rPr>
              <a:t>2</a:t>
            </a:r>
            <a:r>
              <a:rPr lang="ru-RU" sz="1400" baseline="30000">
                <a:latin typeface="Calibri" pitchFamily="34" charset="0"/>
              </a:rPr>
              <a:t>х</a:t>
            </a:r>
            <a:r>
              <a:rPr lang="ru-RU" sz="1400">
                <a:latin typeface="Calibri" pitchFamily="34" charset="0"/>
              </a:rPr>
              <a:t>(2</a:t>
            </a:r>
            <a:r>
              <a:rPr lang="ru-RU" sz="1400" baseline="30000">
                <a:latin typeface="Calibri" pitchFamily="34" charset="0"/>
              </a:rPr>
              <a:t>1</a:t>
            </a:r>
            <a:r>
              <a:rPr lang="ru-RU" sz="1400">
                <a:latin typeface="Calibri" pitchFamily="34" charset="0"/>
              </a:rPr>
              <a:t>+2</a:t>
            </a:r>
            <a:r>
              <a:rPr lang="ru-RU" sz="1400" baseline="30000">
                <a:latin typeface="Calibri" pitchFamily="34" charset="0"/>
              </a:rPr>
              <a:t>-1</a:t>
            </a:r>
            <a:r>
              <a:rPr lang="ru-RU" sz="1400">
                <a:latin typeface="Calibri" pitchFamily="34" charset="0"/>
              </a:rPr>
              <a:t>+1)=28</a:t>
            </a:r>
            <a:endParaRPr lang="ru-RU" sz="900">
              <a:cs typeface="Arial" charset="0"/>
            </a:endParaRPr>
          </a:p>
          <a:p>
            <a:pPr eaLnBrk="0" hangingPunct="0"/>
            <a:r>
              <a:rPr lang="ru-RU" sz="1400">
                <a:latin typeface="Calibri" pitchFamily="34" charset="0"/>
              </a:rPr>
              <a:t>Подсчитаем действие в скобках</a:t>
            </a:r>
            <a:endParaRPr lang="ru-RU" sz="900">
              <a:cs typeface="Arial" charset="0"/>
            </a:endParaRPr>
          </a:p>
          <a:p>
            <a:pPr eaLnBrk="0" hangingPunct="0"/>
            <a:r>
              <a:rPr lang="ru-RU" sz="1400">
                <a:latin typeface="Calibri" pitchFamily="34" charset="0"/>
              </a:rPr>
              <a:t>2</a:t>
            </a:r>
            <a:r>
              <a:rPr lang="ru-RU" sz="1400" baseline="30000">
                <a:latin typeface="Calibri" pitchFamily="34" charset="0"/>
              </a:rPr>
              <a:t>х </a:t>
            </a:r>
            <a:r>
              <a:rPr lang="ru-RU" sz="1400">
                <a:latin typeface="Calibri" pitchFamily="34" charset="0"/>
              </a:rPr>
              <a:t>* 3,5= 28</a:t>
            </a:r>
            <a:endParaRPr lang="ru-RU" sz="900">
              <a:cs typeface="Arial" charset="0"/>
            </a:endParaRPr>
          </a:p>
          <a:p>
            <a:pPr eaLnBrk="0" hangingPunct="0"/>
            <a:r>
              <a:rPr lang="ru-RU" sz="1400">
                <a:latin typeface="Calibri" pitchFamily="34" charset="0"/>
              </a:rPr>
              <a:t>Теперь можно разделить обе части уравнения на одно и то же число</a:t>
            </a:r>
            <a:endParaRPr lang="ru-RU" sz="900">
              <a:cs typeface="Arial" charset="0"/>
            </a:endParaRPr>
          </a:p>
          <a:p>
            <a:pPr eaLnBrk="0" hangingPunct="0"/>
            <a:r>
              <a:rPr lang="ru-RU" sz="1400">
                <a:latin typeface="Calibri" pitchFamily="34" charset="0"/>
              </a:rPr>
              <a:t>2</a:t>
            </a:r>
            <a:r>
              <a:rPr lang="ru-RU" sz="1400" baseline="30000">
                <a:latin typeface="Calibri" pitchFamily="34" charset="0"/>
              </a:rPr>
              <a:t>х </a:t>
            </a:r>
            <a:r>
              <a:rPr lang="ru-RU" sz="1400">
                <a:latin typeface="Calibri" pitchFamily="34" charset="0"/>
              </a:rPr>
              <a:t>* 3,5= 28 / : 3,5</a:t>
            </a:r>
            <a:endParaRPr lang="ru-RU" sz="900">
              <a:cs typeface="Arial" charset="0"/>
            </a:endParaRPr>
          </a:p>
          <a:p>
            <a:pPr eaLnBrk="0" hangingPunct="0"/>
            <a:r>
              <a:rPr lang="ru-RU" sz="1400">
                <a:latin typeface="Calibri" pitchFamily="34" charset="0"/>
              </a:rPr>
              <a:t>2</a:t>
            </a:r>
            <a:r>
              <a:rPr lang="ru-RU" sz="1400" baseline="30000">
                <a:latin typeface="Calibri" pitchFamily="34" charset="0"/>
              </a:rPr>
              <a:t>х</a:t>
            </a:r>
            <a:r>
              <a:rPr lang="ru-RU" sz="1400">
                <a:latin typeface="Calibri" pitchFamily="34" charset="0"/>
              </a:rPr>
              <a:t>=8</a:t>
            </a:r>
            <a:endParaRPr lang="ru-RU" sz="900">
              <a:cs typeface="Arial" charset="0"/>
            </a:endParaRPr>
          </a:p>
          <a:p>
            <a:pPr eaLnBrk="0" hangingPunct="0"/>
            <a:r>
              <a:rPr lang="ru-RU" sz="1400">
                <a:latin typeface="Calibri" pitchFamily="34" charset="0"/>
              </a:rPr>
              <a:t>8 представим как 2</a:t>
            </a:r>
            <a:r>
              <a:rPr lang="ru-RU" sz="1400" baseline="30000">
                <a:latin typeface="Calibri" pitchFamily="34" charset="0"/>
              </a:rPr>
              <a:t>3</a:t>
            </a:r>
            <a:endParaRPr lang="ru-RU" sz="900">
              <a:cs typeface="Arial" charset="0"/>
            </a:endParaRPr>
          </a:p>
          <a:p>
            <a:pPr eaLnBrk="0" hangingPunct="0"/>
            <a:r>
              <a:rPr lang="ru-RU" sz="1400">
                <a:latin typeface="Calibri" pitchFamily="34" charset="0"/>
              </a:rPr>
              <a:t>2</a:t>
            </a:r>
            <a:r>
              <a:rPr lang="ru-RU" sz="1400" baseline="30000">
                <a:latin typeface="Calibri" pitchFamily="34" charset="0"/>
              </a:rPr>
              <a:t>х</a:t>
            </a:r>
            <a:r>
              <a:rPr lang="ru-RU" sz="1400">
                <a:latin typeface="Calibri" pitchFamily="34" charset="0"/>
              </a:rPr>
              <a:t>=2</a:t>
            </a:r>
            <a:r>
              <a:rPr lang="ru-RU" sz="1400" baseline="30000">
                <a:latin typeface="Calibri" pitchFamily="34" charset="0"/>
              </a:rPr>
              <a:t>3</a:t>
            </a:r>
            <a:endParaRPr lang="ru-RU" sz="900">
              <a:cs typeface="Arial" charset="0"/>
            </a:endParaRPr>
          </a:p>
          <a:p>
            <a:pPr eaLnBrk="0" hangingPunct="0"/>
            <a:r>
              <a:rPr lang="ru-RU" sz="1400">
                <a:latin typeface="Calibri" pitchFamily="34" charset="0"/>
              </a:rPr>
              <a:t>Основания равны. Теперь можно прировнять показатели.</a:t>
            </a:r>
            <a:endParaRPr lang="ru-RU" sz="900">
              <a:cs typeface="Arial" charset="0"/>
            </a:endParaRPr>
          </a:p>
          <a:p>
            <a:pPr eaLnBrk="0" hangingPunct="0"/>
            <a:r>
              <a:rPr lang="ru-RU" sz="1400" u="sng">
                <a:latin typeface="Calibri" pitchFamily="34" charset="0"/>
              </a:rPr>
              <a:t>х=3</a:t>
            </a:r>
          </a:p>
          <a:p>
            <a:pPr eaLnBrk="0" hangingPunct="0"/>
            <a:endParaRPr lang="ru-RU" sz="1400" u="sng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400" u="sng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endParaRPr lang="ru-RU" sz="1400" u="sng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400">
                <a:latin typeface="Calibri" pitchFamily="34" charset="0"/>
                <a:cs typeface="Times New Roman" pitchFamily="18" charset="0"/>
              </a:rPr>
              <a:t>Ответ: х=3</a:t>
            </a:r>
            <a:endParaRPr lang="ru-RU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429552" cy="128588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Решаем вместе</a:t>
            </a:r>
            <a:endParaRPr lang="ru-RU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8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0063" y="1928813"/>
            <a:ext cx="8143875" cy="3571875"/>
          </a:xfrm>
        </p:spPr>
        <p:txBody>
          <a:bodyPr/>
          <a:lstStyle/>
          <a:p>
            <a:pPr algn="l"/>
            <a:r>
              <a:rPr lang="ru-RU" smtClean="0"/>
              <a:t>Задание:   3</a:t>
            </a:r>
            <a:r>
              <a:rPr lang="ru-RU" baseline="30000" smtClean="0"/>
              <a:t>х+1 </a:t>
            </a:r>
            <a:r>
              <a:rPr lang="ru-RU" smtClean="0"/>
              <a:t>– 2*3</a:t>
            </a:r>
            <a:r>
              <a:rPr lang="ru-RU" baseline="30000" smtClean="0"/>
              <a:t>х-2</a:t>
            </a:r>
            <a:r>
              <a:rPr lang="ru-RU" smtClean="0"/>
              <a:t>=25</a:t>
            </a:r>
          </a:p>
          <a:p>
            <a:pPr algn="l"/>
            <a:endParaRPr lang="ru-RU" smtClean="0"/>
          </a:p>
          <a:p>
            <a:pPr algn="l"/>
            <a:r>
              <a:rPr lang="ru-RU" smtClean="0"/>
              <a:t>Решение:   </a:t>
            </a:r>
            <a:r>
              <a:rPr lang="ru-RU" sz="1600" smtClean="0"/>
              <a:t>(Некоторые строчки пропущены. Допиши решение.)</a:t>
            </a:r>
          </a:p>
          <a:p>
            <a:pPr algn="l"/>
            <a:r>
              <a:rPr lang="ru-RU" smtClean="0"/>
              <a:t>3</a:t>
            </a:r>
            <a:r>
              <a:rPr lang="ru-RU" baseline="30000" smtClean="0"/>
              <a:t>х+1 </a:t>
            </a:r>
            <a:r>
              <a:rPr lang="ru-RU" smtClean="0"/>
              <a:t>– 2*3</a:t>
            </a:r>
            <a:r>
              <a:rPr lang="ru-RU" baseline="30000" smtClean="0"/>
              <a:t>х-2</a:t>
            </a:r>
            <a:r>
              <a:rPr lang="ru-RU" smtClean="0"/>
              <a:t>=25</a:t>
            </a:r>
          </a:p>
          <a:p>
            <a:pPr algn="l"/>
            <a:r>
              <a:rPr lang="ru-RU" smtClean="0"/>
              <a:t>3</a:t>
            </a:r>
            <a:r>
              <a:rPr lang="ru-RU" baseline="30000" smtClean="0"/>
              <a:t>х-2</a:t>
            </a:r>
            <a:r>
              <a:rPr lang="ru-RU" smtClean="0"/>
              <a:t>(3</a:t>
            </a:r>
            <a:r>
              <a:rPr lang="ru-RU" baseline="30000" smtClean="0"/>
              <a:t>3</a:t>
            </a:r>
            <a:r>
              <a:rPr lang="ru-RU" smtClean="0"/>
              <a:t>-2)=25</a:t>
            </a:r>
          </a:p>
          <a:p>
            <a:pPr algn="l"/>
            <a:r>
              <a:rPr lang="ru-RU" smtClean="0"/>
              <a:t>____________</a:t>
            </a:r>
          </a:p>
          <a:p>
            <a:pPr algn="l"/>
            <a:r>
              <a:rPr lang="ru-RU" smtClean="0"/>
              <a:t>3</a:t>
            </a:r>
            <a:r>
              <a:rPr lang="ru-RU" baseline="30000" smtClean="0"/>
              <a:t>х-2</a:t>
            </a:r>
            <a:r>
              <a:rPr lang="ru-RU" smtClean="0"/>
              <a:t>=1</a:t>
            </a:r>
          </a:p>
          <a:p>
            <a:pPr algn="l"/>
            <a:r>
              <a:rPr lang="ru-RU" smtClean="0"/>
              <a:t>____________</a:t>
            </a:r>
          </a:p>
          <a:p>
            <a:pPr algn="l"/>
            <a:r>
              <a:rPr lang="ru-RU" smtClean="0"/>
              <a:t>х=2</a:t>
            </a:r>
          </a:p>
          <a:p>
            <a:pPr algn="l"/>
            <a:endParaRPr lang="ru-RU" smtClean="0"/>
          </a:p>
        </p:txBody>
      </p:sp>
      <p:sp>
        <p:nvSpPr>
          <p:cNvPr id="11" name="Управляющая кнопка: настраиваемая 10">
            <a:hlinkClick r:id="" action="ppaction://hlinkshowjump?jump=nextslide" highlightClick="1"/>
          </p:cNvPr>
          <p:cNvSpPr/>
          <p:nvPr/>
        </p:nvSpPr>
        <p:spPr>
          <a:xfrm>
            <a:off x="7000875" y="5857875"/>
            <a:ext cx="1714500" cy="71437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Разобрался</a:t>
            </a:r>
            <a:r>
              <a:rPr lang="en-US" dirty="0"/>
              <a:t>&gt;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429552" cy="128588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Реши сам</a:t>
            </a:r>
            <a:endParaRPr lang="ru-RU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Управляющая кнопка: настраиваемая 10">
            <a:hlinkClick r:id="" action="ppaction://hlinkshowjump?jump=nextslide" highlightClick="1"/>
          </p:cNvPr>
          <p:cNvSpPr/>
          <p:nvPr/>
        </p:nvSpPr>
        <p:spPr>
          <a:xfrm>
            <a:off x="7000875" y="5857875"/>
            <a:ext cx="1714500" cy="71437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Разобрался</a:t>
            </a:r>
            <a:r>
              <a:rPr lang="en-US" dirty="0"/>
              <a:t>&gt;</a:t>
            </a:r>
            <a:endParaRPr lang="ru-RU" dirty="0"/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285750" y="1357313"/>
            <a:ext cx="8358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Теперь, думаю, мы в состоянии сами решить некоторые уравнения. Вот  несколько заданий. Реши их и проверь себя сам. 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285750" y="2286000"/>
            <a:ext cx="3143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Задание 1:         0,3</a:t>
            </a:r>
            <a:r>
              <a:rPr lang="ru-RU" baseline="30000"/>
              <a:t>3х-2</a:t>
            </a:r>
            <a:r>
              <a:rPr lang="ru-RU"/>
              <a:t>=1</a:t>
            </a:r>
          </a:p>
          <a:p>
            <a:endParaRPr lang="ru-RU"/>
          </a:p>
          <a:p>
            <a:endParaRPr lang="ru-RU"/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285750" y="2928938"/>
            <a:ext cx="32861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Задание 2:         2 * 4</a:t>
            </a:r>
            <a:r>
              <a:rPr lang="ru-RU" baseline="30000"/>
              <a:t>х</a:t>
            </a:r>
            <a:r>
              <a:rPr lang="ru-RU"/>
              <a:t>=64</a:t>
            </a:r>
          </a:p>
          <a:p>
            <a:endParaRPr lang="ru-RU"/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285750" y="3571875"/>
            <a:ext cx="4214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Задание 3:      16</a:t>
            </a:r>
            <a:r>
              <a:rPr lang="ru-RU" baseline="30000"/>
              <a:t>х </a:t>
            </a:r>
            <a:r>
              <a:rPr lang="ru-RU"/>
              <a:t>-17 * 4</a:t>
            </a:r>
            <a:r>
              <a:rPr lang="ru-RU" baseline="30000"/>
              <a:t>х </a:t>
            </a:r>
            <a:r>
              <a:rPr lang="ru-RU"/>
              <a:t>+16=0</a:t>
            </a:r>
          </a:p>
          <a:p>
            <a:endParaRPr lang="ru-RU"/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4643438" y="5857875"/>
            <a:ext cx="2143125" cy="714375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2" action="ppaction://hlinksldjump" tooltip="Не знаешь как решать- перечитай теорию"/>
              </a:rPr>
              <a:t>Как решать?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14563" y="5857875"/>
            <a:ext cx="2143125" cy="7143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  <a:hlinkClick r:id="rId3" action="ppaction://hlinksldjump" tooltip="Смотри ответы только тогда, когда сам уже все решил."/>
              </a:rPr>
              <a:t>Посмотреть ответы и решения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429552" cy="128588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Сложные задания</a:t>
            </a:r>
            <a:endParaRPr lang="ru-RU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Управляющая кнопка: настраиваемая 10">
            <a:hlinkClick r:id="" action="ppaction://hlinkshowjump?jump=nextslide" highlightClick="1"/>
          </p:cNvPr>
          <p:cNvSpPr/>
          <p:nvPr/>
        </p:nvSpPr>
        <p:spPr>
          <a:xfrm>
            <a:off x="7000875" y="5857875"/>
            <a:ext cx="1714500" cy="714375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Разобрался</a:t>
            </a:r>
            <a:r>
              <a:rPr lang="en-US" dirty="0"/>
              <a:t>&gt;</a:t>
            </a:r>
            <a:endParaRPr lang="ru-RU" dirty="0"/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214313" y="2286000"/>
            <a:ext cx="3714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Задание 4     3</a:t>
            </a:r>
            <a:r>
              <a:rPr lang="ru-RU" baseline="30000"/>
              <a:t>2х+6</a:t>
            </a:r>
            <a:r>
              <a:rPr lang="ru-RU"/>
              <a:t>=2</a:t>
            </a:r>
            <a:r>
              <a:rPr lang="ru-RU" baseline="30000"/>
              <a:t>х+3</a:t>
            </a:r>
            <a:endParaRPr lang="ru-RU"/>
          </a:p>
          <a:p>
            <a:endParaRPr lang="ru-RU"/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214313" y="3143250"/>
            <a:ext cx="5000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Задание 5     16*9</a:t>
            </a:r>
            <a:r>
              <a:rPr lang="ru-RU" baseline="30000"/>
              <a:t>х</a:t>
            </a:r>
            <a:r>
              <a:rPr lang="ru-RU"/>
              <a:t>-25*12</a:t>
            </a:r>
            <a:r>
              <a:rPr lang="ru-RU" baseline="30000"/>
              <a:t>х</a:t>
            </a:r>
            <a:r>
              <a:rPr lang="ru-RU"/>
              <a:t>+9*16</a:t>
            </a:r>
            <a:r>
              <a:rPr lang="ru-RU" baseline="30000"/>
              <a:t>х</a:t>
            </a:r>
            <a:r>
              <a:rPr lang="ru-RU"/>
              <a:t>=0</a:t>
            </a:r>
          </a:p>
          <a:p>
            <a:endParaRPr lang="ru-RU"/>
          </a:p>
        </p:txBody>
      </p:sp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214313" y="4000500"/>
            <a:ext cx="2714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Задание 6                   =                       </a:t>
            </a:r>
          </a:p>
        </p:txBody>
      </p:sp>
      <p:sp>
        <p:nvSpPr>
          <p:cNvPr id="2151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51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3929063"/>
            <a:ext cx="785813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1518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0" y="3857625"/>
            <a:ext cx="2603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9" name="Rectangle 16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cs typeface="Arial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714875" y="5857875"/>
            <a:ext cx="1643063" cy="7143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4" action="ppaction://hlinksldjump" tooltip="Смотри ответы только тогда, когда сам уже все решил."/>
              </a:rPr>
              <a:t>Посмотреть ответы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488</TotalTime>
  <Words>611</Words>
  <Application>Microsoft Office PowerPoint</Application>
  <PresentationFormat>Экран (4:3)</PresentationFormat>
  <Paragraphs>133</Paragraphs>
  <Slides>12</Slides>
  <Notes>0</Notes>
  <HiddenSlides>3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Franklin Gothic Book</vt:lpstr>
      <vt:lpstr>Times New Roman</vt:lpstr>
      <vt:lpstr>Wingdings 2</vt:lpstr>
      <vt:lpstr>Техническая</vt:lpstr>
      <vt:lpstr>Показательные уравнения</vt:lpstr>
      <vt:lpstr>Что же такое показательные уравнения ?</vt:lpstr>
      <vt:lpstr>Как решать?</vt:lpstr>
      <vt:lpstr>Свойства степени</vt:lpstr>
      <vt:lpstr>Еще пример</vt:lpstr>
      <vt:lpstr>Еще пример</vt:lpstr>
      <vt:lpstr>Решаем вместе</vt:lpstr>
      <vt:lpstr>Реши сам</vt:lpstr>
      <vt:lpstr>Сложные задания</vt:lpstr>
      <vt:lpstr>Ответы и решения</vt:lpstr>
      <vt:lpstr>Ответы и решения</vt:lpstr>
      <vt:lpstr>Подытожим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Показательные уравнения</dc:title>
  <dc:creator>FlaSH</dc:creator>
  <cp:lastModifiedBy>Светлана</cp:lastModifiedBy>
  <cp:revision>69</cp:revision>
  <dcterms:created xsi:type="dcterms:W3CDTF">2009-11-19T14:12:04Z</dcterms:created>
  <dcterms:modified xsi:type="dcterms:W3CDTF">2015-03-19T19:57:11Z</dcterms:modified>
</cp:coreProperties>
</file>