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70" r:id="rId12"/>
    <p:sldId id="271" r:id="rId13"/>
    <p:sldId id="265" r:id="rId14"/>
    <p:sldId id="266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10" autoAdjust="0"/>
  </p:normalViewPr>
  <p:slideViewPr>
    <p:cSldViewPr>
      <p:cViewPr varScale="1">
        <p:scale>
          <a:sx n="62" d="100"/>
          <a:sy n="62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69B1E-C247-48D4-94FE-3E3E6AE9AED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CA260-958C-4042-A4E6-0E8396BD0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CA260-958C-4042-A4E6-0E8396BD06B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18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533400" y="3048000"/>
            <a:ext cx="8137525" cy="64770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44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539750" y="4221163"/>
            <a:ext cx="8210550" cy="533400"/>
          </a:xfrm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altLang="ko-KR" smtClean="0"/>
              <a:t>Образец подзаголовка</a:t>
            </a:r>
            <a:endParaRPr lang="en-US" altLang="ko-KR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3671888" y="5562600"/>
            <a:ext cx="18415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Verdana" pitchFamily="34" charset="0"/>
              </a:rPr>
              <a:t>Company</a:t>
            </a:r>
          </a:p>
          <a:p>
            <a:pPr algn="ctr"/>
            <a:r>
              <a:rPr lang="en-US" sz="28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65606-CF38-4919-B50C-E8218091A30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772E-5D58-46F2-8715-06FF01DFF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185738"/>
            <a:ext cx="1981200" cy="6215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185738"/>
            <a:ext cx="5791200" cy="6215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65606-CF38-4919-B50C-E8218091A30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772E-5D58-46F2-8715-06FF01DFF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85738"/>
            <a:ext cx="7467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62000" y="1152525"/>
            <a:ext cx="79248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9865606-CF38-4919-B50C-E8218091A30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09913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EF6772E-5D58-46F2-8715-06FF01DFF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65606-CF38-4919-B50C-E8218091A30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772E-5D58-46F2-8715-06FF01DFF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65606-CF38-4919-B50C-E8218091A30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772E-5D58-46F2-8715-06FF01DFF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152525"/>
            <a:ext cx="38862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152525"/>
            <a:ext cx="38862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65606-CF38-4919-B50C-E8218091A30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772E-5D58-46F2-8715-06FF01DFF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65606-CF38-4919-B50C-E8218091A30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772E-5D58-46F2-8715-06FF01DFF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65606-CF38-4919-B50C-E8218091A30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772E-5D58-46F2-8715-06FF01DFF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65606-CF38-4919-B50C-E8218091A30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772E-5D58-46F2-8715-06FF01DFF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65606-CF38-4919-B50C-E8218091A30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772E-5D58-46F2-8715-06FF01DFF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65606-CF38-4919-B50C-E8218091A30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772E-5D58-46F2-8715-06FF01DFF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728663" y="0"/>
            <a:ext cx="8415337" cy="7651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0" y="762000"/>
            <a:ext cx="738188" cy="6100763"/>
          </a:xfrm>
          <a:prstGeom prst="rect">
            <a:avLst/>
          </a:prstGeom>
          <a:gradFill rotWithShape="1">
            <a:gsLst>
              <a:gs pos="0">
                <a:srgbClr val="001773">
                  <a:gamma/>
                  <a:shade val="46275"/>
                  <a:invGamma/>
                </a:srgbClr>
              </a:gs>
              <a:gs pos="100000">
                <a:srgbClr val="00177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invGray">
          <a:xfrm>
            <a:off x="0" y="0"/>
            <a:ext cx="738188" cy="762000"/>
          </a:xfrm>
          <a:prstGeom prst="rect">
            <a:avLst/>
          </a:prstGeom>
          <a:solidFill>
            <a:srgbClr val="0D34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52525"/>
            <a:ext cx="79248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9865606-CF38-4919-B50C-E8218091A30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9913" y="64611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F6772E-5D58-46F2-8715-06FF01DFF9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762000" y="185738"/>
            <a:ext cx="7467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6;&#1040;&#1041;&#1054;&#1058;&#1040;\&#1087;&#1088;&#1077;&#1079;&#1077;&#1085;&#1090;&#1072;&#1094;&#1080;&#1080;\SPOTLIGHT%20ON%20THE%20UK\Gimn_Velikobritanii_-_God_Save_The_Queen_(get-tune.net)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ays.peoples.ru/year/1926.shtml" TargetMode="External"/><Relationship Id="rId2" Type="http://schemas.openxmlformats.org/officeDocument/2006/relationships/hyperlink" Target="http://days.peoples.ru/0420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МКОУ </a:t>
            </a:r>
            <a:r>
              <a:rPr lang="ru-RU" sz="1800" dirty="0" smtClean="0"/>
              <a:t>"Красноярская СОШ</a:t>
            </a:r>
            <a:r>
              <a:rPr lang="en-US" sz="1800" dirty="0" smtClean="0"/>
              <a:t>”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Киреевского района Тульской области 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765" y="2967335"/>
            <a:ext cx="7768473" cy="923330"/>
          </a:xfrm>
          <a:prstGeom prst="rect">
            <a:avLst/>
          </a:prstGeom>
          <a:noFill/>
        </p:spPr>
        <p:txBody>
          <a:bodyPr wrap="none" lIns="91440" tIns="45720" rIns="91440" bIns="45720" anchor="t" anchorCtr="0">
            <a:spAutoFit/>
            <a:scene3d>
              <a:camera prst="orthographicFront">
                <a:rot lat="617316" lon="20525403" rev="1374583"/>
              </a:camera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ln w="24500" cmpd="dbl">
                  <a:gradFill flip="none" rotWithShape="1">
                    <a:gsLst>
                      <a:gs pos="0">
                        <a:srgbClr val="825600"/>
                      </a:gs>
                      <a:gs pos="13000">
                        <a:srgbClr val="FFA800"/>
                      </a:gs>
                      <a:gs pos="28000">
                        <a:srgbClr val="825600"/>
                      </a:gs>
                      <a:gs pos="42999">
                        <a:srgbClr val="FFA800"/>
                      </a:gs>
                      <a:gs pos="58000">
                        <a:srgbClr val="825600"/>
                      </a:gs>
                      <a:gs pos="72000">
                        <a:srgbClr val="FFA800"/>
                      </a:gs>
                      <a:gs pos="87000">
                        <a:srgbClr val="825600"/>
                      </a:gs>
                      <a:gs pos="100000">
                        <a:srgbClr val="FFA800"/>
                      </a:gs>
                    </a:gsLst>
                    <a:lin ang="2700000" scaled="1"/>
                    <a:tileRect/>
                  </a:gra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Spotlight on the UK</a:t>
            </a:r>
            <a:endParaRPr lang="ru-RU" sz="5400" b="1" dirty="0">
              <a:ln w="24500" cmpd="dbl">
                <a:gradFill flip="none"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827584" y="5282773"/>
            <a:ext cx="4032448" cy="1328023"/>
          </a:xfrm>
          <a:prstGeom prst="round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dirty="0" smtClean="0"/>
              <a:t>Разработка учителя английского языка Герасименко Екатерины Михайловны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889648670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07803"/>
            <a:ext cx="3995936" cy="2650197"/>
          </a:xfrm>
          <a:prstGeom prst="rect">
            <a:avLst/>
          </a:prstGeom>
          <a:noFill/>
        </p:spPr>
      </p:pic>
      <p:pic>
        <p:nvPicPr>
          <p:cNvPr id="5" name="Picture 4" descr="0a0fb525fec0a0709f8834ff329d41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699792" cy="2952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CRAZY ABOUT ANIMALS!</a:t>
            </a:r>
            <a:endParaRPr lang="ru-RU" dirty="0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755576" y="2897560"/>
            <a:ext cx="4104456" cy="396044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Popular names for cats are: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Fluffy </a:t>
            </a:r>
          </a:p>
          <a:p>
            <a:pPr algn="ctr"/>
            <a:r>
              <a:rPr lang="en-US" dirty="0" smtClean="0"/>
              <a:t>Sam </a:t>
            </a:r>
          </a:p>
          <a:p>
            <a:pPr algn="ctr"/>
            <a:r>
              <a:rPr lang="en-US" dirty="0" smtClean="0"/>
              <a:t>Kitty</a:t>
            </a:r>
          </a:p>
          <a:p>
            <a:pPr algn="ctr"/>
            <a:r>
              <a:rPr lang="en-US" dirty="0" smtClean="0"/>
              <a:t>Smokey</a:t>
            </a:r>
          </a:p>
          <a:p>
            <a:pPr algn="ctr"/>
            <a:r>
              <a:rPr lang="en-US" dirty="0" smtClean="0"/>
              <a:t> Tiger!</a:t>
            </a:r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4860032" y="692696"/>
            <a:ext cx="4104456" cy="396044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Popular names for dogs are: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Blackie</a:t>
            </a:r>
          </a:p>
          <a:p>
            <a:pPr algn="ctr"/>
            <a:r>
              <a:rPr lang="en-US" dirty="0" smtClean="0"/>
              <a:t>Max</a:t>
            </a:r>
          </a:p>
          <a:p>
            <a:pPr algn="ctr"/>
            <a:r>
              <a:rPr lang="en-US" dirty="0" smtClean="0"/>
              <a:t>Patch</a:t>
            </a:r>
          </a:p>
          <a:p>
            <a:pPr algn="ctr"/>
            <a:r>
              <a:rPr lang="en-US" dirty="0" smtClean="0"/>
              <a:t>Prince</a:t>
            </a:r>
          </a:p>
          <a:p>
            <a:pPr algn="ctr"/>
            <a:r>
              <a:rPr lang="en-US" dirty="0" smtClean="0"/>
              <a:t>Lucky</a:t>
            </a:r>
          </a:p>
          <a:p>
            <a:pPr algn="ctr"/>
            <a:r>
              <a:rPr lang="en-US" dirty="0" smtClean="0"/>
              <a:t>Spot!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pet is this?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Picture 4" descr="syrus-albo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2438400" cy="2016224"/>
          </a:xfrm>
          <a:prstGeom prst="rect">
            <a:avLst/>
          </a:prstGeom>
          <a:noFill/>
        </p:spPr>
      </p:pic>
      <p:pic>
        <p:nvPicPr>
          <p:cNvPr id="4" name="Picture 6" descr="0_13973_f654ff99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2667000" cy="2000250"/>
          </a:xfrm>
          <a:prstGeom prst="rect">
            <a:avLst/>
          </a:prstGeom>
          <a:noFill/>
        </p:spPr>
      </p:pic>
      <p:pic>
        <p:nvPicPr>
          <p:cNvPr id="5" name="Picture 11" descr="5_resize"/>
          <p:cNvPicPr>
            <a:picLocks noChangeAspect="1" noChangeArrowheads="1"/>
          </p:cNvPicPr>
          <p:nvPr/>
        </p:nvPicPr>
        <p:blipFill>
          <a:blip r:embed="rId4" cstate="print"/>
          <a:srcRect b="15118"/>
          <a:stretch>
            <a:fillRect/>
          </a:stretch>
        </p:blipFill>
        <p:spPr bwMode="auto">
          <a:xfrm>
            <a:off x="3491880" y="980728"/>
            <a:ext cx="2448272" cy="1948880"/>
          </a:xfrm>
          <a:prstGeom prst="rect">
            <a:avLst/>
          </a:prstGeom>
          <a:noFill/>
        </p:spPr>
      </p:pic>
      <p:pic>
        <p:nvPicPr>
          <p:cNvPr id="6" name="Picture 8" descr="company-growth-fish1-pop_3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980729"/>
            <a:ext cx="2520280" cy="1944215"/>
          </a:xfrm>
          <a:prstGeom prst="rect">
            <a:avLst/>
          </a:prstGeom>
          <a:noFill/>
        </p:spPr>
      </p:pic>
      <p:pic>
        <p:nvPicPr>
          <p:cNvPr id="7" name="Picture 7" descr="448px-Congo_African_Grey_pet_on_a_per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789040"/>
            <a:ext cx="2367136" cy="1944216"/>
          </a:xfrm>
          <a:prstGeom prst="rect">
            <a:avLst/>
          </a:prstGeom>
          <a:noFill/>
        </p:spPr>
      </p:pic>
      <p:pic>
        <p:nvPicPr>
          <p:cNvPr id="8" name="Picture 9" descr="i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789040"/>
            <a:ext cx="2679576" cy="1944216"/>
          </a:xfrm>
          <a:prstGeom prst="rect">
            <a:avLst/>
          </a:prstGeom>
          <a:noFill/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11560" y="3068960"/>
            <a:ext cx="2232248" cy="36004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a cat.</a:t>
            </a: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563888" y="3068960"/>
            <a:ext cx="2376264" cy="36004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a hamster.</a:t>
            </a:r>
            <a:endParaRPr lang="ru-RU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444208" y="2996952"/>
            <a:ext cx="2376264" cy="36004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a gold fish.</a:t>
            </a:r>
            <a:endParaRPr lang="ru-RU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67544" y="5949280"/>
            <a:ext cx="2232248" cy="36004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a rabbit.</a:t>
            </a:r>
            <a:endParaRPr lang="ru-RU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563888" y="5949280"/>
            <a:ext cx="2232248" cy="36004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a parrot.</a:t>
            </a:r>
            <a:endParaRPr lang="ru-RU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372200" y="5949280"/>
            <a:ext cx="2232248" cy="36004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a mouse.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Выставка</a:t>
            </a:r>
            <a:r>
              <a:rPr lang="ru-RU" sz="2800" b="1" dirty="0" smtClean="0"/>
              <a:t> КРАФТ "</a:t>
            </a:r>
            <a:r>
              <a:rPr lang="ru-RU" sz="2800" b="1" dirty="0" err="1" smtClean="0"/>
              <a:t>Crufts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Dog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Show</a:t>
            </a:r>
            <a:r>
              <a:rPr lang="ru-RU" sz="2800" b="1" dirty="0" smtClean="0"/>
              <a:t>"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980728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err="1" smtClean="0"/>
              <a:t>амое</a:t>
            </a:r>
            <a:r>
              <a:rPr lang="ru-RU" dirty="0" smtClean="0"/>
              <a:t> известное и самое престижное кинологическое мероприятие в мире. Проходит ежегодно весной в Великобритании  в Бирмингеме и длится только четыре дня вне зависимости от количества собак. Эта выставка стала уже чем-то большим, чем просто выставка собак. Это определенная национальная традиция, праздник, которого ждет вся страна. Шоу посещает член королевской семьи, а с «</a:t>
            </a:r>
            <a:r>
              <a:rPr lang="ru-RU" dirty="0" err="1" smtClean="0"/>
              <a:t>Крафта</a:t>
            </a:r>
            <a:r>
              <a:rPr lang="ru-RU" dirty="0" smtClean="0"/>
              <a:t>» ведется прямая трансляция.</a:t>
            </a:r>
          </a:p>
          <a:p>
            <a:r>
              <a:rPr lang="ru-RU" dirty="0" smtClean="0"/>
              <a:t>Возможность попасть на это престижное шоу имеет далеко не каждая собака.</a:t>
            </a:r>
          </a:p>
          <a:p>
            <a:r>
              <a:rPr lang="ru-RU" dirty="0" smtClean="0"/>
              <a:t>Во-первых, чтобы сохранить элитарность, на </a:t>
            </a:r>
            <a:r>
              <a:rPr lang="ru-RU" dirty="0" err="1" smtClean="0"/>
              <a:t>Крафте</a:t>
            </a:r>
            <a:r>
              <a:rPr lang="ru-RU" dirty="0" smtClean="0"/>
              <a:t> выставляются собаки очень небольшого числа пород, признанных Английским </a:t>
            </a:r>
            <a:r>
              <a:rPr lang="ru-RU" dirty="0" err="1" smtClean="0"/>
              <a:t>Кеннел-клубом</a:t>
            </a:r>
            <a:r>
              <a:rPr lang="ru-RU" dirty="0" smtClean="0"/>
              <a:t>, во-вторых, для того чтобы попасть на </a:t>
            </a:r>
            <a:r>
              <a:rPr lang="ru-RU" dirty="0" err="1" smtClean="0"/>
              <a:t>Крафт</a:t>
            </a:r>
            <a:r>
              <a:rPr lang="ru-RU" dirty="0" smtClean="0"/>
              <a:t> надо успешно выступить на квалификационном шоу либо закрыть титул </a:t>
            </a:r>
            <a:r>
              <a:rPr lang="ru-RU" dirty="0" err="1" smtClean="0"/>
              <a:t>Интерчемпиона</a:t>
            </a:r>
            <a:r>
              <a:rPr lang="ru-RU" dirty="0" smtClean="0"/>
              <a:t> в системе FCI</a:t>
            </a:r>
            <a:endParaRPr lang="ru-RU" dirty="0"/>
          </a:p>
        </p:txBody>
      </p:sp>
      <p:pic>
        <p:nvPicPr>
          <p:cNvPr id="2050" name="Picture 2" descr="F:\для презентации\Bulldog-English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6696744" cy="4824536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475656" y="5805264"/>
            <a:ext cx="273630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Английский бульдог</a:t>
            </a:r>
            <a:endParaRPr lang="ru-RU" dirty="0"/>
          </a:p>
        </p:txBody>
      </p:sp>
      <p:pic>
        <p:nvPicPr>
          <p:cNvPr id="2055" name="Picture 7" descr="F:\для презентации\english-mastif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7632848" cy="5728243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1628056" y="5957664"/>
            <a:ext cx="31599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Английский мастифф</a:t>
            </a:r>
            <a:endParaRPr lang="ru-RU" dirty="0"/>
          </a:p>
        </p:txBody>
      </p:sp>
      <p:pic>
        <p:nvPicPr>
          <p:cNvPr id="2056" name="Picture 8" descr="F:\для презентации\English-setter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92696"/>
            <a:ext cx="8100900" cy="5400600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1780456" y="6110064"/>
            <a:ext cx="31599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Английский сеттер</a:t>
            </a:r>
            <a:endParaRPr lang="ru-RU" dirty="0"/>
          </a:p>
        </p:txBody>
      </p:sp>
      <p:pic>
        <p:nvPicPr>
          <p:cNvPr id="2057" name="Picture 9" descr="F:\для презентации\Foxhound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620688"/>
            <a:ext cx="6624736" cy="5544616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1932856" y="6262464"/>
            <a:ext cx="31599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Английский спрингер-спаниель</a:t>
            </a:r>
            <a:endParaRPr lang="ru-RU" dirty="0"/>
          </a:p>
        </p:txBody>
      </p:sp>
      <p:pic>
        <p:nvPicPr>
          <p:cNvPr id="2058" name="Picture 10" descr="F:\для презентации\English-Springer-Spaniel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764704"/>
            <a:ext cx="7776864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" presetClass="exit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для презентации\0f9aa80944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96944" cy="6669360"/>
          </a:xfrm>
          <a:prstGeom prst="rect">
            <a:avLst/>
          </a:prstGeom>
          <a:noFill/>
        </p:spPr>
      </p:pic>
      <p:pic>
        <p:nvPicPr>
          <p:cNvPr id="1026" name="Picture 2" descr="F:\для презентации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3024336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TEDDY BEAR SHOPS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55776" y="2060848"/>
            <a:ext cx="6048672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 Great Britain children love teddy bears! You can see all kinds of teddy bears: big and small and all different </a:t>
            </a:r>
            <a:r>
              <a:rPr lang="en-US" sz="2000" dirty="0" err="1" smtClean="0"/>
              <a:t>colours</a:t>
            </a:r>
            <a:r>
              <a:rPr lang="en-US" sz="2000" dirty="0" smtClean="0"/>
              <a:t>. Some teddy bears wear clothes and hats too. They’re very cute! </a:t>
            </a:r>
            <a:endParaRPr lang="ru-RU" sz="2000" dirty="0"/>
          </a:p>
        </p:txBody>
      </p:sp>
      <p:pic>
        <p:nvPicPr>
          <p:cNvPr id="1027" name="Picture 3" descr="F:\для презентации\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3833664"/>
            <a:ext cx="2857500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yaki.net/uploads/posts/2009-09/1252235063_1251879135_notting_hill_carnival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828" y="2276872"/>
            <a:ext cx="6667500" cy="4448175"/>
          </a:xfrm>
          <a:prstGeom prst="rect">
            <a:avLst/>
          </a:prstGeom>
          <a:noFill/>
        </p:spPr>
      </p:pic>
      <p:pic>
        <p:nvPicPr>
          <p:cNvPr id="6148" name="Picture 4" descr="http://img0.liveinternet.ru/images/attach/c/0/44/523/44523929_22866833_maski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6657975" cy="44386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BEAUTIFUL CORNWALL!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6" y="836712"/>
            <a:ext cx="806489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lot of people go to Cornwall on holiday. It’s in the southwest of Britain. The beaches there are wonderful. It’s a great place for a holiday!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CasteloBodiam_eng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8621" y="764704"/>
            <a:ext cx="6426759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WELCOME </a:t>
            </a: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 </a:t>
            </a: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GREAT BRITAIN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152525"/>
            <a:ext cx="7924800" cy="5705475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Разработка по теме «</a:t>
            </a:r>
            <a:r>
              <a:rPr lang="en-US" dirty="0" smtClean="0"/>
              <a:t>Spotlight on the UK</a:t>
            </a:r>
            <a:r>
              <a:rPr lang="ru-RU" dirty="0" smtClean="0"/>
              <a:t>» предназначена для учеников 2 класса, обучающихся по УМК </a:t>
            </a:r>
            <a:r>
              <a:rPr lang="en-US" dirty="0" smtClean="0"/>
              <a:t>“Spotlight </a:t>
            </a:r>
            <a:r>
              <a:rPr lang="ru-RU" dirty="0" smtClean="0"/>
              <a:t>2</a:t>
            </a:r>
            <a:r>
              <a:rPr lang="en-US" dirty="0" smtClean="0"/>
              <a:t>”.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Данная презентация предлагается учащимся как обобщение знаний по теме «Великобритания», согласно возрастным и психологическим особенностям учеников.</a:t>
            </a:r>
          </a:p>
          <a:p>
            <a:pPr algn="ctr">
              <a:buNone/>
            </a:pP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Ресурсы </a:t>
            </a:r>
          </a:p>
          <a:p>
            <a:r>
              <a:rPr lang="ru-RU" sz="1400" dirty="0" smtClean="0"/>
              <a:t>1) Английский язык. 2 класс: учеб. Для </a:t>
            </a:r>
            <a:r>
              <a:rPr lang="ru-RU" sz="1400" dirty="0" err="1" smtClean="0"/>
              <a:t>общеобразоват</a:t>
            </a:r>
            <a:r>
              <a:rPr lang="ru-RU" sz="1400" dirty="0" smtClean="0"/>
              <a:t>. учреждений / Н.И. Быкова, Д. Дули, М.Д Поспелова, В. Эванс/ - М.: </a:t>
            </a:r>
            <a:r>
              <a:rPr lang="en-US" sz="1400" dirty="0" smtClean="0"/>
              <a:t>Express Publishing</a:t>
            </a:r>
            <a:r>
              <a:rPr lang="ru-RU" sz="1400" dirty="0" smtClean="0"/>
              <a:t>: Просвещение, 2012. – 144 с. : ил. – (Английский в фокусе).</a:t>
            </a:r>
          </a:p>
          <a:p>
            <a:r>
              <a:rPr lang="ru-RU" sz="1400" dirty="0" smtClean="0">
                <a:hlinkClick r:id="rId2"/>
              </a:rPr>
              <a:t>2) </a:t>
            </a:r>
            <a:r>
              <a:rPr lang="en-US" sz="1400" dirty="0" smtClean="0">
                <a:hlinkClick r:id="rId2"/>
              </a:rPr>
              <a:t>http://ru.wikipedia.org</a:t>
            </a:r>
            <a:endParaRPr lang="ru-RU" sz="1400" dirty="0" smtClean="0"/>
          </a:p>
          <a:p>
            <a:r>
              <a:rPr lang="ru-RU" sz="1400" dirty="0" smtClean="0"/>
              <a:t>3)</a:t>
            </a:r>
            <a:r>
              <a:rPr lang="en-US" sz="1400" dirty="0" smtClean="0"/>
              <a:t> http://images.yandex.ru</a:t>
            </a:r>
            <a:r>
              <a:rPr lang="ru-RU" sz="1400" dirty="0" smtClean="0"/>
              <a:t> </a:t>
            </a:r>
          </a:p>
          <a:p>
            <a:pPr algn="ctr">
              <a:buNone/>
            </a:pPr>
            <a:endParaRPr lang="ru-RU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>
              <a:buNone/>
            </a:pP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>
              <a:buNone/>
            </a:pP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0"/>
            <a:ext cx="7266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Описание работы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gradFill flip="none"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0" scaled="1"/>
                  <a:tileRect/>
                </a:gradFill>
              </a:rPr>
              <a:t>Великобритания на карте Мира</a:t>
            </a:r>
            <a:endParaRPr lang="ru-RU" dirty="0"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2050" name="Picture 2" descr="C:\Users\1\Desktop\для презентации\велик на карте мир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050" y="1152525"/>
            <a:ext cx="6236700" cy="5248275"/>
          </a:xfrm>
          <a:prstGeom prst="rect">
            <a:avLst/>
          </a:prstGeom>
          <a:noFill/>
        </p:spPr>
      </p:pic>
      <p:pic>
        <p:nvPicPr>
          <p:cNvPr id="5" name="Picture 14" descr="great-britain br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37242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imn_Velikobritanii_-_God_Save_The_Queen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  <a:t>Флаг Великобритании</a:t>
            </a:r>
            <a:endParaRPr lang="ru-RU" sz="4800" dirty="0"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Picture 4" descr="Flag_of_the_United_Kingdom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556792"/>
            <a:ext cx="7019048" cy="35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  <a:t>Королевский герб </a:t>
            </a:r>
            <a:endParaRPr lang="ru-RU" sz="6000" dirty="0"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Picture 5" descr="UK_Royal_Coat_of_Arm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96752"/>
            <a:ext cx="5392811" cy="532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563562"/>
          </a:xfrm>
        </p:spPr>
        <p:txBody>
          <a:bodyPr/>
          <a:lstStyle/>
          <a:p>
            <a:r>
              <a:rPr lang="ru-RU" dirty="0" smtClean="0">
                <a:ln>
                  <a:gradFill>
                    <a:gsLst>
                      <a:gs pos="0">
                        <a:srgbClr val="825600"/>
                      </a:gs>
                      <a:gs pos="13000">
                        <a:srgbClr val="FFA800"/>
                      </a:gs>
                      <a:gs pos="28000">
                        <a:srgbClr val="825600"/>
                      </a:gs>
                      <a:gs pos="42999">
                        <a:srgbClr val="FFA800"/>
                      </a:gs>
                      <a:gs pos="58000">
                        <a:srgbClr val="825600"/>
                      </a:gs>
                      <a:gs pos="72000">
                        <a:srgbClr val="FFA800"/>
                      </a:gs>
                      <a:gs pos="87000">
                        <a:srgbClr val="825600"/>
                      </a:gs>
                      <a:gs pos="100000">
                        <a:srgbClr val="FFA800"/>
                      </a:gs>
                    </a:gsLst>
                    <a:lin ang="5400000" scaled="0"/>
                  </a:gradFill>
                </a:ln>
              </a:rPr>
              <a:t>Глава государства – королева Елизавета </a:t>
            </a:r>
            <a:r>
              <a:rPr lang="en-US" dirty="0" smtClean="0">
                <a:ln>
                  <a:gradFill>
                    <a:gsLst>
                      <a:gs pos="0">
                        <a:srgbClr val="825600"/>
                      </a:gs>
                      <a:gs pos="13000">
                        <a:srgbClr val="FFA800"/>
                      </a:gs>
                      <a:gs pos="28000">
                        <a:srgbClr val="825600"/>
                      </a:gs>
                      <a:gs pos="42999">
                        <a:srgbClr val="FFA800"/>
                      </a:gs>
                      <a:gs pos="58000">
                        <a:srgbClr val="825600"/>
                      </a:gs>
                      <a:gs pos="72000">
                        <a:srgbClr val="FFA800"/>
                      </a:gs>
                      <a:gs pos="87000">
                        <a:srgbClr val="825600"/>
                      </a:gs>
                      <a:gs pos="100000">
                        <a:srgbClr val="FFA800"/>
                      </a:gs>
                    </a:gsLst>
                    <a:lin ang="5400000" scaled="0"/>
                  </a:gradFill>
                </a:ln>
              </a:rPr>
              <a:t>II</a:t>
            </a:r>
            <a:endParaRPr lang="ru-RU" dirty="0">
              <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i="1" dirty="0" smtClean="0"/>
              <a:t>День рождения: </a:t>
            </a:r>
            <a:r>
              <a:rPr lang="ru-RU" sz="1600" i="1" dirty="0" smtClean="0">
                <a:hlinkClick r:id="rId2" tooltip="родились 20 04"/>
              </a:rPr>
              <a:t>20.04</a:t>
            </a:r>
            <a:r>
              <a:rPr lang="ru-RU" sz="1600" i="1" dirty="0" smtClean="0"/>
              <a:t>.</a:t>
            </a:r>
            <a:r>
              <a:rPr lang="ru-RU" sz="1600" i="1" dirty="0" smtClean="0">
                <a:hlinkClick r:id="rId3" tooltip="родились в 1926 году"/>
              </a:rPr>
              <a:t>1926</a:t>
            </a:r>
            <a:r>
              <a:rPr lang="ru-RU" sz="1600" i="1" dirty="0" smtClean="0"/>
              <a:t> года</a:t>
            </a:r>
            <a:endParaRPr lang="en-US" sz="1600" dirty="0" smtClean="0"/>
          </a:p>
          <a:p>
            <a:pPr>
              <a:buNone/>
            </a:pPr>
            <a:r>
              <a:rPr lang="ru-RU" sz="1600" i="1" dirty="0" smtClean="0"/>
              <a:t>Место рождения: </a:t>
            </a:r>
            <a:r>
              <a:rPr lang="ru-RU" sz="1600" b="1" i="1" dirty="0" err="1" smtClean="0"/>
              <a:t>Лондо</a:t>
            </a:r>
            <a:r>
              <a:rPr lang="ru-RU" sz="1600" i="1" dirty="0" smtClean="0"/>
              <a:t>, Великобритания</a:t>
            </a:r>
            <a:endParaRPr lang="en-US" sz="1600" dirty="0" smtClean="0"/>
          </a:p>
          <a:p>
            <a:pPr>
              <a:buNone/>
            </a:pPr>
            <a:r>
              <a:rPr lang="ru-RU" sz="1600" i="1" dirty="0" smtClean="0"/>
              <a:t>Гражданство: Великобритания</a:t>
            </a: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1026" name="Picture 2" descr="C:\Users\1\Desktop\elizaveta_1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177480"/>
            <a:ext cx="3419872" cy="4680520"/>
          </a:xfrm>
          <a:prstGeom prst="rect">
            <a:avLst/>
          </a:prstGeom>
          <a:noFill/>
        </p:spPr>
      </p:pic>
      <p:pic>
        <p:nvPicPr>
          <p:cNvPr id="1028" name="Picture 4" descr="C:\Users\1\Desktop\elizaveta_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132856"/>
            <a:ext cx="3635896" cy="47251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GARDENS IN THE UK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98072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the UK people love their gardens. You can see a lot of nice things in them.</a:t>
            </a:r>
            <a:endParaRPr lang="ru-RU" sz="2800" dirty="0"/>
          </a:p>
        </p:txBody>
      </p:sp>
      <p:pic>
        <p:nvPicPr>
          <p:cNvPr id="1026" name="Picture 2" descr="C:\Users\1\Desktop\для презентации\chelseaflowershow149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877022" cy="3877022"/>
          </a:xfrm>
          <a:prstGeom prst="rect">
            <a:avLst/>
          </a:prstGeom>
          <a:noFill/>
        </p:spPr>
      </p:pic>
      <p:pic>
        <p:nvPicPr>
          <p:cNvPr id="1027" name="Picture 3" descr="C:\Users\1\Desktop\для презентации\best_loan_guid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4018046" cy="3816424"/>
          </a:xfrm>
          <a:prstGeom prst="rect">
            <a:avLst/>
          </a:prstGeom>
          <a:noFill/>
        </p:spPr>
      </p:pic>
      <p:pic>
        <p:nvPicPr>
          <p:cNvPr id="1028" name="Picture 4" descr="C:\Users\1\Desktop\для презентации\сады в великоб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764704"/>
            <a:ext cx="8693224" cy="57983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563562"/>
          </a:xfrm>
        </p:spPr>
        <p:txBody>
          <a:bodyPr/>
          <a:lstStyle/>
          <a:p>
            <a:r>
              <a:rPr lang="en-US" sz="2800" dirty="0" smtClean="0"/>
              <a:t>What can you see in the gardens in the UK?</a:t>
            </a:r>
            <a:endParaRPr lang="ru-RU" sz="2800" dirty="0"/>
          </a:p>
        </p:txBody>
      </p:sp>
      <p:pic>
        <p:nvPicPr>
          <p:cNvPr id="2050" name="Picture 2" descr="C:\Users\1\Desktop\для презентации\Bird-Houses-Pl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3312368" cy="2639442"/>
          </a:xfrm>
          <a:prstGeom prst="rect">
            <a:avLst/>
          </a:prstGeom>
          <a:noFill/>
        </p:spPr>
      </p:pic>
      <p:pic>
        <p:nvPicPr>
          <p:cNvPr id="2051" name="Picture 3" descr="C:\Users\1\Desktop\для презентации\greenhous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764704"/>
            <a:ext cx="3384376" cy="259228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5445224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 bird house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4581128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 green house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2" name="Picture 4" descr="C:\Users\1\Desktop\для презентации\alpine log gn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892964"/>
            <a:ext cx="3600400" cy="296503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6165304"/>
            <a:ext cx="24482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 garden gnome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65487E-7 L 0.00781 -0.26232 " pathEditMode="relative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18 0.09878 C 0.10434 -0.00624 0.0875 -0.11103 0.17048 -0.15799 C 0.25347 -0.20495 0.5441 -0.1795 0.61875 -0.18367 " pathEditMode="relative" ptsTypes="a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16 -0.01527 C 0.12257 -0.18251 0.10816 -0.34953 0.21077 -0.40689 C 0.31337 -0.46426 0.67657 -0.41175 0.75296 -0.35878 C 0.82934 -0.30581 0.74948 -0.19755 0.6698 -0.08906 " pathEditMode="relative" ptsTypes="aa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FAVOURITES!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908720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Here are some very popular dishes in the UK. Yummy!</a:t>
            </a:r>
            <a:endParaRPr lang="ru-RU" sz="2800" dirty="0"/>
          </a:p>
        </p:txBody>
      </p:sp>
      <p:pic>
        <p:nvPicPr>
          <p:cNvPr id="3074" name="Picture 2" descr="C:\Users\1\Desktop\для презентации\node_3638_8ed02804c5f0a99d1dbfe750dd44d7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3960440" cy="288032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183560" y="2420888"/>
            <a:ext cx="3960440" cy="16561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Fish and chips</a:t>
            </a:r>
          </a:p>
          <a:p>
            <a:pPr algn="ctr"/>
            <a:r>
              <a:rPr lang="ru-RU" dirty="0" smtClean="0"/>
              <a:t>Рыба с картофелем фри –</a:t>
            </a:r>
          </a:p>
          <a:p>
            <a:pPr algn="ctr"/>
            <a:r>
              <a:rPr lang="ru-RU" dirty="0" smtClean="0"/>
              <a:t>традиционное любимое блюдо в Великобритании</a:t>
            </a:r>
            <a:endParaRPr lang="ru-RU" dirty="0"/>
          </a:p>
        </p:txBody>
      </p:sp>
      <p:pic>
        <p:nvPicPr>
          <p:cNvPr id="3075" name="Picture 3" descr="C:\Users\1\Desktop\для презентации\kebab_40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4320480" cy="3240360"/>
          </a:xfrm>
          <a:prstGeom prst="rect">
            <a:avLst/>
          </a:prstGeom>
          <a:noFill/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183560" y="2492896"/>
            <a:ext cx="3960440" cy="16561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Kebab</a:t>
            </a:r>
          </a:p>
          <a:p>
            <a:pPr algn="ctr"/>
            <a:r>
              <a:rPr lang="ru-RU" dirty="0" err="1" smtClean="0"/>
              <a:t>Средневосточное</a:t>
            </a:r>
            <a:r>
              <a:rPr lang="ru-RU" dirty="0" smtClean="0"/>
              <a:t> блюдо из кусочков мяса и овощей, подаваемое в особой хлебной лепешке - </a:t>
            </a:r>
            <a:r>
              <a:rPr lang="ru-RU" dirty="0" err="1" smtClean="0"/>
              <a:t>пите</a:t>
            </a:r>
            <a:endParaRPr lang="ru-RU" dirty="0"/>
          </a:p>
        </p:txBody>
      </p:sp>
      <p:pic>
        <p:nvPicPr>
          <p:cNvPr id="3076" name="Picture 4" descr="C:\Users\1\Desktop\для презентации\кар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72816"/>
            <a:ext cx="4476750" cy="3456384"/>
          </a:xfrm>
          <a:prstGeom prst="rect">
            <a:avLst/>
          </a:prstGeom>
          <a:noFill/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183560" y="2492896"/>
            <a:ext cx="3960440" cy="16561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Curry</a:t>
            </a:r>
          </a:p>
          <a:p>
            <a:pPr algn="ctr"/>
            <a:r>
              <a:rPr lang="ru-RU" dirty="0" smtClean="0"/>
              <a:t>Индийское блюдо из мяса, овощей, риса, соуса и острых приправ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551723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Это связано с тем, что на английскую кухню оказало влияние кулинарное искусство народов других стран (Индия, Средний Восток и др.), так как многие представители этих стран живут сейчас в Великобритании.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7" grpId="0" animBg="1"/>
      <p:bldP spid="7" grpId="3" animBg="1"/>
      <p:bldP spid="9" grpId="0" animBg="1"/>
    </p:bldLst>
  </p:timing>
</p:sld>
</file>

<file path=ppt/theme/theme1.xml><?xml version="1.0" encoding="utf-8"?>
<a:theme xmlns:a="http://schemas.openxmlformats.org/drawingml/2006/main" name="sample">
  <a:themeElements>
    <a:clrScheme name="sample 1">
      <a:dk1>
        <a:srgbClr val="003366"/>
      </a:dk1>
      <a:lt1>
        <a:srgbClr val="CCECFF"/>
      </a:lt1>
      <a:dk2>
        <a:srgbClr val="000099"/>
      </a:dk2>
      <a:lt2>
        <a:srgbClr val="FFFFFF"/>
      </a:lt2>
      <a:accent1>
        <a:srgbClr val="3491E6"/>
      </a:accent1>
      <a:accent2>
        <a:srgbClr val="9999FF"/>
      </a:accent2>
      <a:accent3>
        <a:srgbClr val="AAAACA"/>
      </a:accent3>
      <a:accent4>
        <a:srgbClr val="AEC9DA"/>
      </a:accent4>
      <a:accent5>
        <a:srgbClr val="AEC7F0"/>
      </a:accent5>
      <a:accent6>
        <a:srgbClr val="8A8AE7"/>
      </a:accent6>
      <a:hlink>
        <a:srgbClr val="33CCCC"/>
      </a:hlink>
      <a:folHlink>
        <a:srgbClr val="A8B79B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3366"/>
        </a:dk1>
        <a:lt1>
          <a:srgbClr val="CCECFF"/>
        </a:lt1>
        <a:dk2>
          <a:srgbClr val="000099"/>
        </a:dk2>
        <a:lt2>
          <a:srgbClr val="FFFFFF"/>
        </a:lt2>
        <a:accent1>
          <a:srgbClr val="3491E6"/>
        </a:accent1>
        <a:accent2>
          <a:srgbClr val="9999FF"/>
        </a:accent2>
        <a:accent3>
          <a:srgbClr val="AAAACA"/>
        </a:accent3>
        <a:accent4>
          <a:srgbClr val="AEC9DA"/>
        </a:accent4>
        <a:accent5>
          <a:srgbClr val="AEC7F0"/>
        </a:accent5>
        <a:accent6>
          <a:srgbClr val="8A8AE7"/>
        </a:accent6>
        <a:hlink>
          <a:srgbClr val="33CCCC"/>
        </a:hlink>
        <a:folHlink>
          <a:srgbClr val="A8B7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000099"/>
        </a:dk1>
        <a:lt1>
          <a:srgbClr val="CCECFF"/>
        </a:lt1>
        <a:dk2>
          <a:srgbClr val="5179E9"/>
        </a:dk2>
        <a:lt2>
          <a:srgbClr val="FFFFFF"/>
        </a:lt2>
        <a:accent1>
          <a:srgbClr val="47ABD3"/>
        </a:accent1>
        <a:accent2>
          <a:srgbClr val="FF9999"/>
        </a:accent2>
        <a:accent3>
          <a:srgbClr val="B3BEF2"/>
        </a:accent3>
        <a:accent4>
          <a:srgbClr val="AEC9DA"/>
        </a:accent4>
        <a:accent5>
          <a:srgbClr val="B1D2E6"/>
        </a:accent5>
        <a:accent6>
          <a:srgbClr val="E78A8A"/>
        </a:accent6>
        <a:hlink>
          <a:srgbClr val="00CC99"/>
        </a:hlink>
        <a:folHlink>
          <a:srgbClr val="8DAAC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CCECFF"/>
        </a:lt1>
        <a:dk2>
          <a:srgbClr val="006699"/>
        </a:dk2>
        <a:lt2>
          <a:srgbClr val="FFFFFF"/>
        </a:lt2>
        <a:accent1>
          <a:srgbClr val="29A3BB"/>
        </a:accent1>
        <a:accent2>
          <a:srgbClr val="99CC00"/>
        </a:accent2>
        <a:accent3>
          <a:srgbClr val="AAB8CA"/>
        </a:accent3>
        <a:accent4>
          <a:srgbClr val="AEC9DA"/>
        </a:accent4>
        <a:accent5>
          <a:srgbClr val="ACCEDA"/>
        </a:accent5>
        <a:accent6>
          <a:srgbClr val="8AB900"/>
        </a:accent6>
        <a:hlink>
          <a:srgbClr val="9999FF"/>
        </a:hlink>
        <a:folHlink>
          <a:srgbClr val="8DAAC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cdb2004c048d</Template>
  <TotalTime>2795</TotalTime>
  <Words>453</Words>
  <Application>Microsoft Office PowerPoint</Application>
  <PresentationFormat>Экран (4:3)</PresentationFormat>
  <Paragraphs>81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sample</vt:lpstr>
      <vt:lpstr>МКОУ "Красноярская СОШ”  Киреевского района Тульской области </vt:lpstr>
      <vt:lpstr>Слайд 2</vt:lpstr>
      <vt:lpstr>Великобритания на карте Мира</vt:lpstr>
      <vt:lpstr>Флаг Великобритании</vt:lpstr>
      <vt:lpstr>Королевский герб </vt:lpstr>
      <vt:lpstr>Глава государства – королева Елизавета II</vt:lpstr>
      <vt:lpstr>GARDENS IN THE UK</vt:lpstr>
      <vt:lpstr>What can you see in the gardens in the UK?</vt:lpstr>
      <vt:lpstr>FOOD FAVOURITES!</vt:lpstr>
      <vt:lpstr>CRAZY ABOUT ANIMALS!</vt:lpstr>
      <vt:lpstr>What pet is this? </vt:lpstr>
      <vt:lpstr>Выставка КРАФТ "Crufts Dog Show"</vt:lpstr>
      <vt:lpstr>TEDDY BEAR SHOPS</vt:lpstr>
      <vt:lpstr>BEAUTIFUL CORNWALL!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Красноярская СОШ  Киреевского района Тульской области</dc:title>
  <dc:creator>1</dc:creator>
  <cp:lastModifiedBy>1</cp:lastModifiedBy>
  <cp:revision>68</cp:revision>
  <dcterms:created xsi:type="dcterms:W3CDTF">2013-09-21T16:55:56Z</dcterms:created>
  <dcterms:modified xsi:type="dcterms:W3CDTF">2015-03-03T16:29:31Z</dcterms:modified>
</cp:coreProperties>
</file>