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7"/>
  </p:handoutMasterIdLst>
  <p:sldIdLst>
    <p:sldId id="256" r:id="rId2"/>
    <p:sldId id="259" r:id="rId3"/>
    <p:sldId id="270" r:id="rId4"/>
    <p:sldId id="257" r:id="rId5"/>
    <p:sldId id="260" r:id="rId6"/>
    <p:sldId id="272" r:id="rId7"/>
    <p:sldId id="261" r:id="rId8"/>
    <p:sldId id="263" r:id="rId9"/>
    <p:sldId id="265" r:id="rId10"/>
    <p:sldId id="271" r:id="rId11"/>
    <p:sldId id="266" r:id="rId12"/>
    <p:sldId id="273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C1D4A-0F68-4775-973B-562D0094F881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D4997-1C49-4EF1-B048-FE285615A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D9B74E-9992-4E0C-8903-D7D28FDC784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07C8A2-52B8-4FAB-BAAB-24B35ADCD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3823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ИСПОЛЬЗОВАНИЕ МЕТОДА МНЕМОТЕХНИКИ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обучении рассказыванию детей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дошкольного возраста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5214950"/>
            <a:ext cx="2803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Презентацию выполнила:</a:t>
            </a:r>
          </a:p>
          <a:p>
            <a:pPr algn="ctr"/>
            <a:r>
              <a:rPr lang="ru-RU" sz="1600" dirty="0" smtClean="0"/>
              <a:t>Зам.зав. по УВР Павлова В.А.</a:t>
            </a:r>
          </a:p>
          <a:p>
            <a:pPr algn="ctr"/>
            <a:r>
              <a:rPr lang="ru-RU" sz="1600" dirty="0" smtClean="0"/>
              <a:t>МБДОУ «Детский сад № 22»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1142984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71480"/>
            <a:ext cx="70723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Мнемотаблицы особенно эффективны при разучивании стихотворений.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Суть заключается в том, что на каждое слово или маленькое словосочетание придумывается картинка (изображение); таким образом, все стихотворение зарисовывается схематически.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После этого ребенок по памяти, используя графическое изображение, воспроизводит стихотворение целиком. На начальном этапе взрослый предлагает готовую план - схему, а по мере обучения ребенок также активно включается в процесс создания своей схемы.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8072494" cy="10001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Стихотворение А.Барто «Наша Таня громко плачет»</a:t>
            </a:r>
            <a:endParaRPr lang="ru-RU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4357694"/>
            <a:ext cx="45997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Наша Таня громко плачет: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Уронила в речку мячик.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Тише, Танечка, не плачь,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Не утонет в речке мяч.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таня.tif"/>
          <p:cNvPicPr/>
          <p:nvPr/>
        </p:nvPicPr>
        <p:blipFill>
          <a:blip r:embed="rId2" cstate="print"/>
          <a:srcRect l="4212" t="7304" r="75376" b="59307"/>
          <a:stretch>
            <a:fillRect/>
          </a:stretch>
        </p:blipFill>
        <p:spPr>
          <a:xfrm>
            <a:off x="1643042" y="1714488"/>
            <a:ext cx="101917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аня.tif"/>
          <p:cNvPicPr/>
          <p:nvPr/>
        </p:nvPicPr>
        <p:blipFill>
          <a:blip r:embed="rId2" cstate="print"/>
          <a:srcRect l="24624" t="7304" r="54582" b="59578"/>
          <a:stretch>
            <a:fillRect/>
          </a:stretch>
        </p:blipFill>
        <p:spPr>
          <a:xfrm>
            <a:off x="3143240" y="1714488"/>
            <a:ext cx="1038225" cy="116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таня.tif"/>
          <p:cNvPicPr/>
          <p:nvPr/>
        </p:nvPicPr>
        <p:blipFill>
          <a:blip r:embed="rId2" cstate="print"/>
          <a:srcRect l="44464" t="7304" r="33979" b="59307"/>
          <a:stretch>
            <a:fillRect/>
          </a:stretch>
        </p:blipFill>
        <p:spPr>
          <a:xfrm>
            <a:off x="4643438" y="1714488"/>
            <a:ext cx="107632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таня.tif"/>
          <p:cNvPicPr/>
          <p:nvPr/>
        </p:nvPicPr>
        <p:blipFill>
          <a:blip r:embed="rId2" cstate="print"/>
          <a:srcRect l="64876" t="7304" r="14228" b="59307"/>
          <a:stretch>
            <a:fillRect/>
          </a:stretch>
        </p:blipFill>
        <p:spPr>
          <a:xfrm>
            <a:off x="6286512" y="1714488"/>
            <a:ext cx="104330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таня.tif"/>
          <p:cNvPicPr/>
          <p:nvPr/>
        </p:nvPicPr>
        <p:blipFill>
          <a:blip r:embed="rId2" cstate="print"/>
          <a:srcRect l="4212" t="39065" r="74803" b="27528"/>
          <a:stretch>
            <a:fillRect/>
          </a:stretch>
        </p:blipFill>
        <p:spPr>
          <a:xfrm>
            <a:off x="1643042" y="3143248"/>
            <a:ext cx="1047750" cy="117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таня.tif"/>
          <p:cNvPicPr/>
          <p:nvPr/>
        </p:nvPicPr>
        <p:blipFill>
          <a:blip r:embed="rId2" cstate="print"/>
          <a:srcRect l="23861" t="38793" r="54773" b="27528"/>
          <a:stretch>
            <a:fillRect/>
          </a:stretch>
        </p:blipFill>
        <p:spPr>
          <a:xfrm>
            <a:off x="3143240" y="3143248"/>
            <a:ext cx="1066800" cy="1181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таня.tif"/>
          <p:cNvPicPr/>
          <p:nvPr/>
        </p:nvPicPr>
        <p:blipFill>
          <a:blip r:embed="rId2" cstate="print"/>
          <a:srcRect l="44464" t="38522" r="34742" b="27528"/>
          <a:stretch>
            <a:fillRect/>
          </a:stretch>
        </p:blipFill>
        <p:spPr>
          <a:xfrm>
            <a:off x="4714876" y="3143248"/>
            <a:ext cx="1038225" cy="119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таня.tif"/>
          <p:cNvPicPr/>
          <p:nvPr/>
        </p:nvPicPr>
        <p:blipFill>
          <a:blip r:embed="rId2" cstate="print"/>
          <a:srcRect l="64876" t="7304" r="14228" b="59307"/>
          <a:stretch>
            <a:fillRect/>
          </a:stretch>
        </p:blipFill>
        <p:spPr>
          <a:xfrm>
            <a:off x="6286512" y="3143248"/>
            <a:ext cx="104330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2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2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2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2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72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2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72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72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72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72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72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Стихотворение П. Воронько</a:t>
            </a:r>
            <a:br>
              <a:rPr lang="ru-RU" sz="4000" dirty="0" smtClean="0"/>
            </a:br>
            <a:r>
              <a:rPr lang="ru-RU" sz="4000" dirty="0" smtClean="0"/>
              <a:t> «Обновка»</a:t>
            </a:r>
            <a:endParaRPr lang="ru-RU" sz="4000" dirty="0"/>
          </a:p>
        </p:txBody>
      </p:sp>
      <p:pic>
        <p:nvPicPr>
          <p:cNvPr id="1026" name="Рисунок 1" descr="Мнемотаблица Обн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929090" cy="314327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1785926"/>
            <a:ext cx="4000528" cy="342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Я купила кошке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К празднику сапожки.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Причесала ей усы,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Сшила новые трусы.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Только как же надевать?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Хвостик некуда девать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!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330026694634_07-jul.-27-18.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3450" cy="6858000"/>
          </a:xfrm>
          <a:prstGeom prst="rect">
            <a:avLst/>
          </a:prstGeom>
        </p:spPr>
      </p:pic>
      <p:pic>
        <p:nvPicPr>
          <p:cNvPr id="5" name="Рисунок 4" descr="Копия (2) 330026694634_07-jul.-27-18.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571480"/>
            <a:ext cx="5646964" cy="928694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32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 «Рукавичка» 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1071538" y="1643050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3589624">
            <a:off x="988688" y="2231330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9912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57422" y="1643050"/>
            <a:ext cx="1762124" cy="1762124"/>
          </a:xfrm>
          <a:prstGeom prst="rect">
            <a:avLst/>
          </a:prstGeom>
        </p:spPr>
      </p:pic>
      <p:pic>
        <p:nvPicPr>
          <p:cNvPr id="7" name="Рисунок 6" descr="dfcbe603b91f2413ee21b7a4ffdf41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643050"/>
            <a:ext cx="1714512" cy="1785950"/>
          </a:xfrm>
          <a:prstGeom prst="rect">
            <a:avLst/>
          </a:prstGeom>
        </p:spPr>
      </p:pic>
      <p:pic>
        <p:nvPicPr>
          <p:cNvPr id="8" name="Рисунок 7" descr="c995db78ed28t.jpg"/>
          <p:cNvPicPr>
            <a:picLocks noChangeAspect="1"/>
          </p:cNvPicPr>
          <p:nvPr/>
        </p:nvPicPr>
        <p:blipFill>
          <a:blip r:embed="rId4"/>
          <a:srcRect b="2898"/>
          <a:stretch>
            <a:fillRect/>
          </a:stretch>
        </p:blipFill>
        <p:spPr>
          <a:xfrm>
            <a:off x="6500826" y="1643050"/>
            <a:ext cx="1691754" cy="1785950"/>
          </a:xfrm>
          <a:prstGeom prst="rect">
            <a:avLst/>
          </a:prstGeom>
        </p:spPr>
      </p:pic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5"/>
          <a:srcRect r="48165"/>
          <a:stretch>
            <a:fillRect/>
          </a:stretch>
        </p:blipFill>
        <p:spPr>
          <a:xfrm>
            <a:off x="500034" y="3786190"/>
            <a:ext cx="1785949" cy="1714512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>
            <a:off x="2428860" y="4786322"/>
            <a:ext cx="571504" cy="5000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000364" y="4714884"/>
            <a:ext cx="571504" cy="5715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571868" y="4786322"/>
            <a:ext cx="571504" cy="5000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2428860" y="3786190"/>
            <a:ext cx="571504" cy="5000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3000364" y="3786190"/>
            <a:ext cx="571504" cy="5715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3571868" y="3786190"/>
            <a:ext cx="571504" cy="50006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boa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786190"/>
            <a:ext cx="1752597" cy="1733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00892" y="414338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7108049" y="4036223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7715272" y="4143380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6500826" y="4143380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7036611" y="5536421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6429388" y="5072074"/>
            <a:ext cx="42862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786710" y="5072074"/>
            <a:ext cx="428628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71480"/>
            <a:ext cx="7286676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Составление рассказов-описаний по теме  «Игрушки»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2" descr="SWScan0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2"/>
            <a:ext cx="54737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0017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Цвет. </a:t>
            </a:r>
            <a:r>
              <a:rPr lang="ru-RU" sz="2000" b="1" i="1" dirty="0" smtClean="0">
                <a:solidFill>
                  <a:srgbClr val="0070C0"/>
                </a:solidFill>
              </a:rPr>
              <a:t>(Какого цвета игрушка?)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2. Форма. </a:t>
            </a:r>
            <a:r>
              <a:rPr lang="ru-RU" sz="2000" b="1" i="1" dirty="0" smtClean="0">
                <a:solidFill>
                  <a:srgbClr val="0070C0"/>
                </a:solidFill>
              </a:rPr>
              <a:t>(Какой она формы?)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3. </a:t>
            </a:r>
            <a:r>
              <a:rPr lang="ru-RU" sz="2000" b="1" dirty="0" smtClean="0">
                <a:solidFill>
                  <a:srgbClr val="0070C0"/>
                </a:solidFill>
              </a:rPr>
              <a:t>Мячи. </a:t>
            </a:r>
            <a:r>
              <a:rPr lang="ru-RU" sz="2000" b="1" i="1" dirty="0" smtClean="0">
                <a:solidFill>
                  <a:srgbClr val="0070C0"/>
                </a:solidFill>
              </a:rPr>
              <a:t>(Какого размера игрушка?)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4. Детали машины. </a:t>
            </a:r>
            <a:r>
              <a:rPr lang="ru-RU" sz="2000" b="1" i="1" dirty="0" smtClean="0">
                <a:solidFill>
                  <a:srgbClr val="0070C0"/>
                </a:solidFill>
              </a:rPr>
              <a:t>(Назови ее детали.)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5.  </a:t>
            </a:r>
            <a:r>
              <a:rPr lang="ru-RU" sz="2000" b="1" dirty="0" smtClean="0">
                <a:solidFill>
                  <a:srgbClr val="0070C0"/>
                </a:solidFill>
              </a:rPr>
              <a:t>Контур с вопросом. </a:t>
            </a:r>
            <a:r>
              <a:rPr lang="ru-RU" sz="2000" b="1" i="1" dirty="0" smtClean="0">
                <a:solidFill>
                  <a:srgbClr val="0070C0"/>
                </a:solidFill>
              </a:rPr>
              <a:t>(Из какого материала сделана игрушка?)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6.  Рука. </a:t>
            </a:r>
            <a:r>
              <a:rPr lang="ru-RU" sz="2000" b="1" i="1" dirty="0" smtClean="0">
                <a:solidFill>
                  <a:srgbClr val="0070C0"/>
                </a:solidFill>
              </a:rPr>
              <a:t>(Как с этой игрушкой можно играть?)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972452" cy="4786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857232"/>
            <a:ext cx="37862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0070C0"/>
                </a:solidFill>
              </a:rPr>
              <a:t>К . Д. Ушинский писал:</a:t>
            </a:r>
          </a:p>
          <a:p>
            <a:pPr algn="just">
              <a:defRPr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«Учите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лету».</a:t>
            </a:r>
          </a:p>
        </p:txBody>
      </p:sp>
      <p:pic>
        <p:nvPicPr>
          <p:cNvPr id="6" name="Рисунок 5" descr="ushin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214422"/>
            <a:ext cx="2857520" cy="419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6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00240"/>
            <a:ext cx="54292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«мнемотехника» и «мнемоника» обозначают одно и тоже – техника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запоминания. Они происходят от греческого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mnemonikon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искусство запоминания.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Считается, что это слово придумал Пифагор Самосский (6 век до н.э.). Искусство запоминания названо словом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mnemonikon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имени древнегреческой богини памяти Мнемозины – матери девяти муз. Первые сохранившиеся работы по мнемотехнике датируются примерно 86-82 гг. до н.э., и принадлежат перу Цицерона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Квинтилиана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img_mnemosy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571480"/>
            <a:ext cx="2169436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_137b5_3d83333a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357562"/>
            <a:ext cx="1978879" cy="2986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642918"/>
            <a:ext cx="4786346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Немного истории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0043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000" b="1" u="sng" dirty="0" smtClean="0">
                <a:solidFill>
                  <a:srgbClr val="0070C0"/>
                </a:solidFill>
              </a:rPr>
              <a:t>Суть мнемосхем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заключается в следующем: на каждое слово или маленькое словосочетание придумывается картинка (изображение); таким образом, весь текст зарисовывается схематично. Глядя на эти схемы – рисунки ребёнок легко воспроизводит текстовую информацию.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42918"/>
            <a:ext cx="77867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70C0"/>
                </a:solidFill>
              </a:rPr>
              <a:t>Мнемотехника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- в переводе с греческого -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 Особое место в работе с детьми занимает дидактический материал в форме </a:t>
            </a:r>
            <a:r>
              <a:rPr lang="ru-RU" sz="2000" b="1" dirty="0" err="1" smtClean="0">
                <a:solidFill>
                  <a:srgbClr val="0070C0"/>
                </a:solidFill>
              </a:rPr>
              <a:t>мнемотаблиц</a:t>
            </a:r>
            <a:r>
              <a:rPr lang="ru-RU" sz="2000" b="1" dirty="0" smtClean="0">
                <a:solidFill>
                  <a:srgbClr val="0070C0"/>
                </a:solidFill>
              </a:rPr>
              <a:t> и мнемосхем.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85723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571480"/>
            <a:ext cx="642942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мнемотаблицы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графическое или частично графическое изображение персонажей сказки, явлений природы, некоторых действий и др. путем выделения главных смысловых звеньев сюжета рассказа.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– нужно передать условно-наглядную схему, изобразить так, чтобы нарисованное было понятно детям.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995db78ed28t.jpg"/>
          <p:cNvPicPr>
            <a:picLocks noChangeAspect="1"/>
          </p:cNvPicPr>
          <p:nvPr/>
        </p:nvPicPr>
        <p:blipFill>
          <a:blip r:embed="rId2"/>
          <a:srcRect t="10145" r="36875" b="13768"/>
          <a:stretch>
            <a:fillRect/>
          </a:stretch>
        </p:blipFill>
        <p:spPr>
          <a:xfrm>
            <a:off x="6143636" y="3071810"/>
            <a:ext cx="240506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veter_1280.jpg"/>
          <p:cNvPicPr>
            <a:picLocks noChangeAspect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>
          <a:xfrm>
            <a:off x="1214414" y="3357562"/>
            <a:ext cx="3083314" cy="2389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11430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29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Наступила весна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428868"/>
            <a:ext cx="133241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928934"/>
            <a:ext cx="302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Наступила осень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14818"/>
            <a:ext cx="10001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/>
                <a:solidFill>
                  <a:schemeClr val="accent3"/>
                </a:solidFill>
                <a:effectLst/>
              </a:rPr>
              <a:t>З</a:t>
            </a:r>
            <a:endParaRPr lang="ru-RU" sz="11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4786322"/>
            <a:ext cx="290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Наступила зима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000240"/>
            <a:ext cx="36200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В работе с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мнемотаблицами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вводятся цветовые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буквенные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обозначения времен года.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2b3f67bf557c95ac4a9eccc99c9d5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357298"/>
            <a:ext cx="2214578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_9b08b_887bea6e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221457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643314"/>
            <a:ext cx="221457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29256" y="1857364"/>
            <a:ext cx="2714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Наступила весна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Весной пригревает яркое солнышко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 крышах домов тают сосульки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 земле появляются лужи</a:t>
            </a:r>
          </a:p>
          <a:p>
            <a:pPr marL="342900" indent="-342900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143536" cy="3693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ЛЕКСИЧЕСКАЯ ТЕМА «ВЕСНА»</a:t>
            </a:r>
            <a:endParaRPr lang="ru-RU" b="1" cap="all" spc="1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Documents and Settings\Пользователь\Local Settings\Temporary Internet Files\Content.IE5\NMSZ79G9\MC900423217[1]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1357298"/>
            <a:ext cx="2214578" cy="2071702"/>
          </a:xfrm>
          <a:prstGeom prst="rect">
            <a:avLst/>
          </a:prstGeom>
          <a:noFill/>
          <a:ln w="15875" cmpd="sng">
            <a:solidFill>
              <a:srgbClr val="00B050">
                <a:alpha val="0"/>
              </a:srgbClr>
            </a:soli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extrusionH="76200" contourW="38100">
            <a:extrusionClr>
              <a:schemeClr val="accent4"/>
            </a:extrusionClr>
            <a:contourClr>
              <a:schemeClr val="tx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2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2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2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92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2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2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92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2b3f67bf557c95ac4a9eccc99c9d5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71480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_9b08b_887bea6e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71480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71480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500570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Наступила весна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Солнышко  пригревает, припекает… 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 крышах домов тают сосульки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На земле появляются лужи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Дети пускают в них и в ручейках  кораблики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Весной распускаются первые цветы – подснежники,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</a:rPr>
              <a:t>а на деревьях набухают почки.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473209975752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2571744"/>
            <a:ext cx="171451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571744"/>
            <a:ext cx="1714512" cy="170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0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2571744"/>
            <a:ext cx="1760231" cy="17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 descr="C:\Documents and Settings\Пользователь\Local Settings\Temporary Internet Files\Content.IE5\NMSZ79G9\MC900423217[1].wm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71480"/>
            <a:ext cx="1643074" cy="1608507"/>
          </a:xfrm>
          <a:prstGeom prst="rect">
            <a:avLst/>
          </a:prstGeom>
          <a:noFill/>
          <a:ln w="15875" cmpd="sng">
            <a:solidFill>
              <a:srgbClr val="00B050">
                <a:alpha val="0"/>
              </a:srgbClr>
            </a:soli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extrusionH="76200" contourW="38100">
            <a:extrusionClr>
              <a:schemeClr val="accent4"/>
            </a:extrusionClr>
            <a:contourClr>
              <a:schemeClr val="tx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2b3f67bf557c95ac4a9eccc99c9d5b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_9b08b_887bea6e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571480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71480"/>
            <a:ext cx="1714512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357695"/>
            <a:ext cx="78581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Весной пригревает теплое и ласковое солнышко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На крышах домов тают сосульки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На земле появляются лужи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Дети пускают в них и в ручейках  кораблики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Весной распускаются первые цветы – подснежники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На деревьях набухают почки,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из которых появятся листочки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Из далеких стран начитают прилетать птицы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473209975752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00042"/>
            <a:ext cx="171451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500306"/>
            <a:ext cx="1714512" cy="170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0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2500306"/>
            <a:ext cx="1760231" cy="17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0_23271_1010f526_X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2500306"/>
            <a:ext cx="1785950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39f2c7a48f14333ea9f94fbd94ba4c6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2500306"/>
            <a:ext cx="1785950" cy="1706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562</TotalTime>
  <Words>610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ИСПОЛЬЗОВАНИЕ МЕТОДА МНЕМОТЕХНИКИ   в обучении рассказыванию детей дошкольного возраста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Стихотворение П. Воронько  «Обновка»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МНЕМОТЕХНИКИ</dc:title>
  <dc:creator>User</dc:creator>
  <cp:lastModifiedBy>Верочка</cp:lastModifiedBy>
  <cp:revision>72</cp:revision>
  <dcterms:created xsi:type="dcterms:W3CDTF">2012-03-29T08:11:47Z</dcterms:created>
  <dcterms:modified xsi:type="dcterms:W3CDTF">2014-01-10T14:06:53Z</dcterms:modified>
</cp:coreProperties>
</file>