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0"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974131-703C-401E-865E-69E3B0CE9AAD}" type="datetimeFigureOut">
              <a:rPr lang="ru-RU" smtClean="0"/>
              <a:t>21.06.2014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254998397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974131-703C-401E-865E-69E3B0CE9AAD}" type="datetimeFigureOut">
              <a:rPr lang="ru-RU" smtClean="0"/>
              <a:t>21.06.2014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199310454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974131-703C-401E-865E-69E3B0CE9AAD}" type="datetimeFigureOut">
              <a:rPr lang="ru-RU" smtClean="0"/>
              <a:t>21.06.2014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131579776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974131-703C-401E-865E-69E3B0CE9AAD}" type="datetimeFigureOut">
              <a:rPr lang="ru-RU" smtClean="0"/>
              <a:t>21.06.2014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110965173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974131-703C-401E-865E-69E3B0CE9AAD}" type="datetimeFigureOut">
              <a:rPr lang="ru-RU" smtClean="0"/>
              <a:t>21.06.2014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366983107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974131-703C-401E-865E-69E3B0CE9AAD}" type="datetimeFigureOut">
              <a:rPr lang="ru-RU" smtClean="0"/>
              <a:t>21.06.2014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29910873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974131-703C-401E-865E-69E3B0CE9AAD}" type="datetimeFigureOut">
              <a:rPr lang="ru-RU" smtClean="0"/>
              <a:t>21.06.2014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96871843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974131-703C-401E-865E-69E3B0CE9AAD}" type="datetimeFigureOut">
              <a:rPr lang="ru-RU" smtClean="0"/>
              <a:t>21.06.2014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51232325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974131-703C-401E-865E-69E3B0CE9AAD}" type="datetimeFigureOut">
              <a:rPr lang="ru-RU" smtClean="0"/>
              <a:t>21.06.2014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299566650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974131-703C-401E-865E-69E3B0CE9AAD}" type="datetimeFigureOut">
              <a:rPr lang="ru-RU" smtClean="0"/>
              <a:t>21.06.2014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116486145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974131-703C-401E-865E-69E3B0CE9AAD}" type="datetimeFigureOut">
              <a:rPr lang="ru-RU" smtClean="0"/>
              <a:t>21.06.2014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ABBFFD-0B2C-4EC1-991A-180ABAB6CD2C}" type="slidenum">
              <a:rPr lang="ru-RU" smtClean="0"/>
              <a:t>‹#›</a:t>
            </a:fld>
            <a:endParaRPr lang="ru-RU"/>
          </a:p>
        </p:txBody>
      </p:sp>
    </p:spTree>
    <p:extLst>
      <p:ext uri="{BB962C8B-B14F-4D97-AF65-F5344CB8AC3E}">
        <p14:creationId xmlns:p14="http://schemas.microsoft.com/office/powerpoint/2010/main" val="90340710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74131-703C-401E-865E-69E3B0CE9AAD}" type="datetimeFigureOut">
              <a:rPr lang="ru-RU" smtClean="0"/>
              <a:t>21.06.2014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BBFFD-0B2C-4EC1-991A-180ABAB6CD2C}" type="slidenum">
              <a:rPr lang="ru-RU" smtClean="0"/>
              <a:t>‹#›</a:t>
            </a:fld>
            <a:endParaRPr lang="ru-RU"/>
          </a:p>
        </p:txBody>
      </p:sp>
    </p:spTree>
    <p:extLst>
      <p:ext uri="{BB962C8B-B14F-4D97-AF65-F5344CB8AC3E}">
        <p14:creationId xmlns:p14="http://schemas.microsoft.com/office/powerpoint/2010/main" val="364555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1054;&#1083;&#1100;&#1075;&#1072;\Desktop\Kto_hochet_stat_millionerom_-_Pravilnyj_otvet_na_10-j_vopros_(get-tune.net).mp3" TargetMode="External"/><Relationship Id="rId2" Type="http://schemas.openxmlformats.org/officeDocument/2006/relationships/hyperlink" Target="file:///C:\Users\&#1054;&#1083;&#1100;&#1075;&#1072;\Desktop\Sto_k_odnomu_-_nepravilnyj_otvet_(iPlayer.fm).mp3" TargetMode="Externa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hyperlink" Target="file:///C:\Users\&#1054;&#1083;&#1100;&#1075;&#1072;\Desktop\Sto_k_odnomu_-_nepravilnyj_otvet_(iPlayer.fm).mp3" TargetMode="External"/><Relationship Id="rId2" Type="http://schemas.openxmlformats.org/officeDocument/2006/relationships/hyperlink" Target="file:///C:\Users\&#1054;&#1083;&#1100;&#1075;&#1072;\Desktop\Kto_hochet_stat_millionerom_-_Pravilnyj_otvet_na_10-j_vopros_(get-tune.net).mp3" TargetMode="Externa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image" Target="../media/image6.jpg"/><Relationship Id="rId5" Type="http://schemas.openxmlformats.org/officeDocument/2006/relationships/image" Target="../media/image3.jpg"/><Relationship Id="rId15" Type="http://schemas.openxmlformats.org/officeDocument/2006/relationships/image" Target="../media/image8.jpg"/><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image" Target="../media/image5.jpg"/><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lifeglobe.net/entry/1619" TargetMode="Externa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древних чудес света</a:t>
            </a:r>
            <a:endParaRPr lang="ru-RU"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1371600" y="4653136"/>
            <a:ext cx="6400800" cy="2088232"/>
          </a:xfrm>
        </p:spPr>
        <p:txBody>
          <a:bodyPr>
            <a:normAutofit fontScale="92500" lnSpcReduction="20000"/>
          </a:bodyPr>
          <a:lstStyle/>
          <a:p>
            <a:r>
              <a:rPr lang="ru-RU" sz="3600" dirty="0" smtClean="0">
                <a:ln w="17780" cmpd="sng">
                  <a:solidFill>
                    <a:schemeClr val="tx1">
                      <a:lumMod val="95000"/>
                      <a:lumOff val="5000"/>
                    </a:schemeClr>
                  </a:solidFill>
                  <a:prstDash val="solid"/>
                  <a:miter lim="800000"/>
                </a:ln>
                <a:solidFill>
                  <a:schemeClr val="tx1">
                    <a:lumMod val="95000"/>
                    <a:lumOff val="5000"/>
                  </a:schemeClr>
                </a:solidFill>
                <a:effectLst>
                  <a:outerShdw blurRad="50800" algn="tl" rotWithShape="0">
                    <a:srgbClr val="000000"/>
                  </a:outerShdw>
                </a:effectLst>
              </a:rPr>
              <a:t>Базарова Ольга Евгеньевна</a:t>
            </a:r>
          </a:p>
          <a:p>
            <a:r>
              <a:rPr lang="ru-RU" sz="3600" dirty="0" smtClean="0">
                <a:ln w="17780" cmpd="sng">
                  <a:solidFill>
                    <a:schemeClr val="tx1">
                      <a:lumMod val="95000"/>
                      <a:lumOff val="5000"/>
                    </a:schemeClr>
                  </a:solidFill>
                  <a:prstDash val="solid"/>
                  <a:miter lim="800000"/>
                </a:ln>
                <a:solidFill>
                  <a:schemeClr val="tx1">
                    <a:lumMod val="95000"/>
                    <a:lumOff val="5000"/>
                  </a:schemeClr>
                </a:solidFill>
                <a:effectLst>
                  <a:outerShdw blurRad="50800" algn="tl" rotWithShape="0">
                    <a:srgbClr val="000000"/>
                  </a:outerShdw>
                </a:effectLst>
              </a:rPr>
              <a:t>Воспитатель</a:t>
            </a:r>
          </a:p>
          <a:p>
            <a:r>
              <a:rPr lang="ru-RU" sz="3600" dirty="0" smtClean="0">
                <a:ln w="17780" cmpd="sng">
                  <a:solidFill>
                    <a:schemeClr val="tx1">
                      <a:lumMod val="95000"/>
                      <a:lumOff val="5000"/>
                    </a:schemeClr>
                  </a:solidFill>
                  <a:prstDash val="solid"/>
                  <a:miter lim="800000"/>
                </a:ln>
                <a:solidFill>
                  <a:schemeClr val="tx1">
                    <a:lumMod val="95000"/>
                    <a:lumOff val="5000"/>
                  </a:schemeClr>
                </a:solidFill>
                <a:effectLst>
                  <a:outerShdw blurRad="50800" algn="tl" rotWithShape="0">
                    <a:srgbClr val="000000"/>
                  </a:outerShdw>
                </a:effectLst>
              </a:rPr>
              <a:t>ГБДОУ№72</a:t>
            </a:r>
          </a:p>
          <a:p>
            <a:r>
              <a:rPr lang="ru-RU" sz="3600" dirty="0" smtClean="0">
                <a:ln w="17780" cmpd="sng">
                  <a:solidFill>
                    <a:schemeClr val="tx1">
                      <a:lumMod val="95000"/>
                      <a:lumOff val="5000"/>
                    </a:schemeClr>
                  </a:solidFill>
                  <a:prstDash val="solid"/>
                  <a:miter lim="800000"/>
                </a:ln>
                <a:solidFill>
                  <a:schemeClr val="tx1">
                    <a:lumMod val="95000"/>
                    <a:lumOff val="5000"/>
                  </a:schemeClr>
                </a:solidFill>
                <a:effectLst>
                  <a:outerShdw blurRad="50800" algn="tl" rotWithShape="0">
                    <a:srgbClr val="000000"/>
                  </a:outerShdw>
                </a:effectLst>
              </a:rPr>
              <a:t>2014год</a:t>
            </a:r>
          </a:p>
          <a:p>
            <a:endParaRPr lang="ru-RU" dirty="0"/>
          </a:p>
        </p:txBody>
      </p:sp>
    </p:spTree>
    <p:extLst>
      <p:ext uri="{BB962C8B-B14F-4D97-AF65-F5344CB8AC3E}">
        <p14:creationId xmlns:p14="http://schemas.microsoft.com/office/powerpoint/2010/main" val="13311067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964488" cy="1143000"/>
          </a:xfrm>
        </p:spPr>
        <p:txBody>
          <a:bodyPr>
            <a:noAutofit/>
          </a:bodyPr>
          <a:lstStyle/>
          <a:p>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ВИКТОРИНА</a:t>
            </a:r>
            <a:endParaRPr lang="ru-RU"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4294967295"/>
          </p:nvPr>
        </p:nvSpPr>
        <p:spPr>
          <a:xfrm>
            <a:off x="535856" y="1340768"/>
            <a:ext cx="8280920" cy="5400600"/>
          </a:xfrm>
        </p:spPr>
        <p:txBody>
          <a:bodyPr>
            <a:normAutofit fontScale="25000" lnSpcReduction="20000"/>
          </a:bodyPr>
          <a:lstStyle/>
          <a:p>
            <a:pPr marL="0" indent="0">
              <a:buNone/>
            </a:pPr>
            <a:r>
              <a:rPr lang="ru-RU" sz="8000" dirty="0" smtClean="0"/>
              <a:t>1.Где находятся висячие сады Семирамиды</a:t>
            </a:r>
          </a:p>
          <a:p>
            <a:pPr marL="0" indent="0">
              <a:buNone/>
            </a:pPr>
            <a:r>
              <a:rPr lang="ru-RU" sz="8000" dirty="0" smtClean="0"/>
              <a:t>           </a:t>
            </a:r>
          </a:p>
          <a:p>
            <a:pPr marL="0" indent="0">
              <a:buNone/>
            </a:pPr>
            <a:r>
              <a:rPr lang="ru-RU" sz="8000" dirty="0"/>
              <a:t> </a:t>
            </a:r>
            <a:r>
              <a:rPr lang="ru-RU" sz="8000" dirty="0" smtClean="0"/>
              <a:t>          </a:t>
            </a:r>
            <a:r>
              <a:rPr lang="ru-RU" sz="8000" dirty="0" smtClean="0"/>
              <a:t> в </a:t>
            </a:r>
            <a:r>
              <a:rPr lang="ru-RU" sz="8000" dirty="0" err="1" smtClean="0"/>
              <a:t>Галикарасе</a:t>
            </a:r>
            <a:endParaRPr lang="ru-RU" sz="8000" dirty="0" smtClean="0"/>
          </a:p>
          <a:p>
            <a:pPr marL="0" indent="0">
              <a:buNone/>
            </a:pPr>
            <a:endParaRPr lang="ru-RU" sz="8000" dirty="0" smtClean="0"/>
          </a:p>
          <a:p>
            <a:pPr marL="0" indent="0">
              <a:buNone/>
            </a:pPr>
            <a:r>
              <a:rPr lang="ru-RU" sz="8000" dirty="0"/>
              <a:t> </a:t>
            </a:r>
            <a:r>
              <a:rPr lang="ru-RU" sz="8000" dirty="0" smtClean="0"/>
              <a:t>           в Вавилоне</a:t>
            </a:r>
          </a:p>
          <a:p>
            <a:pPr marL="0" indent="0">
              <a:buNone/>
            </a:pPr>
            <a:endParaRPr lang="ru-RU" sz="8000" dirty="0" smtClean="0"/>
          </a:p>
          <a:p>
            <a:pPr marL="0" indent="0">
              <a:buNone/>
            </a:pPr>
            <a:r>
              <a:rPr lang="ru-RU" sz="8000" dirty="0"/>
              <a:t> </a:t>
            </a:r>
            <a:r>
              <a:rPr lang="ru-RU" sz="8000" dirty="0" smtClean="0"/>
              <a:t>        </a:t>
            </a:r>
          </a:p>
          <a:p>
            <a:pPr marL="0" indent="0">
              <a:buNone/>
            </a:pPr>
            <a:r>
              <a:rPr lang="ru-RU" sz="8000" dirty="0"/>
              <a:t> </a:t>
            </a:r>
            <a:r>
              <a:rPr lang="ru-RU" sz="8000" dirty="0" smtClean="0"/>
              <a:t>          </a:t>
            </a:r>
            <a:r>
              <a:rPr lang="ru-RU" sz="8000" dirty="0" smtClean="0"/>
              <a:t>в Египте</a:t>
            </a:r>
            <a:endParaRPr lang="ru-RU" sz="8000" dirty="0" smtClean="0"/>
          </a:p>
          <a:p>
            <a:pPr marL="0" indent="0">
              <a:buNone/>
            </a:pPr>
            <a:endParaRPr lang="ru-RU" sz="8000" dirty="0" smtClean="0"/>
          </a:p>
          <a:p>
            <a:pPr marL="0" indent="0">
              <a:buNone/>
            </a:pPr>
            <a:r>
              <a:rPr lang="ru-RU" sz="8000" dirty="0" smtClean="0"/>
              <a:t>2.Что было в руке статуи Зевса Олимпийского</a:t>
            </a:r>
          </a:p>
          <a:p>
            <a:pPr marL="0" indent="0">
              <a:buNone/>
            </a:pPr>
            <a:r>
              <a:rPr lang="ru-RU" sz="8000" dirty="0" smtClean="0"/>
              <a:t>       </a:t>
            </a:r>
          </a:p>
          <a:p>
            <a:pPr marL="0" indent="0">
              <a:buNone/>
            </a:pPr>
            <a:r>
              <a:rPr lang="ru-RU" sz="8000" dirty="0" smtClean="0"/>
              <a:t>           с</a:t>
            </a:r>
            <a:r>
              <a:rPr lang="ru-RU" sz="8000" dirty="0" smtClean="0"/>
              <a:t>татуя Ники</a:t>
            </a:r>
          </a:p>
          <a:p>
            <a:pPr marL="0" indent="0">
              <a:buNone/>
            </a:pPr>
            <a:r>
              <a:rPr lang="ru-RU" sz="8000" dirty="0"/>
              <a:t> </a:t>
            </a:r>
            <a:r>
              <a:rPr lang="ru-RU" sz="8000" dirty="0" smtClean="0"/>
              <a:t>    </a:t>
            </a:r>
          </a:p>
          <a:p>
            <a:pPr marL="0" indent="0">
              <a:buNone/>
            </a:pPr>
            <a:r>
              <a:rPr lang="ru-RU" sz="8000" dirty="0" smtClean="0"/>
              <a:t>            перо</a:t>
            </a:r>
          </a:p>
          <a:p>
            <a:pPr marL="0" indent="0">
              <a:buNone/>
            </a:pPr>
            <a:r>
              <a:rPr lang="ru-RU" sz="8000" dirty="0" smtClean="0"/>
              <a:t> </a:t>
            </a:r>
          </a:p>
          <a:p>
            <a:pPr marL="0" indent="0">
              <a:buNone/>
            </a:pPr>
            <a:r>
              <a:rPr lang="ru-RU" sz="8000" dirty="0" smtClean="0"/>
              <a:t>           </a:t>
            </a:r>
          </a:p>
          <a:p>
            <a:pPr marL="0" indent="0">
              <a:buNone/>
            </a:pPr>
            <a:r>
              <a:rPr lang="ru-RU" sz="8000" dirty="0"/>
              <a:t> </a:t>
            </a:r>
            <a:r>
              <a:rPr lang="ru-RU" sz="8000" dirty="0" smtClean="0"/>
              <a:t>           </a:t>
            </a:r>
            <a:r>
              <a:rPr lang="ru-RU" sz="8000" dirty="0" smtClean="0"/>
              <a:t>топор</a:t>
            </a:r>
          </a:p>
          <a:p>
            <a:pPr marL="0" indent="0">
              <a:buNone/>
            </a:pPr>
            <a:endParaRPr lang="ru-RU" dirty="0" smtClean="0"/>
          </a:p>
          <a:p>
            <a:pPr marL="0" indent="0">
              <a:buNone/>
            </a:pPr>
            <a:endParaRPr lang="ru-RU" dirty="0"/>
          </a:p>
          <a:p>
            <a:pPr marL="0" indent="0">
              <a:buNone/>
            </a:pPr>
            <a:r>
              <a:rPr lang="ru-RU" dirty="0" smtClean="0"/>
              <a:t>    </a:t>
            </a:r>
            <a:endParaRPr lang="ru-RU" dirty="0"/>
          </a:p>
        </p:txBody>
      </p:sp>
      <p:sp>
        <p:nvSpPr>
          <p:cNvPr id="13" name="Управляющая кнопка: далее 12">
            <a:hlinkClick r:id="rId2" action="ppaction://hlinkfile" highlightClick="1"/>
          </p:cNvPr>
          <p:cNvSpPr/>
          <p:nvPr/>
        </p:nvSpPr>
        <p:spPr>
          <a:xfrm>
            <a:off x="579706" y="1835320"/>
            <a:ext cx="603684" cy="432048"/>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далее 16">
            <a:hlinkClick r:id="rId2" action="ppaction://hlinkfile" highlightClick="1"/>
          </p:cNvPr>
          <p:cNvSpPr/>
          <p:nvPr/>
        </p:nvSpPr>
        <p:spPr>
          <a:xfrm>
            <a:off x="583940" y="3356992"/>
            <a:ext cx="603684"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далее 17">
            <a:hlinkClick r:id="rId2" action="ppaction://hlinkfile" highlightClick="1"/>
          </p:cNvPr>
          <p:cNvSpPr/>
          <p:nvPr/>
        </p:nvSpPr>
        <p:spPr>
          <a:xfrm>
            <a:off x="583940" y="5229200"/>
            <a:ext cx="603684"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далее 18">
            <a:hlinkClick r:id="rId2" action="ppaction://hlinkfile" highlightClick="1"/>
          </p:cNvPr>
          <p:cNvSpPr/>
          <p:nvPr/>
        </p:nvSpPr>
        <p:spPr>
          <a:xfrm>
            <a:off x="605732" y="6130128"/>
            <a:ext cx="581892" cy="366176"/>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далее 19">
            <a:hlinkClick r:id="rId3" action="ppaction://hlinkfile" highlightClick="1"/>
          </p:cNvPr>
          <p:cNvSpPr/>
          <p:nvPr/>
        </p:nvSpPr>
        <p:spPr>
          <a:xfrm>
            <a:off x="583940" y="2492896"/>
            <a:ext cx="603684"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далее 21">
            <a:hlinkClick r:id="rId3" action="ppaction://hlinkfile" highlightClick="1"/>
          </p:cNvPr>
          <p:cNvSpPr/>
          <p:nvPr/>
        </p:nvSpPr>
        <p:spPr>
          <a:xfrm>
            <a:off x="597750" y="4581128"/>
            <a:ext cx="603684"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Ольга\AppData\Local\Microsoft\Windows\INetCache\IE\Y3M9K8XS\MC9000890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484784"/>
            <a:ext cx="2952328" cy="48284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3849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260648"/>
            <a:ext cx="8568952" cy="4801314"/>
          </a:xfrm>
          <a:prstGeom prst="rect">
            <a:avLst/>
          </a:prstGeom>
          <a:noFill/>
        </p:spPr>
        <p:txBody>
          <a:bodyPr wrap="square" rtlCol="0">
            <a:spAutoFit/>
          </a:bodyPr>
          <a:lstStyle/>
          <a:p>
            <a:r>
              <a:rPr lang="ru-RU" dirty="0" smtClean="0"/>
              <a:t>3.Что случилось с мавзолеем в </a:t>
            </a:r>
            <a:r>
              <a:rPr lang="ru-RU" dirty="0" err="1" smtClean="0"/>
              <a:t>Галикарнасе</a:t>
            </a:r>
            <a:endParaRPr lang="ru-RU" dirty="0" smtClean="0"/>
          </a:p>
          <a:p>
            <a:r>
              <a:rPr lang="ru-RU" dirty="0" smtClean="0"/>
              <a:t>              сгорел</a:t>
            </a:r>
          </a:p>
          <a:p>
            <a:endParaRPr lang="ru-RU" dirty="0" smtClean="0"/>
          </a:p>
          <a:p>
            <a:r>
              <a:rPr lang="ru-RU" dirty="0" smtClean="0"/>
              <a:t>              рухнул от землетрясения</a:t>
            </a:r>
          </a:p>
          <a:p>
            <a:endParaRPr lang="ru-RU" dirty="0" smtClean="0"/>
          </a:p>
          <a:p>
            <a:r>
              <a:rPr lang="ru-RU" dirty="0" smtClean="0"/>
              <a:t>              разрушили</a:t>
            </a:r>
          </a:p>
          <a:p>
            <a:endParaRPr lang="ru-RU" dirty="0"/>
          </a:p>
          <a:p>
            <a:endParaRPr lang="ru-RU" dirty="0" smtClean="0"/>
          </a:p>
          <a:p>
            <a:r>
              <a:rPr lang="ru-RU" dirty="0" smtClean="0"/>
              <a:t>4.Что представляет из себя Колосс Родосский</a:t>
            </a:r>
          </a:p>
          <a:p>
            <a:endParaRPr lang="ru-RU" dirty="0" smtClean="0"/>
          </a:p>
          <a:p>
            <a:r>
              <a:rPr lang="ru-RU" dirty="0" smtClean="0"/>
              <a:t>               гигантский мост</a:t>
            </a:r>
          </a:p>
          <a:p>
            <a:endParaRPr lang="ru-RU" dirty="0"/>
          </a:p>
          <a:p>
            <a:r>
              <a:rPr lang="ru-RU" dirty="0" smtClean="0"/>
              <a:t>                гигантскую статую</a:t>
            </a:r>
          </a:p>
          <a:p>
            <a:endParaRPr lang="ru-RU" dirty="0"/>
          </a:p>
          <a:p>
            <a:r>
              <a:rPr lang="ru-RU" dirty="0" smtClean="0"/>
              <a:t>                мавзолей </a:t>
            </a:r>
          </a:p>
          <a:p>
            <a:endParaRPr lang="ru-RU" dirty="0"/>
          </a:p>
          <a:p>
            <a:endParaRPr lang="ru-RU" dirty="0"/>
          </a:p>
        </p:txBody>
      </p:sp>
      <p:sp>
        <p:nvSpPr>
          <p:cNvPr id="9" name="Управляющая кнопка: далее 8">
            <a:hlinkClick r:id="rId2" action="ppaction://hlinkfile" highlightClick="1"/>
          </p:cNvPr>
          <p:cNvSpPr/>
          <p:nvPr/>
        </p:nvSpPr>
        <p:spPr>
          <a:xfrm>
            <a:off x="409346" y="1137811"/>
            <a:ext cx="603684"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3" action="ppaction://hlinkfile" highlightClick="1"/>
          </p:cNvPr>
          <p:cNvSpPr/>
          <p:nvPr/>
        </p:nvSpPr>
        <p:spPr>
          <a:xfrm>
            <a:off x="409346" y="620688"/>
            <a:ext cx="603684"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3" action="ppaction://hlinkfile" highlightClick="1"/>
          </p:cNvPr>
          <p:cNvSpPr/>
          <p:nvPr/>
        </p:nvSpPr>
        <p:spPr>
          <a:xfrm>
            <a:off x="432258" y="1736812"/>
            <a:ext cx="580772"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rId3" action="ppaction://hlinkfile" highlightClick="1"/>
          </p:cNvPr>
          <p:cNvSpPr/>
          <p:nvPr/>
        </p:nvSpPr>
        <p:spPr>
          <a:xfrm>
            <a:off x="392688" y="2996952"/>
            <a:ext cx="620342" cy="432048"/>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алее 12">
            <a:hlinkClick r:id="rId2" action="ppaction://hlinkfile" highlightClick="1"/>
          </p:cNvPr>
          <p:cNvSpPr/>
          <p:nvPr/>
        </p:nvSpPr>
        <p:spPr>
          <a:xfrm>
            <a:off x="393066" y="3573016"/>
            <a:ext cx="603306" cy="360040"/>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далее 13">
            <a:hlinkClick r:id="rId3" action="ppaction://hlinkfile" highlightClick="1"/>
          </p:cNvPr>
          <p:cNvSpPr/>
          <p:nvPr/>
        </p:nvSpPr>
        <p:spPr>
          <a:xfrm>
            <a:off x="373464" y="4221088"/>
            <a:ext cx="639566" cy="288032"/>
          </a:xfrm>
          <a:prstGeom prst="actionButtonForwardNex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домой 14">
            <a:hlinkClick r:id="" action="ppaction://hlinkshowjump?jump=firstslide"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Users\Ольга\AppData\Local\Microsoft\Windows\INetCache\IE\Y3M9K8XS\MC90043441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80728"/>
            <a:ext cx="3960440" cy="4752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31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8" y="0"/>
            <a:ext cx="3096344" cy="2564904"/>
          </a:xfrm>
          <a:prstGeom prst="rect">
            <a:avLst/>
          </a:prstGeom>
        </p:spPr>
      </p:pic>
      <p:pic>
        <p:nvPicPr>
          <p:cNvPr id="5" name="Рисунок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4641052"/>
            <a:ext cx="3854376" cy="2222252"/>
          </a:xfrm>
          <a:prstGeom prst="rect">
            <a:avLst/>
          </a:prstGeom>
        </p:spPr>
      </p:pic>
      <p:pic>
        <p:nvPicPr>
          <p:cNvPr id="6" name="Рисунок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88" y="3195588"/>
            <a:ext cx="2179216" cy="3662412"/>
          </a:xfrm>
          <a:prstGeom prst="rect">
            <a:avLst/>
          </a:prstGeom>
        </p:spPr>
      </p:pic>
      <p:pic>
        <p:nvPicPr>
          <p:cNvPr id="7" name="Рисунок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0192" y="116632"/>
            <a:ext cx="2686984" cy="2654300"/>
          </a:xfrm>
          <a:prstGeom prst="rect">
            <a:avLst/>
          </a:prstGeom>
        </p:spPr>
      </p:pic>
      <p:pic>
        <p:nvPicPr>
          <p:cNvPr id="8" name="Рисунок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1880" y="72008"/>
            <a:ext cx="2592288" cy="2420888"/>
          </a:xfrm>
          <a:prstGeom prst="rect">
            <a:avLst/>
          </a:prstGeom>
        </p:spPr>
      </p:pic>
      <p:pic>
        <p:nvPicPr>
          <p:cNvPr id="9" name="Рисунок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1760" y="4635748"/>
            <a:ext cx="2592288" cy="2222252"/>
          </a:xfrm>
          <a:prstGeom prst="rect">
            <a:avLst/>
          </a:prstGeom>
        </p:spPr>
      </p:pic>
      <p:pic>
        <p:nvPicPr>
          <p:cNvPr id="10" name="Рисунок 9">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92096" y="2564904"/>
            <a:ext cx="6710344" cy="1889596"/>
          </a:xfrm>
          <a:prstGeom prst="rect">
            <a:avLst/>
          </a:prstGeom>
        </p:spPr>
      </p:pic>
      <p:sp>
        <p:nvSpPr>
          <p:cNvPr id="11" name="TextBox 10"/>
          <p:cNvSpPr txBox="1"/>
          <p:nvPr/>
        </p:nvSpPr>
        <p:spPr>
          <a:xfrm>
            <a:off x="755576" y="2358171"/>
            <a:ext cx="6888108" cy="2554545"/>
          </a:xfrm>
          <a:prstGeom prst="rect">
            <a:avLst/>
          </a:prstGeom>
          <a:noFill/>
        </p:spPr>
        <p:txBody>
          <a:bodyPr wrap="square" rtlCol="0">
            <a:spAutoFit/>
          </a:bodyPr>
          <a:lstStyle/>
          <a:p>
            <a:pPr algn="ctr"/>
            <a:r>
              <a:rPr lang="ru-RU"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древних чудес </a:t>
            </a:r>
            <a:r>
              <a:rPr lang="ru-RU"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света</a:t>
            </a:r>
            <a:endParaRPr lang="ru-RU"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5143821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92696"/>
            <a:ext cx="8229600" cy="360040"/>
          </a:xfrm>
        </p:spPr>
        <p:txBody>
          <a:bodyPr>
            <a:normAutofit fontScale="90000"/>
          </a:bodyPr>
          <a:lstStyle/>
          <a:p>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ЕГИПЕТСКИЕ ПИРАМИДЫ</a:t>
            </a:r>
            <a:r>
              <a:rPr lang="ru-RU" b="1" dirty="0"/>
              <a:t/>
            </a:r>
            <a:br>
              <a:rPr lang="ru-RU" b="1" dirty="0"/>
            </a:br>
            <a:endParaRPr lang="ru-RU" dirty="0"/>
          </a:p>
        </p:txBody>
      </p:sp>
      <p:sp>
        <p:nvSpPr>
          <p:cNvPr id="5" name="Объект 4"/>
          <p:cNvSpPr>
            <a:spLocks noGrp="1"/>
          </p:cNvSpPr>
          <p:nvPr>
            <p:ph sz="half" idx="1"/>
          </p:nvPr>
        </p:nvSpPr>
        <p:spPr>
          <a:xfrm>
            <a:off x="457200" y="1124744"/>
            <a:ext cx="4474840" cy="5328592"/>
          </a:xfrm>
        </p:spPr>
        <p:txBody>
          <a:bodyPr>
            <a:noAutofit/>
          </a:bodyPr>
          <a:lstStyle/>
          <a:p>
            <a:pPr marL="0" indent="0">
              <a:buNone/>
            </a:pPr>
            <a:r>
              <a:rPr lang="ru-RU" sz="1600" dirty="0"/>
              <a:t>Возглавляют список Древних семи чудес света Египетские пирамиды, что не удивительно, так как они являются единственным из чудес света, сохранившимся до наших времен. Эти каменные сооружения стали величайшими памятниками древнеегипетской архитектуры. Они служили усыпальницами для египетских фараонов и должны были обеспечить вечное жилье для бессмертного духа правителей. Период строительства пирамид относится к II-III тысячелетиям до нашей эры. За это время было построено более сотни этих сооружений. Самой крупной из них является пирамида Хеопса. Ее изначальная высота равнялась 146,6 м, а длина боковой грани — 230,33 м. Однако время и землетрясения несколько изменили ее облик, и к настоящему моменту высота этого величественного сооружения достигает лишь 138,8 м, а длина боковой грани ~ 225 м. Остальные египетские пирамиды существенно уступают ей в размер</a:t>
            </a:r>
          </a:p>
        </p:txBody>
      </p:sp>
      <p:pic>
        <p:nvPicPr>
          <p:cNvPr id="7" name="Объект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484784"/>
            <a:ext cx="3960440" cy="4608512"/>
          </a:xfrm>
          <a:prstGeom prst="rect">
            <a:avLst/>
          </a:prstGeom>
        </p:spPr>
      </p:pic>
      <p:sp>
        <p:nvSpPr>
          <p:cNvPr id="2" name="Управляющая кнопка: домой 1">
            <a:hlinkClick r:id="rId3"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292038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a:t/>
            </a:r>
            <a:br>
              <a:rPr lang="ru-RU" b="1" dirty="0"/>
            </a:br>
            <a:r>
              <a:rPr lang="ru-RU" sz="4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ВИСЯЧИЕ САДЫ СЕМИРАМИДЫ</a:t>
            </a:r>
            <a:endParaRPr lang="ru-RU" dirty="0"/>
          </a:p>
        </p:txBody>
      </p:sp>
      <p:sp>
        <p:nvSpPr>
          <p:cNvPr id="3" name="Объект 2"/>
          <p:cNvSpPr>
            <a:spLocks noGrp="1"/>
          </p:cNvSpPr>
          <p:nvPr>
            <p:ph sz="half" idx="1"/>
          </p:nvPr>
        </p:nvSpPr>
        <p:spPr>
          <a:xfrm>
            <a:off x="457200" y="1268760"/>
            <a:ext cx="4038600" cy="5328592"/>
          </a:xfrm>
        </p:spPr>
        <p:txBody>
          <a:bodyPr>
            <a:normAutofit fontScale="70000" lnSpcReduction="20000"/>
          </a:bodyPr>
          <a:lstStyle/>
          <a:p>
            <a:pPr marL="0" indent="0" algn="ctr">
              <a:buNone/>
            </a:pPr>
            <a:r>
              <a:rPr lang="ru-RU" dirty="0"/>
              <a:t>Висячие сады были построены в 600 г. до н.э. по приказу вавилонского царя Навуходоносора II. Считается, что это было сделано для развлечения его супруги, которая тосковала в пыльном Вавилоне по зелени своей родины. Висячие сады </a:t>
            </a:r>
            <a:r>
              <a:rPr lang="ru-RU" dirty="0" smtClean="0"/>
              <a:t>представляли </a:t>
            </a:r>
            <a:r>
              <a:rPr lang="ru-RU" dirty="0"/>
              <a:t>собой четырехъярусную пирамиду, внешне напоминавшую цветущий холм. Нижний ярус — неправильный четырехугольник, наименьшая сторона которого равнялась 34 м, наибольшая — 42 м. Ярусы поддерживались колоннами, высота которых достигала 25 м. Каждый ярус был покрыт слоем плодородной почвы, на которой можно было высаживать различные растения</a:t>
            </a:r>
            <a:r>
              <a:rPr lang="ru-RU" b="1" dirty="0"/>
              <a:t>.</a:t>
            </a:r>
          </a:p>
          <a:p>
            <a:endParaRPr lang="ru-RU" dirty="0"/>
          </a:p>
        </p:txBody>
      </p:sp>
      <p:pic>
        <p:nvPicPr>
          <p:cNvPr id="5" name="Объект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40768"/>
            <a:ext cx="4316288" cy="5112568"/>
          </a:xfrm>
          <a:prstGeom prst="rect">
            <a:avLst/>
          </a:prstGeom>
        </p:spPr>
      </p:pic>
      <p:sp>
        <p:nvSpPr>
          <p:cNvPr id="6" name="Управляющая кнопка: домой 5">
            <a:hlinkClick r:id="rId3"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87993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a:t/>
            </a:r>
            <a:br>
              <a:rPr lang="ru-RU" b="1" dirty="0"/>
            </a:br>
            <a:r>
              <a:rPr lang="ru-RU" sz="5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СТАТУЯ ЗЕВСА В ОЛИМПИИ</a:t>
            </a:r>
            <a:endParaRPr lang="ru-RU" sz="5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Объект 3"/>
          <p:cNvSpPr>
            <a:spLocks noGrp="1"/>
          </p:cNvSpPr>
          <p:nvPr>
            <p:ph sz="half" idx="1"/>
          </p:nvPr>
        </p:nvSpPr>
        <p:spPr>
          <a:xfrm>
            <a:off x="457200" y="1340768"/>
            <a:ext cx="4402832" cy="5328592"/>
          </a:xfrm>
        </p:spPr>
        <p:txBody>
          <a:bodyPr>
            <a:normAutofit fontScale="77500" lnSpcReduction="20000"/>
          </a:bodyPr>
          <a:lstStyle/>
          <a:p>
            <a:pPr marL="0" indent="0" algn="ctr">
              <a:buNone/>
            </a:pPr>
            <a:r>
              <a:rPr lang="ru-RU" dirty="0"/>
              <a:t>Знаменитая статуя Зевса, верховного бога древнегреческого пантеона, была создана великим скульптором и архитектором Фидием. Она предназначалась для храма Зевса, расположенного в Олимпии — городе, в котором проводились Олимпийские игры. Каркас статуи был выполнен из дерева, на которое были наклеены пластины из слоновой кости, имитирующие обнаженную кожу. Волосы, борода, венок, одежда и обувь были сделаны из золота, а глаза — из драгоценных камней. В правой руке Зевс держал богиню победы Нику, также сделанную из слоновой кости и золота.</a:t>
            </a:r>
            <a:endParaRPr lang="ru-RU" dirty="0"/>
          </a:p>
        </p:txBody>
      </p:sp>
      <p:pic>
        <p:nvPicPr>
          <p:cNvPr id="6" name="Объект 5"/>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049748" y="1600200"/>
            <a:ext cx="3986747" cy="4853136"/>
          </a:xfrm>
          <a:prstGeom prst="rect">
            <a:avLst/>
          </a:prstGeom>
        </p:spPr>
      </p:pic>
      <p:sp>
        <p:nvSpPr>
          <p:cNvPr id="7" name="Управляющая кнопка: домой 6">
            <a:hlinkClick r:id="rId3"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065740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60648"/>
            <a:ext cx="8229600" cy="1156990"/>
          </a:xfrm>
        </p:spPr>
        <p:txBody>
          <a:bodyPr>
            <a:normAutofit fontScale="90000"/>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br>
            <a:r>
              <a:rPr lang="ru-RU" b="1" u="sng" dirty="0" smtClean="0">
                <a:hlinkClick r:id="rId2"/>
              </a:rPr>
              <a:t/>
            </a:r>
            <a:br>
              <a:rPr lang="ru-RU" b="1" u="sng" dirty="0" smtClean="0">
                <a:hlinkClick r:id="rId2"/>
              </a:rPr>
            </a:br>
            <a:endParaRPr lang="ru-RU" dirty="0"/>
          </a:p>
        </p:txBody>
      </p:sp>
      <p:sp>
        <p:nvSpPr>
          <p:cNvPr id="5" name="Объект 4"/>
          <p:cNvSpPr>
            <a:spLocks noGrp="1"/>
          </p:cNvSpPr>
          <p:nvPr>
            <p:ph sz="half" idx="1"/>
          </p:nvPr>
        </p:nvSpPr>
        <p:spPr>
          <a:xfrm>
            <a:off x="457200" y="886074"/>
            <a:ext cx="4258816" cy="5639270"/>
          </a:xfrm>
        </p:spPr>
        <p:txBody>
          <a:bodyPr>
            <a:normAutofit fontScale="55000" lnSpcReduction="20000"/>
          </a:bodyPr>
          <a:lstStyle/>
          <a:p>
            <a:pPr marL="0" indent="0" algn="ctr">
              <a:buNone/>
            </a:pPr>
            <a:r>
              <a:rPr lang="ru-RU" sz="3600" dirty="0"/>
              <a:t>В 550 году до нашей эры в городе Эфесе, расположенном в Малой Азии, было завершено строительство храма, посвященного богине Артемиде. Это было большое белокаменное здание, однако история не сохранила его подробного описания. В 356 до н.э. житель Эфеса по имени Герострат сжег храм Артемиды для того, чтобы прославить свое имя. Однако уже к началу III века  н. э. на месте сгоревшего храма был построен новый. Второй храм Артемиды по размерам превосходил предыдущий. Его ширина равнялась 51 м, а длина — 105 м. Крышу храма поддерживали 127 18-метровых колонн, установленных в 8 рядов. Внутри храма были установлены статуи его строителей — Праксителя и </a:t>
            </a:r>
            <a:r>
              <a:rPr lang="ru-RU" sz="3600" dirty="0" err="1"/>
              <a:t>Скопаса</a:t>
            </a:r>
            <a:r>
              <a:rPr lang="ru-RU" sz="3600" dirty="0"/>
              <a:t>.</a:t>
            </a:r>
          </a:p>
          <a:p>
            <a:endParaRPr lang="ru-RU" sz="3200" dirty="0"/>
          </a:p>
        </p:txBody>
      </p:sp>
      <p:pic>
        <p:nvPicPr>
          <p:cNvPr id="7" name="Объект 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484784"/>
            <a:ext cx="3826768" cy="4608512"/>
          </a:xfrm>
          <a:prstGeom prst="rect">
            <a:avLst/>
          </a:prstGeom>
        </p:spPr>
      </p:pic>
      <p:sp>
        <p:nvSpPr>
          <p:cNvPr id="8" name="TextBox 7"/>
          <p:cNvSpPr txBox="1"/>
          <p:nvPr/>
        </p:nvSpPr>
        <p:spPr>
          <a:xfrm>
            <a:off x="683568" y="116632"/>
            <a:ext cx="7848872" cy="769441"/>
          </a:xfrm>
          <a:prstGeom prst="rect">
            <a:avLst/>
          </a:prstGeom>
          <a:noFill/>
        </p:spPr>
        <p:txBody>
          <a:bodyPr wrap="square" rtlCol="0">
            <a:spAutoFit/>
          </a:bodyP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ХРАМ АРТЕМИДЫ  В ЭФЕСЕ</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Управляющая кнопка: домой 8">
            <a:hlinkClick r:id="rId4"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5810584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0"/>
            <a:ext cx="8784976" cy="1403648"/>
          </a:xfrm>
        </p:spPr>
        <p:txBody>
          <a:bodyPr>
            <a:normAutofit fontScale="90000"/>
          </a:bodyPr>
          <a:lstStyle/>
          <a:p>
            <a:r>
              <a:rPr lang="ru-RU" b="1" dirty="0"/>
              <a:t/>
            </a:r>
            <a:br>
              <a:rPr lang="ru-RU" b="1" dirty="0"/>
            </a:br>
            <a:r>
              <a:rPr lang="ru-RU" sz="5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МАВЗОЛЕЙ В ГАЛИКАРНАСЕ</a:t>
            </a:r>
            <a:r>
              <a:rPr lang="ru-RU" sz="5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dirty="0"/>
              <a:t/>
            </a:r>
            <a:br>
              <a:rPr lang="ru-RU" dirty="0"/>
            </a:br>
            <a:endParaRPr lang="ru-RU" dirty="0"/>
          </a:p>
        </p:txBody>
      </p:sp>
      <p:sp>
        <p:nvSpPr>
          <p:cNvPr id="6" name="Объект 5"/>
          <p:cNvSpPr>
            <a:spLocks noGrp="1"/>
          </p:cNvSpPr>
          <p:nvPr>
            <p:ph sz="half" idx="2"/>
          </p:nvPr>
        </p:nvSpPr>
        <p:spPr>
          <a:xfrm>
            <a:off x="4648200" y="1124744"/>
            <a:ext cx="4244280" cy="5328592"/>
          </a:xfrm>
        </p:spPr>
        <p:txBody>
          <a:bodyPr>
            <a:normAutofit fontScale="85000" lnSpcReduction="20000"/>
          </a:bodyPr>
          <a:lstStyle/>
          <a:p>
            <a:pPr marL="0" indent="0" algn="ctr">
              <a:buNone/>
            </a:pPr>
            <a:r>
              <a:rPr lang="ru-RU" dirty="0"/>
              <a:t>Эта гробница была построена в середине IV века до н. э. в городе </a:t>
            </a:r>
            <a:r>
              <a:rPr lang="ru-RU" dirty="0" err="1"/>
              <a:t>Галикарнасе</a:t>
            </a:r>
            <a:r>
              <a:rPr lang="ru-RU" dirty="0"/>
              <a:t>, находившемся на территории современной Турции. Она стала усыпальницей для царя </a:t>
            </a:r>
            <a:r>
              <a:rPr lang="ru-RU" dirty="0" err="1"/>
              <a:t>Мавсола</a:t>
            </a:r>
            <a:r>
              <a:rPr lang="ru-RU" dirty="0"/>
              <a:t>, правителя одной из областей Малой Азии, и по его имени названа мавзолеем. Гробница </a:t>
            </a:r>
            <a:r>
              <a:rPr lang="ru-RU" dirty="0" err="1"/>
              <a:t>Мавсола</a:t>
            </a:r>
            <a:r>
              <a:rPr lang="ru-RU" dirty="0"/>
              <a:t> — это кирпичное здание, облицованное белым мрамором. Римский писатель и историк Плиний Старший утверждал, что длина этого сооружения равнялась 60 м, а высота — 46 м.</a:t>
            </a:r>
          </a:p>
          <a:p>
            <a:endParaRPr lang="ru-RU" dirty="0"/>
          </a:p>
        </p:txBody>
      </p:sp>
      <p:pic>
        <p:nvPicPr>
          <p:cNvPr id="7" name="Объект 6"/>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340768"/>
            <a:ext cx="4038600" cy="4752528"/>
          </a:xfrm>
          <a:prstGeom prst="rect">
            <a:avLst/>
          </a:prstGeom>
        </p:spPr>
      </p:pic>
      <p:sp>
        <p:nvSpPr>
          <p:cNvPr id="8" name="Управляющая кнопка: домой 7">
            <a:hlinkClick r:id="rId3"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6057094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404664"/>
            <a:ext cx="8064896" cy="504056"/>
          </a:xfrm>
        </p:spPr>
        <p:txBody>
          <a:bodyPr>
            <a:normAutofit fontScale="90000"/>
          </a:bodyPr>
          <a:lstStyle/>
          <a:p>
            <a:r>
              <a:rPr lang="ru-RU" b="1" dirty="0"/>
              <a:t/>
            </a:r>
            <a:br>
              <a:rPr lang="ru-RU" b="1" dirty="0"/>
            </a:br>
            <a:r>
              <a:rPr lang="ru-RU" sz="7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КОЛОСС РОДОССКИЙ</a:t>
            </a:r>
            <a:endParaRPr lang="ru-RU" dirty="0"/>
          </a:p>
        </p:txBody>
      </p:sp>
      <p:sp>
        <p:nvSpPr>
          <p:cNvPr id="6" name="Объект 5"/>
          <p:cNvSpPr>
            <a:spLocks noGrp="1"/>
          </p:cNvSpPr>
          <p:nvPr>
            <p:ph sz="half" idx="2"/>
          </p:nvPr>
        </p:nvSpPr>
        <p:spPr>
          <a:xfrm>
            <a:off x="4648200" y="1600200"/>
            <a:ext cx="4038600" cy="4997152"/>
          </a:xfrm>
        </p:spPr>
        <p:txBody>
          <a:bodyPr>
            <a:normAutofit fontScale="62500" lnSpcReduction="20000"/>
          </a:bodyPr>
          <a:lstStyle/>
          <a:p>
            <a:pPr marL="0" indent="0">
              <a:buNone/>
            </a:pPr>
            <a:r>
              <a:rPr lang="ru-RU" dirty="0"/>
              <a:t>В III веке до нашей эры эта гигантская </a:t>
            </a:r>
            <a:r>
              <a:rPr lang="ru-RU" dirty="0" smtClean="0"/>
              <a:t>статуя была </a:t>
            </a:r>
            <a:r>
              <a:rPr lang="ru-RU" dirty="0"/>
              <a:t>установлена на греческом острове Родос. Работа над ней продолжалась около 20 лет. Итогом стала глиняная статуя с металлическим каркасом, отделанная бронзовыми листами и изображавшая бога солнца Гелиоса. Высота этого колосса, стоявшего на белом мраморном постаменте, почти достигала 36 м. На его изготовление было потрачено около 13 тонн бронзы и 8 тонн железа.</a:t>
            </a:r>
          </a:p>
          <a:p>
            <a:pPr marL="0" indent="0">
              <a:buNone/>
            </a:pPr>
            <a:r>
              <a:rPr lang="ru-RU" dirty="0" smtClean="0"/>
              <a:t> </a:t>
            </a:r>
            <a:r>
              <a:rPr lang="ru-RU" dirty="0"/>
              <a:t>П</a:t>
            </a:r>
            <a:r>
              <a:rPr lang="ru-RU" dirty="0" smtClean="0"/>
              <a:t>ростоял </a:t>
            </a:r>
            <a:r>
              <a:rPr lang="ru-RU" dirty="0"/>
              <a:t>на своем месте всего 56 лет. В результате произошедшего в 222 году до н.э. землетрясения он переломился в области колен и упал. Именно отсюда пошло выражение «колосс на глиняных ногах». В 977 году н. э. то, что осталось от статуи, было продано купцам. Согласно хроникам, обломков хватило для того, чтобы нагрузить ими 900 верблюдов. </a:t>
            </a:r>
            <a:endParaRPr lang="ru-RU" dirty="0"/>
          </a:p>
        </p:txBody>
      </p:sp>
      <p:pic>
        <p:nvPicPr>
          <p:cNvPr id="7" name="Объект 6"/>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12776"/>
            <a:ext cx="4038600" cy="4896544"/>
          </a:xfrm>
          <a:prstGeom prst="rect">
            <a:avLst/>
          </a:prstGeom>
        </p:spPr>
      </p:pic>
      <p:sp>
        <p:nvSpPr>
          <p:cNvPr id="8" name="Управляющая кнопка: домой 7">
            <a:hlinkClick r:id="rId3"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6264087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435280" cy="1143000"/>
          </a:xfrm>
        </p:spPr>
        <p:txBody>
          <a:bodyPr>
            <a:no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АЛЕКСАНДРИЙСКИЙ МАЯК</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Объект 4"/>
          <p:cNvSpPr>
            <a:spLocks noGrp="1"/>
          </p:cNvSpPr>
          <p:nvPr>
            <p:ph sz="half" idx="1"/>
          </p:nvPr>
        </p:nvSpPr>
        <p:spPr>
          <a:xfrm>
            <a:off x="457200" y="1340768"/>
            <a:ext cx="4038600" cy="5400600"/>
          </a:xfrm>
        </p:spPr>
        <p:txBody>
          <a:bodyPr>
            <a:normAutofit fontScale="55000" lnSpcReduction="20000"/>
          </a:bodyPr>
          <a:lstStyle/>
          <a:p>
            <a:pPr marL="0" indent="0" algn="ctr">
              <a:buNone/>
            </a:pPr>
            <a:r>
              <a:rPr lang="ru-RU" sz="3300" dirty="0"/>
              <a:t>Приблизительно в 280 году до нашей эры на маленьком средиземноморском острове </a:t>
            </a:r>
            <a:r>
              <a:rPr lang="ru-RU" sz="3300" dirty="0" err="1"/>
              <a:t>Фарос</a:t>
            </a:r>
            <a:r>
              <a:rPr lang="ru-RU" sz="3300" dirty="0"/>
              <a:t>, расположенном около порта Александрия, было завершено строительство первого в мире маяка. На эту работу ушло около 20 лет. Высота Александрийского маяка равнялась 135 м, а свет от него был виден на расстоянии, превышающем 60 км. На вершине маяка постоянно горел костер, свет от которого при помощи отполированных бронзовых пластин направляли в море. Днем ориентиром для мореходов служил столб дыма.</a:t>
            </a:r>
          </a:p>
          <a:p>
            <a:pPr marL="0" indent="0" algn="ctr">
              <a:buNone/>
            </a:pPr>
            <a:r>
              <a:rPr lang="ru-RU" sz="3300" dirty="0"/>
              <a:t>В XII веке  н. э. Александрийская бухта перестала использоваться из-за заполнения илом, и </a:t>
            </a:r>
            <a:r>
              <a:rPr lang="ru-RU" sz="3300" dirty="0" err="1"/>
              <a:t>Фаросский</a:t>
            </a:r>
            <a:r>
              <a:rPr lang="ru-RU" sz="3300" dirty="0"/>
              <a:t> маяк утратил свое значение. В XIV веке он был поврежден землетрясением, а затем разобран мусульманами для постройки крепости.</a:t>
            </a:r>
          </a:p>
          <a:p>
            <a:endParaRPr lang="ru-RU" dirty="0"/>
          </a:p>
        </p:txBody>
      </p:sp>
      <p:pic>
        <p:nvPicPr>
          <p:cNvPr id="7" name="Объект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932859" y="1600200"/>
            <a:ext cx="3959621" cy="4525963"/>
          </a:xfrm>
          <a:prstGeom prst="rect">
            <a:avLst/>
          </a:prstGeom>
        </p:spPr>
      </p:pic>
      <p:sp>
        <p:nvSpPr>
          <p:cNvPr id="8" name="Управляющая кнопка: домой 7">
            <a:hlinkClick r:id="rId3" action="ppaction://hlinksldjump" highlightClick="1"/>
          </p:cNvPr>
          <p:cNvSpPr/>
          <p:nvPr/>
        </p:nvSpPr>
        <p:spPr>
          <a:xfrm>
            <a:off x="7308304" y="6237312"/>
            <a:ext cx="1584176" cy="504056"/>
          </a:xfrm>
          <a:prstGeom prst="actionButtonHom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418499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776</Words>
  <Application>Microsoft Office PowerPoint</Application>
  <PresentationFormat>Экран (4:3)</PresentationFormat>
  <Paragraphs>59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7 древних чудес света</vt:lpstr>
      <vt:lpstr>Презентация PowerPoint</vt:lpstr>
      <vt:lpstr>ЕГИПЕТСКИЕ ПИРАМИДЫ </vt:lpstr>
      <vt:lpstr> ВИСЯЧИЕ САДЫ СЕМИРАМИДЫ</vt:lpstr>
      <vt:lpstr> СТАТУЯ ЗЕВСА В ОЛИМПИИ</vt:lpstr>
      <vt:lpstr>   </vt:lpstr>
      <vt:lpstr> МАВЗОЛЕЙ В ГАЛИКАРНАСЕ  </vt:lpstr>
      <vt:lpstr> КОЛОСС РОДОССКИЙ</vt:lpstr>
      <vt:lpstr>АЛЕКСАНДРИЙСКИЙ МАЯК</vt:lpstr>
      <vt:lpstr>ВИКТОРИНА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Ольга</cp:lastModifiedBy>
  <cp:revision>54</cp:revision>
  <dcterms:created xsi:type="dcterms:W3CDTF">2014-06-21T06:48:02Z</dcterms:created>
  <dcterms:modified xsi:type="dcterms:W3CDTF">2014-06-21T08:33:57Z</dcterms:modified>
</cp:coreProperties>
</file>