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70" r:id="rId4"/>
    <p:sldId id="258" r:id="rId5"/>
    <p:sldId id="260" r:id="rId6"/>
    <p:sldId id="282" r:id="rId7"/>
    <p:sldId id="276" r:id="rId8"/>
    <p:sldId id="262" r:id="rId9"/>
    <p:sldId id="271" r:id="rId10"/>
    <p:sldId id="265" r:id="rId11"/>
    <p:sldId id="281" r:id="rId12"/>
    <p:sldId id="278" r:id="rId13"/>
    <p:sldId id="279" r:id="rId14"/>
    <p:sldId id="280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C461-49AA-417A-9A81-023267E92DD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B5E5-0E1D-4D7B-A572-CE2F549F3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5282-DBE5-41FB-BCCB-04D76CEF802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188640"/>
            <a:ext cx="468052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Тема «ДЕРЕВЬЯ»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237312"/>
            <a:ext cx="474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учитель – логопед  </a:t>
            </a:r>
            <a:r>
              <a:rPr lang="ru-RU" dirty="0" err="1" smtClean="0"/>
              <a:t>Баронова</a:t>
            </a:r>
            <a:r>
              <a:rPr lang="ru-RU" dirty="0" smtClean="0"/>
              <a:t> В.В.</a:t>
            </a:r>
            <a:endParaRPr lang="ru-RU" dirty="0"/>
          </a:p>
        </p:txBody>
      </p:sp>
      <p:pic>
        <p:nvPicPr>
          <p:cNvPr id="16386" name="Picture 2" descr="http://www.nicenet.ro/news_images/20080506/verset_copac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980728"/>
            <a:ext cx="3584771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 descr="http://im5-tub-ru.yandex.net/i?id=100907792-63-72&amp;n=2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492896"/>
            <a:ext cx="1368152" cy="2665231"/>
          </a:xfrm>
          <a:prstGeom prst="rect">
            <a:avLst/>
          </a:prstGeom>
          <a:noFill/>
        </p:spPr>
      </p:pic>
      <p:pic>
        <p:nvPicPr>
          <p:cNvPr id="22530" name="Picture 2" descr="http://im5-tub-ru.yandex.net/i?id=228777860-13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908720"/>
            <a:ext cx="2376264" cy="2048503"/>
          </a:xfrm>
          <a:prstGeom prst="rect">
            <a:avLst/>
          </a:prstGeom>
          <a:noFill/>
        </p:spPr>
      </p:pic>
      <p:pic>
        <p:nvPicPr>
          <p:cNvPr id="22532" name="Picture 4" descr="http://i2.storeland.net/1/1055/10547666/afacdb/tumba-iz-massiva-buka-yab0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96952"/>
            <a:ext cx="3168352" cy="2740196"/>
          </a:xfrm>
          <a:prstGeom prst="rect">
            <a:avLst/>
          </a:prstGeom>
          <a:noFill/>
        </p:spPr>
      </p:pic>
      <p:pic>
        <p:nvPicPr>
          <p:cNvPr id="22534" name="Picture 6" descr="http://im4-tub-ru.yandex.net/i?id=110668337-51-72&amp;n=2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780928"/>
            <a:ext cx="2359149" cy="1572766"/>
          </a:xfrm>
          <a:prstGeom prst="rect">
            <a:avLst/>
          </a:prstGeom>
          <a:noFill/>
        </p:spPr>
      </p:pic>
      <p:pic>
        <p:nvPicPr>
          <p:cNvPr id="22536" name="Picture 8" descr="http://im2-tub-ru.yandex.net/i?id=322070643-02-72&amp;n=2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933056"/>
            <a:ext cx="936104" cy="1428750"/>
          </a:xfrm>
          <a:prstGeom prst="rect">
            <a:avLst/>
          </a:prstGeom>
          <a:noFill/>
        </p:spPr>
      </p:pic>
      <p:pic>
        <p:nvPicPr>
          <p:cNvPr id="22538" name="Picture 10" descr="http://www.a-ludi.ru/published/publicdata/ALUDIMAGAZIN/attachments/SC/products_pictures/202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1720" y="5517232"/>
            <a:ext cx="4176464" cy="1169411"/>
          </a:xfrm>
          <a:prstGeom prst="rect">
            <a:avLst/>
          </a:prstGeom>
          <a:noFill/>
        </p:spPr>
      </p:pic>
      <p:pic>
        <p:nvPicPr>
          <p:cNvPr id="22540" name="Picture 12" descr="http://img0.liveinternet.ru/images/attach/c/2/74/539/74539852_Izb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080" y="548680"/>
            <a:ext cx="2612840" cy="23384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88640"/>
            <a:ext cx="378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делают из древесины?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-fotki.yandex.ru/get/4423/112424586.265/0_82557_5388ef52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2924944"/>
            <a:ext cx="1454274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«Листопад». </a:t>
            </a:r>
            <a:r>
              <a:rPr lang="ru-RU" dirty="0" smtClean="0"/>
              <a:t>Как ты думаешь, </a:t>
            </a:r>
            <a:r>
              <a:rPr lang="ru-RU" dirty="0" smtClean="0">
                <a:solidFill>
                  <a:srgbClr val="FF0000"/>
                </a:solidFill>
              </a:rPr>
              <a:t>под</a:t>
            </a:r>
            <a:r>
              <a:rPr lang="ru-RU" dirty="0" smtClean="0"/>
              <a:t> каким деревом должны лежать листья.«Кликни» на листик и проверь свой ответ. Какое дерево не теряет листьев?</a:t>
            </a:r>
            <a:endParaRPr lang="ru-RU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1196752"/>
            <a:ext cx="1761015" cy="2852936"/>
          </a:xfrm>
          <a:prstGeom prst="snip2SameRect">
            <a:avLst>
              <a:gd name="adj1" fmla="val 37855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2" descr="http://festival.1september.ru/articles/623285/presentation/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427212" cy="2232248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3" y="548680"/>
            <a:ext cx="1717463" cy="278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Картинки деревьев для детей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836712"/>
            <a:ext cx="1632182" cy="2448272"/>
          </a:xfrm>
          <a:prstGeom prst="rect">
            <a:avLst/>
          </a:prstGeom>
          <a:noFill/>
        </p:spPr>
      </p:pic>
      <p:pic>
        <p:nvPicPr>
          <p:cNvPr id="15" name="Picture 2" descr="http://dliadetei.ru/public/2/20110831/131480773039717603_norma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620688"/>
            <a:ext cx="1584176" cy="2676801"/>
          </a:xfrm>
          <a:prstGeom prst="rect">
            <a:avLst/>
          </a:prstGeom>
          <a:noFill/>
        </p:spPr>
      </p:pic>
      <p:pic>
        <p:nvPicPr>
          <p:cNvPr id="1026" name="Picture 2" descr="http://im4-tub-ru.yandex.net/i?id=20014783-02-72&amp;n=2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085184"/>
            <a:ext cx="1584176" cy="1627578"/>
          </a:xfrm>
          <a:prstGeom prst="rect">
            <a:avLst/>
          </a:prstGeom>
          <a:noFill/>
        </p:spPr>
      </p:pic>
      <p:pic>
        <p:nvPicPr>
          <p:cNvPr id="1028" name="Picture 4" descr="http://im0-tub-ru.yandex.net/i?id=34270147-14-72&amp;n=2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869160"/>
            <a:ext cx="1368152" cy="1455481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40008650-25-72&amp;n=2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67638">
            <a:off x="3441758" y="5065064"/>
            <a:ext cx="978876" cy="1623339"/>
          </a:xfrm>
          <a:prstGeom prst="rect">
            <a:avLst/>
          </a:prstGeom>
          <a:noFill/>
        </p:spPr>
      </p:pic>
      <p:pic>
        <p:nvPicPr>
          <p:cNvPr id="1040" name="Picture 16" descr="http://www.colourbox.de/preview/4713957-325494-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085184"/>
            <a:ext cx="1526161" cy="1455454"/>
          </a:xfrm>
          <a:prstGeom prst="rect">
            <a:avLst/>
          </a:prstGeom>
          <a:noFill/>
        </p:spPr>
      </p:pic>
      <p:pic>
        <p:nvPicPr>
          <p:cNvPr id="1038" name="Picture 14" descr="http://www.colourbox.de/preview/4713957-325494-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517232"/>
            <a:ext cx="1224136" cy="1144949"/>
          </a:xfrm>
          <a:prstGeom prst="snip2Diag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139952" y="3212976"/>
            <a:ext cx="871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5417 C -0.00018 0.04746 0.00173 0.04167 0.00364 0.03403 C 0.00538 0.01852 0.00659 0.00278 0.00954 -0.0125 C 0.01197 -0.03727 0.01284 -0.04259 0.00833 -0.07916 C 0.00781 -0.0831 0.00399 -0.08495 0.00243 -0.08842 C -0.00504 -0.10463 0.00381 -0.09537 -0.00678 -0.10393 C -0.02032 -0.12639 -0.03837 -0.14028 -0.05921 -0.14745 C -0.07796 -0.16296 -0.09792 -0.16852 -0.11962 -0.17361 C -0.12917 -0.18217 -0.14063 -0.18541 -0.15209 -0.18773 C -0.16928 -0.19653 -0.18316 -0.20023 -0.20209 -0.20162 C -0.20643 -0.20254 -0.21059 -0.20393 -0.21494 -0.20463 C -0.22431 -0.20602 -0.23369 -0.20579 -0.24289 -0.20787 C -0.24549 -0.20833 -0.2474 -0.21134 -0.24983 -0.2125 C -0.25313 -0.21389 -0.26494 -0.21528 -0.26719 -0.21551 C -0.27796 -0.21898 -0.28907 -0.225 -0.3 -0.22801 C -0.31563 -0.24166 -0.33698 -0.24838 -0.35556 -0.25116 C -0.38073 -0.25023 -0.40608 -0.25116 -0.43125 -0.24815 C -0.43525 -0.24768 -0.46007 -0.23588 -0.46719 -0.23426 C -0.50539 -0.23819 -0.48698 -0.2287 -0.50452 -0.24653 C -0.50834 -0.25046 -0.51233 -0.2537 -0.51615 -0.25741 C -0.51841 -0.25949 -0.51997 -0.26273 -0.52188 -0.26528 C -0.52309 -0.2669 -0.52535 -0.26991 -0.52535 -0.26967 C -0.52622 -0.27291 -0.52726 -0.27592 -0.52778 -0.27916 C -0.5283 -0.28217 -0.52813 -0.28541 -0.52882 -0.28842 C -0.53021 -0.29537 -0.5323 -0.29861 -0.5323 -0.30555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C 0.00347 -0.04861 -0.00591 -0.05741 -0.02413 -0.10254 C -0.04861 -0.16227 -0.08872 -0.18495 -0.13004 -0.19722 C -0.33125 -0.1868 -0.19879 -0.18634 -0.54115 -0.18958 C -0.55122 -0.19375 -0.5599 -0.20023 -0.56997 -0.20486 C -0.57639 -0.20787 -0.58959 -0.21504 -0.58959 -0.21458 C -0.59705 -0.22662 -0.60573 -0.23102 -0.61528 -0.23565 C -0.63368 -0.25602 -0.63212 -0.27153 -0.64098 -0.30208 C -0.64497 -0.33379 -0.64254 -0.31042 -0.64254 -0.37338 " pathEditMode="relative" rAng="0" ptsTypes="ffffffff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C -0.00417 -0.02246 -0.00555 -0.04167 -0.01979 -0.05579 C -0.02049 -0.05834 -0.02118 -0.06111 -0.02205 -0.06366 C -0.02309 -0.06644 -0.02465 -0.06852 -0.02552 -0.0713 C -0.02656 -0.07431 -0.02795 -0.08056 -0.02795 -0.08056 C -0.0309 -0.11644 -0.03003 -0.09977 -0.02552 -0.16898 C -0.02396 -0.19375 -0.0099 -0.21435 4.16667E-6 -0.23426 C 0.01181 -0.2581 0.02188 -0.28264 0.0408 -0.29769 C 0.05885 -0.31181 0.07813 -0.31875 0.09774 -0.32709 C 0.12309 -0.33797 0.14757 -0.34792 0.17326 -0.35672 C 0.19514 -0.36435 0.2158 -0.37709 0.23733 -0.38611 C 0.25903 -0.39514 0.28108 -0.40185 0.30347 -0.40625 C 0.33559 -0.40579 0.36788 -0.40602 0.4 -0.40463 C 0.40712 -0.4044 0.4191 -0.39283 0.42795 -0.39074 C 0.42986 -0.39121 0.43212 -0.39074 0.43368 -0.39236 C 0.43629 -0.39514 0.43958 -0.40324 0.43958 -0.40324 C 0.44063 -0.40741 0.44167 -0.41088 0.44427 -0.41389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5879 C -0.03055 -0.06412 -0.03055 -0.06944 -0.03142 -0.0743 C -0.03177 -0.07662 -0.03333 -0.07778 -0.03368 -0.08009 C -0.03455 -0.08588 -0.03437 -0.09213 -0.03489 -0.09791 C -0.03507 -0.1 -0.03559 -0.10162 -0.03594 -0.1037 C -0.03559 -0.12315 -0.0368 -0.14305 -0.03489 -0.16227 C -0.03472 -0.16481 -0.0316 -0.16273 -0.03021 -0.16389 C -0.02483 -0.16829 -0.02083 -0.17407 -0.01476 -0.17754 C 0.01163 -0.19282 0.03455 -0.20555 0.06267 -0.20879 C 0.06702 -0.21065 0.07118 -0.21342 0.0757 -0.21481 C 0.08195 -0.2169 0.09462 -0.21852 0.09462 -0.21829 C 0.13142 -0.20301 0.15382 -0.22153 0.18507 -0.23217 C 0.18663 -0.23495 0.18785 -0.23819 0.18976 -0.24004 C 0.20174 -0.25208 0.18247 -0.22731 0.19809 -0.24606 C 0.19965 -0.24768 0.20035 -0.25023 0.20174 -0.25185 C 0.20538 -0.25625 0.21024 -0.2581 0.21354 -0.26342 C 0.2184 -0.2706 0.22274 -0.27847 0.22795 -0.28495 C 0.23142 -0.29375 0.2342 -0.30301 0.23854 -0.31018 C 0.24115 -0.32199 0.24254 -0.33495 0.24705 -0.34514 C 0.25 -0.36134 0.25313 -0.37778 0.25642 -0.39398 C 0.25886 -0.40671 0.25608 -0.3919 0.2599 -0.40764 C 0.26077 -0.41157 0.2625 -0.41921 0.2625 -0.41898 " pathEditMode="relative" rAng="0" ptsTypes="fffffffffffffffffffff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023 C -0.03246 -0.00972 -0.03125 -0.01944 -0.02656 -0.02824 C -0.025 -0.03125 -0.01076 -0.03449 -0.00868 -0.03541 C 0.00921 -0.04259 0.01789 -0.04328 0.03924 -0.04421 C 0.09653 -0.05324 0.04636 -0.04652 0.10625 -0.05139 C 0.11511 -0.05208 0.12396 -0.05347 0.13299 -0.05416 C 0.1415 -0.05509 0.15869 -0.05625 0.15869 -0.05602 C 0.23455 -0.07176 0.19132 -0.06342 0.28889 -0.08125 C 0.30869 -0.08472 0.32691 -0.09259 0.34584 -0.09815 C 0.36181 -0.10301 0.37778 -0.1081 0.39393 -0.11296 C 0.40296 -0.11597 0.41233 -0.11852 0.42171 -0.12106 C 0.45556 -0.13102 0.43386 -0.12477 0.46077 -0.1331 C 0.46407 -0.13402 0.47084 -0.13611 0.47084 -0.13588 C 0.475 -0.13889 0.47674 -0.14213 0.48073 -0.14514 C 0.49705 -0.1574 0.50643 -0.15648 0.51754 -0.175 C 0.51719 -0.20694 0.51511 -0.23889 0.5165 -0.27083 C 0.51667 -0.27245 0.52014 -0.26921 0.52205 -0.26875 C 0.5257 -0.26759 0.52535 -0.26759 0.52778 -0.26759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789767"/>
              </a:clrFrom>
              <a:clrTo>
                <a:srgbClr val="7897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764704"/>
            <a:ext cx="31623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2736"/>
            <a:ext cx="276093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48680"/>
            <a:ext cx="2254404" cy="382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43" r="7117"/>
          <a:stretch>
            <a:fillRect/>
          </a:stretch>
        </p:blipFill>
        <p:spPr bwMode="auto">
          <a:xfrm>
            <a:off x="6516216" y="620688"/>
            <a:ext cx="2769673" cy="378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41563">
            <a:off x="1002538" y="4849126"/>
            <a:ext cx="1280122" cy="16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463665"/>
            <a:ext cx="1080120" cy="98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282039"/>
            <a:ext cx="1152128" cy="124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53224">
            <a:off x="4783622" y="5156111"/>
            <a:ext cx="1040748" cy="14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88640"/>
            <a:ext cx="723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С какого дерева плоды? ПОД </a:t>
            </a:r>
            <a:r>
              <a:rPr lang="ru-RU" sz="2000" dirty="0" smtClean="0">
                <a:latin typeface="Comic Sans MS" pitchFamily="66" charset="0"/>
              </a:rPr>
              <a:t>чем  плоды?   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20688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«Кликни» на плоды и расскажи.</a:t>
            </a: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3836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5231 C -0.0033 0.0419 -0.00243 0.03125 -0.00486 0.02129 C -0.00695 0.01273 -0.0125 0.00625 -0.01528 -0.00185 C -0.01719 -0.00718 -0.01754 -0.0132 -0.01875 -0.01898 C -0.02066 -0.04236 -0.0224 -0.05648 -0.01754 -0.08403 C -0.01667 -0.08912 -0.01233 -0.09167 -0.00938 -0.09491 C 0.01163 -0.11829 0.00798 -0.11551 0.03246 -0.11968 C 0.12187 -0.11852 0.19027 -0.1176 0.28125 -0.11968 C 0.29913 -0.12685 0.30139 -0.13195 0.30798 -0.15533 C 0.30642 -0.17037 0.3059 -0.18565 0.3033 -0.20047 C 0.30208 -0.20718 0.29357 -0.21852 0.29062 -0.22361 C 0.28073 -0.24028 0.2658 -0.25486 0.24982 -0.25926 C 0.24357 -0.2588 0.23125 -0.25764 0.23125 -0.25741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3194 C -0.00972 0.02639 0.00573 0.01991 0.01979 0.01181 C 0.03021 0.00579 0.03941 -0.00394 0.05 -0.00995 C 0.08646 -0.03102 0.07986 -0.025 0.11285 -0.03935 C 0.11962 -0.04236 0.13958 -0.05023 0.14879 -0.0581 C 0.15365 -0.06227 0.16285 -0.07199 0.16285 -0.07176 C 0.16927 -0.08981 0.19028 -0.10556 0.20347 -0.11389 C 0.21354 -0.12014 0.21858 -0.1206 0.22552 -0.13241 C 0.23472 -0.19213 0.18455 -0.20648 0.15 -0.20694 C 0.04115 -0.20833 -0.06788 -0.20903 -0.17673 -0.20995 C -0.18368 -0.21042 -0.1908 -0.21019 -0.19774 -0.21157 C -0.20069 -0.21227 -0.20295 -0.21481 -0.20573 -0.2162 C -0.21476 -0.2206 -0.2243 -0.22431 -0.23368 -0.22708 C -0.23698 -0.23125 -0.23941 -0.23588 -0.24184 -0.24097 C -0.24357 -0.25185 -0.2493 -0.25949 -0.25347 -0.26898 C -0.25538 -0.27824 -0.25555 -0.28218 -0.26163 -0.2875 C -0.26319 -0.29329 -0.26232 -0.29074 -0.26389 -0.29514 " pathEditMode="relative" rAng="0" ptsTypes="ffffffffffffffffA">
                                      <p:cBhvr>
                                        <p:cTn id="1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916 C -0.0073 0.02083 -0.02309 0.02129 -0.03473 0.01851 C -0.03716 0.01504 -0.03993 0.01319 -0.04289 0.01064 C -0.04671 0.0074 -0.05452 0.00138 -0.05452 0.00162 C -0.05868 -0.0088 -0.06476 -0.0176 -0.06841 -0.02801 C -0.07379 -0.04306 -0.07674 -0.0632 -0.08004 -0.07917 C -0.08299 -0.11343 -0.08316 -0.10695 -0.07657 -0.16459 C -0.07587 -0.17014 -0.06598 -0.18565 -0.06372 -0.18774 C -0.0474 -0.20301 -0.03039 -0.21088 -0.01146 -0.21713 C 0.00781 -0.21598 0.0177 -0.21389 0.03507 -0.20324 C 0.06649 -0.1838 0.09444 -0.14352 0.12812 -0.13195 C 0.16232 -0.13357 0.16336 -0.12223 0.16996 -0.15371 C 0.17083 -0.15787 0.17152 -0.16181 0.17222 -0.16598 C 0.17031 -0.18866 0.16961 -0.21181 0.16649 -0.23426 C 0.16527 -0.24283 0.15156 -0.25162 0.1467 -0.2544 C 0.12274 -0.26852 0.09323 -0.27084 0.07118 -0.29005 C 0.06805 -0.29815 0.0677 -0.30556 0.0677 -0.31482 " pathEditMode="relative" rAng="0" ptsTypes="ffffffffffffffffA">
                                      <p:cBhvr>
                                        <p:cTn id="1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92593E-6 C -0.01181 -0.00416 -0.02101 -0.01967 -0.03264 -0.02638 C -0.04201 -0.03171 -0.06233 -0.03888 -0.06979 -0.04189 C -0.07708 -0.0449 -0.08351 -0.04999 -0.0908 -0.05277 C -0.11528 -0.06226 -0.1349 -0.07013 -0.15816 -0.08055 C -0.1658 -0.09004 -0.17448 -0.09814 -0.18264 -0.10694 C -0.18385 -0.10833 -0.18507 -0.10995 -0.18611 -0.11157 C -0.18698 -0.11296 -0.18733 -0.11504 -0.18837 -0.1162 C -0.19219 -0.12036 -0.20868 -0.12661 -0.21059 -0.12708 C -0.21684 -0.12893 -0.22205 -0.13194 -0.22795 -0.13495 C -0.23247 -0.13726 -0.24184 -0.14097 -0.24184 -0.14097 C -0.24757 -0.14861 -0.24965 -0.16157 -0.25122 -0.17198 C -0.24896 -0.22407 -0.2592 -0.22198 -0.23264 -0.2324 C -0.22726 -0.23448 -0.2217 -0.23564 -0.21632 -0.23726 C -0.18681 -0.2368 -0.15712 -0.2412 -0.12795 -0.23564 C -0.10504 -0.23124 -0.08368 -0.21689 -0.06163 -0.20763 C -0.0276 -0.19328 -0.01719 -0.19305 0.01736 -0.18611 C 0.06736 -0.18657 0.11736 -0.18564 0.16736 -0.18749 C 0.16892 -0.18749 0.17083 -0.19004 0.17083 -0.19212 C 0.17153 -0.22986 0.17552 -0.25509 0.16042 -0.28217 C 0.1559 -0.29027 0.14913 -0.30185 0.14184 -0.30532 C 0.13507 -0.30856 0.12083 -0.31157 0.12083 -0.31157 C 0.05851 -0.30948 0.07396 -0.3324 0.06736 -0.28518 C 0.06684 -0.28101 0.06267 -0.27361 0.06267 -0.26967 " pathEditMode="relative" ptsTypes="fffffffffffffffffffffffA">
                                      <p:cBhvr>
                                        <p:cTn id="2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780928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26" t="2864" r="10849"/>
          <a:stretch>
            <a:fillRect/>
          </a:stretch>
        </p:blipFill>
        <p:spPr bwMode="auto">
          <a:xfrm>
            <a:off x="4716016" y="3717032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08720"/>
            <a:ext cx="255092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620688"/>
            <a:ext cx="1872208" cy="303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924944"/>
            <a:ext cx="2160240" cy="3499701"/>
          </a:xfrm>
          <a:prstGeom prst="snip2SameRect">
            <a:avLst>
              <a:gd name="adj1" fmla="val 37855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548680"/>
            <a:ext cx="1602967" cy="26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71600" y="2924944"/>
            <a:ext cx="864096" cy="6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996952"/>
            <a:ext cx="864096" cy="6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23728" y="5805264"/>
            <a:ext cx="936104" cy="6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805264"/>
            <a:ext cx="864096" cy="6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79512" y="116632"/>
            <a:ext cx="830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Назови хвойные и лиственные деревья.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Под </a:t>
            </a:r>
            <a:r>
              <a:rPr lang="ru-RU" dirty="0" smtClean="0"/>
              <a:t> чем прячется ежик? </a:t>
            </a:r>
            <a:r>
              <a:rPr lang="ru-RU" b="1" dirty="0" smtClean="0">
                <a:solidFill>
                  <a:srgbClr val="FF0000"/>
                </a:solidFill>
              </a:rPr>
              <a:t>ИЗ-ПОД</a:t>
            </a:r>
            <a:r>
              <a:rPr lang="ru-RU" dirty="0" smtClean="0"/>
              <a:t> чего он вылез? «Кликни»  на ёжика и расскажи. 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61156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179512" y="6237312"/>
            <a:ext cx="57606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C -0.01684 0.00972 -0.03021 0.02731 -0.04687 0.0375 C -0.05121 0.04329 -0.04809 0.03981 -0.05781 0.04583 C -0.06007 0.04722 -0.0618 0.05 -0.06441 0.05092 C -0.0717 0.05417 -0.08021 0.05949 -0.08715 0.06458 C -0.10017 0.07384 -0.08993 0.06967 -0.09809 0.07268 C -0.1066 0.07963 -0.10208 0.07708 -0.11111 0.08102 C -0.14357 0.08009 -0.1684 0.08032 -0.19809 0.07546 C -0.20885 0.07083 -0.20816 0.06991 -0.22205 0.06852 C -0.22378 0.06782 -0.2283 0.06759 -0.2283 0.06458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14815E-6 C -0.00937 8.14815E-6 -0.11337 0.00649 -0.15347 -0.00462 C -0.1625 -0.01249 -0.14913 -0.00161 -0.16736 -0.01064 C -0.1684 -0.0111 -0.16858 -0.01319 -0.16962 -0.01388 C -0.17673 -0.01874 -0.18819 -0.02106 -0.19635 -0.02476 C -0.19948 -0.03657 -0.20104 -0.05092 -0.20104 -0.06342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C 0.01632 0.00208 0.03246 0.00463 0.04878 0.00625 C 0.0967 0.00486 0.09791 0.02222 0.11632 -0.00926 C 0.11823 -0.02084 0.12274 -0.0301 0.12673 -0.04028 C 0.12934 -0.047 0.12916 -0.0551 0.13142 -0.06204 C 0.13333 -0.06806 0.13594 -0.072 0.13594 -0.07894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03704E-6 C -0.00416 0.01874 -0.01024 0.03541 -0.02222 0.04814 C -0.02899 0.05532 -0.03836 0.0581 -0.04427 0.06666 C -0.04774 0.07175 -0.05086 0.07523 -0.0559 0.07754 C -0.06944 0.07407 -0.08246 0.06967 -0.09548 0.06365 C -0.09878 0.05879 -0.10243 0.05624 -0.10711 0.05439 C -0.1125 0.04699 -0.11684 0.03981 -0.12448 0.03726 C -0.13003 0.03171 -0.12847 0.03055 -0.13264 0.02476 C -0.13489 0.01712 -0.13559 0.00694 -0.13836 -7.03704E-6 C -0.13975 -0.00325 -0.14166 -0.00602 -0.14305 -0.00926 C -0.146 -0.0169 -0.15121 -0.03241 -0.15121 -0.03241 C -0.1533 -0.04838 -0.16128 -0.06413 -0.16163 -0.08056 C -0.16198 -0.09561 -0.16163 -0.11042 -0.16163 -0.12547 " pathEditMode="relative" ptsTypes="ffffffffffffA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4653 C 0.01892 0.04606 0.03802 0.04676 0.05694 0.04491 C 0.0592 0.04468 0.06059 0.04143 0.06267 0.04028 C 0.07274 0.03495 0.07205 0.03843 0.08368 0.02801 C 0.08819 0.02384 0.10035 0.01042 0.10694 0.00787 C 0.11128 0.00162 0.11736 -0.00139 0.12205 -0.00764 C 0.1283 -0.01597 0.13108 -0.02708 0.13715 -0.03565 C 0.1375 -0.03657 0.13924 -0.04491 0.14063 -0.04491 C 0.14184 -0.04491 0.13958 -0.04028 0.13958 -0.04005 " pathEditMode="relative" rAng="0" ptsTypes="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964488" cy="49053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«Что где растет?» Назови грибы, вспомни, где они растут.</a:t>
            </a:r>
            <a:r>
              <a:rPr lang="ru-RU" sz="1800" dirty="0" smtClean="0">
                <a:latin typeface="Comic Sans MS" pitchFamily="66" charset="0"/>
              </a:rPr>
              <a:t>«Кликни» на гриб и проверь себя.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764704"/>
            <a:ext cx="20430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79"/>
            <a:ext cx="2195736" cy="357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5229200"/>
            <a:ext cx="1080120" cy="13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6366326" y="836712"/>
            <a:ext cx="2777674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4725144"/>
            <a:ext cx="115212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32656"/>
            <a:ext cx="2088232" cy="3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5301208"/>
            <a:ext cx="1262540" cy="100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 descr="http://eda-iz-derevni.ru/upload/iblock/aff/afffcfe10a2deaf17953cf80e7c2a48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941168"/>
            <a:ext cx="1080120" cy="156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0.04954 C -0.08073 0.03311 -0.08004 0.01945 -0.07917 0.00162 C -0.08004 -0.03356 -0.07986 -0.06875 -0.0816 -0.10393 C -0.08177 -0.10879 -0.08403 -0.11319 -0.08507 -0.11782 C -0.08907 -0.13518 -0.09341 -0.15 -0.09896 -0.16597 C -0.10052 -0.17037 -0.1007 -0.17569 -0.10243 -0.17986 C -0.11407 -0.20787 -0.12605 -0.22731 -0.14549 -0.2449 C -0.15157 -0.25023 -0.15539 -0.2574 -0.16181 -0.26203 C -0.16545 -0.26481 -0.17344 -0.26828 -0.17344 -0.26805 C -0.18577 -0.28078 -0.16771 -0.26319 -0.18611 -0.27754 C -0.19896 -0.2875 -0.20365 -0.29444 -0.21407 -0.30393 C -0.2224 -0.31157 -0.23125 -0.31828 -0.23959 -0.32569 C -0.24254 -0.32824 -0.25313 -0.33958 -0.25591 -0.33958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667E-6 C 0.00312 -0.0118 0.00104 -0.00671 0.0059 -0.0155 C 0.01649 -0.05879 0.02587 -0.103 0.03837 -0.14559 C 0.04583 -0.17083 0.04896 -0.19536 0.06406 -0.2155 C 0.06684 -0.228 0.07656 -0.23796 0.08264 -0.24791 C 0.08663 -0.25462 0.08316 -0.25069 0.08715 -0.25879 C 0.09913 -0.28309 0.11198 -0.3118 0.13264 -0.32384 C 0.13871 -0.32731 0.14566 -0.33263 0.15243 -0.33333 C 0.16285 -0.33425 0.17326 -0.33425 0.18368 -0.33472 C 0.19323 -0.33796 0.18351 -0.33425 0.19305 -0.33934 C 0.19531 -0.3405 0.19774 -0.34143 0.2 -0.34259 C 0.20121 -0.34305 0.20347 -0.34421 0.20347 -0.34421 C 0.21389 -0.35462 0.20955 -0.35069 0.21632 -0.35647 C 0.2184 -0.36434 0.21962 -0.36597 0.22101 -0.37522 C 0.22135 -0.37731 0.22135 -0.37939 0.22205 -0.38124 C 0.22257 -0.38263 0.22448 -0.38448 0.22448 -0.38448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C 0.00781 -0.03473 -0.00295 -0.06297 -0.01754 -0.09005 C -0.01997 -0.09468 -0.02275 -0.10162 -0.0257 -0.10556 C -0.03212 -0.11412 -0.04184 -0.12014 -0.04775 -0.12871 C -0.05278 -0.13588 -0.05868 -0.1426 -0.06511 -0.14746 C -0.06806 -0.14977 -0.07153 -0.15116 -0.07448 -0.15348 C -0.08351 -0.16088 -0.09427 -0.1676 -0.10469 -0.17061 C -0.12275 -0.18079 -0.14219 -0.18704 -0.16163 -0.18912 C -0.17552 -0.19237 -0.18941 -0.19607 -0.20347 -0.19862 C -0.22604 -0.21019 -0.20122 -0.19838 -0.26042 -0.20463 C -0.28177 -0.20695 -0.30295 -0.22223 -0.32448 -0.22639 C -0.32604 -0.22732 -0.32778 -0.22801 -0.32917 -0.2294 C -0.33091 -0.23125 -0.33177 -0.23426 -0.33368 -0.23565 C -0.34618 -0.24537 -0.36077 -0.25278 -0.37448 -0.25903 C -0.37674 -0.26112 -0.379 -0.26343 -0.38143 -0.26528 C -0.38334 -0.26667 -0.38577 -0.26644 -0.38733 -0.26829 C -0.3882 -0.26922 -0.38768 -0.27176 -0.38837 -0.27292 C -0.38959 -0.275 -0.3915 -0.27593 -0.39306 -0.27755 C -0.39948 -0.29514 -0.3908 -0.27315 -0.39896 -0.28843 C -0.4066 -0.30255 -0.4132 -0.31852 -0.41754 -0.33496 C -0.41962 -0.35278 -0.41684 -0.3375 -0.42101 -0.34885 C -0.42188 -0.35139 -0.42292 -0.35973 -0.42327 -0.36135 C -0.42483 -0.36899 -0.42726 -0.3757 -0.42917 -0.38311 C -0.42952 -0.38612 -0.43021 -0.39237 -0.43021 -0.39237 " pathEditMode="relative" ptsTypes="fffffffffffffffffffffff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0879 C 0.00121 0.10648 0.00052 0.10833 0.00087 0.09791 C 0.00156 0.07314 0.00069 0.04838 0.00208 0.02361 C 0.00277 0.01041 0.00989 -0.00232 0.01597 -0.01204 C 0.02083 -0.02917 0.03889 -0.02709 0.05087 -0.03218 C 0.08142 -0.04537 0.10677 -0.05718 0.13333 -0.07871 C 0.14878 -0.09121 0.16371 -0.1 0.17534 -0.11899 C 0.18698 -0.16829 0.1908 -0.225 0.23923 -0.22917 C 0.2585 -0.23079 0.27795 -0.23033 0.29739 -0.23079 C 0.34652 -0.22917 0.40225 -0.2375 0.44965 -0.21065 C 0.46146 -0.21158 0.47378 -0.21135 0.48576 -0.21366 C 0.49444 -0.21528 0.50208 -0.23681 0.50434 -0.2463 C 0.50277 -0.38936 0.52309 -0.33681 0.47986 -0.38264 C 0.47187 -0.40047 0.47413 -0.40348 0.47413 -0.42917 " pathEditMode="relative" rAng="0" ptsTypes="fffffffffffffA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pp.nashaucheba.ru/pars_docs/refs/52/51271/img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20688"/>
            <a:ext cx="7924982" cy="5842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3848" y="3573016"/>
            <a:ext cx="47903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МОЛОДЦЫ!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ichutka.3dn.ru/93/9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3708133" cy="49446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4697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ПОЗНАКОМИМСЯ С НАЗВАНИЯМИ ДЕРЕВЬЕВ</a:t>
            </a:r>
          </a:p>
          <a:p>
            <a:endParaRPr lang="ru-RU" b="1" dirty="0" smtClean="0"/>
          </a:p>
          <a:p>
            <a:r>
              <a:rPr lang="ru-RU" b="1" dirty="0" smtClean="0"/>
              <a:t>ЕЛЬ</a:t>
            </a:r>
            <a:endParaRPr lang="ru-RU" b="1" dirty="0"/>
          </a:p>
        </p:txBody>
      </p:sp>
      <p:pic>
        <p:nvPicPr>
          <p:cNvPr id="4" name="Picture 2" descr="http://dliadetei.ru/public/2/20110831/131480773039717603_norm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68760"/>
            <a:ext cx="3888432" cy="48521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88224" y="692696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КЛЕН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estival.1september.ru/articles/623285/presentation/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664"/>
            <a:ext cx="5319802" cy="4032448"/>
          </a:xfrm>
          <a:prstGeom prst="rect">
            <a:avLst/>
          </a:prstGeom>
          <a:noFill/>
        </p:spPr>
      </p:pic>
      <p:pic>
        <p:nvPicPr>
          <p:cNvPr id="27652" name="Picture 4" descr="http://lizagubernii.ru/files/35c2c4e7cd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3573016"/>
            <a:ext cx="2016224" cy="151216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116632"/>
            <a:ext cx="72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ДУБ</a:t>
            </a:r>
            <a:endParaRPr lang="ru-RU" sz="2400" b="1" dirty="0"/>
          </a:p>
        </p:txBody>
      </p:sp>
      <p:pic>
        <p:nvPicPr>
          <p:cNvPr id="5" name="Picture 2" descr="http://michutka.3dn.ru/93/8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060848"/>
            <a:ext cx="3816424" cy="44692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76256" y="548680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Береза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sign-warez.ru/uploads/posts/2009-04/1240257599_1237560651_vk2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4704"/>
            <a:ext cx="4665592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15841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          Рябина </a:t>
            </a:r>
            <a:endParaRPr lang="ru-RU" sz="2000" b="1" dirty="0"/>
          </a:p>
        </p:txBody>
      </p:sp>
      <p:pic>
        <p:nvPicPr>
          <p:cNvPr id="6" name="Picture 4" descr="http://www.interfotki.ru/content/photo/12/82/128245/7urgrl_co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196752"/>
            <a:ext cx="3312368" cy="4824536"/>
          </a:xfrm>
          <a:prstGeom prst="rect">
            <a:avLst/>
          </a:prstGeom>
          <a:noFill/>
        </p:spPr>
      </p:pic>
      <p:pic>
        <p:nvPicPr>
          <p:cNvPr id="8" name="Picture 6" descr="http://mirtrav.net/i/herb/tm_sosna_obyknovennaj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084273"/>
            <a:ext cx="1733158" cy="25130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84168" y="404664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СОСНА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labirint.ru/images/comments_pic/0914/012labgi0l123870504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836712"/>
            <a:ext cx="3879816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111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ТОПОЛЬ</a:t>
            </a:r>
            <a:endParaRPr lang="ru-RU" sz="2000" b="1" dirty="0"/>
          </a:p>
        </p:txBody>
      </p:sp>
      <p:pic>
        <p:nvPicPr>
          <p:cNvPr id="4" name="Picture 2" descr="http://michutka.3dn.ru/93/1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09158"/>
            <a:ext cx="4320480" cy="55561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ЯБЛОНЯ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itoapteka.org/images/foto/115/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476672"/>
            <a:ext cx="3888432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Липа </a:t>
            </a:r>
            <a:endParaRPr lang="ru-RU" sz="2800" b="1" dirty="0"/>
          </a:p>
        </p:txBody>
      </p:sp>
      <p:pic>
        <p:nvPicPr>
          <p:cNvPr id="4" name="Picture 2" descr="http://www.ggpt.gomel.by/dl/%C7%CB%D5%C7%20-%20%D2%E5%F5%ED%EE%EB%EE%E3%E8%EB%E5%F1%EE%EF%F0%EE%EC%FB%F8%EB%E5%ED%ED%FB%F5%20%EF%F0%EE%E8%E7%E2%EE%E4%F1%F2%E2/%CA%F0%E0%F2%EA%E8%E9%20%EA%F3%F0%F1%20%EB%E5%EA%F6%E8%E9%20%EF%EE%20%E4%E8%F1%F6%E8%EF%EB%E8%ED%E0%EC/%CE%F1%ED%EE%E2%FB%20%EB%E5%F1%ED%EE%E3%EE%20%F5%EE%E7%F1%F2%E2%E0%20%D1%E8%E3%E0%E9/%F4%E0%E9%EB%FB/%CF%EE%F0%EE%E4%FB/%CA%E0%F8%F2%E0%ED.files/image00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916832"/>
            <a:ext cx="4355976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84168" y="476672"/>
            <a:ext cx="992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КЕДР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ultigorod.com/wp-content/uploads/2013/11/%D0%A1%D1%82%D1%80%D0%BE%D0%B5%D0%BD%D0%B8%D0%B5-%D0%94%D0%B5%D1%80%D0%B5%D0%B2%D0%B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052736"/>
            <a:ext cx="4528856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2855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Строение дерева</a:t>
            </a:r>
            <a:endParaRPr lang="ru-RU" sz="2800" b="1" dirty="0"/>
          </a:p>
        </p:txBody>
      </p:sp>
      <p:pic>
        <p:nvPicPr>
          <p:cNvPr id="4" name="Picture 2" descr="http://brooklynparklocksmith.net/wp-content/plugins/maxblogpress-ping-optimizer/tree-rings-7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692696"/>
            <a:ext cx="2232247" cy="2205407"/>
          </a:xfrm>
          <a:prstGeom prst="rect">
            <a:avLst/>
          </a:prstGeom>
          <a:noFill/>
        </p:spPr>
      </p:pic>
      <p:pic>
        <p:nvPicPr>
          <p:cNvPr id="5" name="Picture 4" descr="http://steklonarezka.ru/uploads/posts/2010-12/thumbs/1291190345_poperechnyi-ros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3140968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hotosuper.ru/_ph/54/1649677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764704"/>
            <a:ext cx="4032448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«КАК НАЗЫВАЕТСЯ ЛЕС?»             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32656"/>
            <a:ext cx="4340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МНОГО БЕРЁЗ  - ЭТО </a:t>
            </a:r>
            <a:r>
              <a:rPr lang="ru-RU" sz="2000" b="1" i="1" dirty="0" smtClean="0"/>
              <a:t>БЕРЕЗОВАЯ РОЩА.</a:t>
            </a:r>
            <a:endParaRPr lang="ru-RU" sz="2000" b="1" i="1" dirty="0"/>
          </a:p>
        </p:txBody>
      </p:sp>
      <p:pic>
        <p:nvPicPr>
          <p:cNvPr id="7" name="Picture 4" descr="http://www.stihi.ru/pics/2012/06/06/43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492896"/>
            <a:ext cx="4416491" cy="33123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6093296"/>
            <a:ext cx="5719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МНОГО СОСЕН - СОСНЯК (сосновая роща)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creenshot.downloadkostenlosesoftware.de/forests-of-the-world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5112567" cy="38344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188640"/>
            <a:ext cx="4008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 ДУБОВ - </a:t>
            </a:r>
            <a:r>
              <a:rPr lang="ru-RU" sz="2400" b="1" i="1" dirty="0" smtClean="0"/>
              <a:t>ДУБОВАЯ РОЩА</a:t>
            </a:r>
            <a:endParaRPr lang="ru-RU" b="1" i="1" dirty="0"/>
          </a:p>
        </p:txBody>
      </p:sp>
      <p:pic>
        <p:nvPicPr>
          <p:cNvPr id="7" name="Picture 2" descr="http://www.oxota-ru.ru/load/Image/les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6275" y="2924944"/>
            <a:ext cx="5237725" cy="39330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5517232"/>
            <a:ext cx="3977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МНОГО елей – это </a:t>
            </a:r>
            <a:r>
              <a:rPr lang="ru-RU" sz="2800" b="1" i="1" dirty="0" smtClean="0"/>
              <a:t>ЕЛЬНИК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163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«Что где растет?» Назови грибы, вспомни, где они растут.«Кликни» на гриб и проверь себя.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</dc:creator>
  <cp:lastModifiedBy>Никола</cp:lastModifiedBy>
  <cp:revision>108</cp:revision>
  <dcterms:created xsi:type="dcterms:W3CDTF">2014-04-10T13:46:43Z</dcterms:created>
  <dcterms:modified xsi:type="dcterms:W3CDTF">2015-01-04T12:46:03Z</dcterms:modified>
</cp:coreProperties>
</file>