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71" r:id="rId10"/>
    <p:sldId id="272" r:id="rId11"/>
    <p:sldId id="266" r:id="rId12"/>
    <p:sldId id="269" r:id="rId13"/>
    <p:sldId id="267" r:id="rId14"/>
    <p:sldId id="268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2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BF19-55D0-4FCF-BE5F-CB029C22A85B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4F663-3BA2-4146-8C2E-666555CB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Древний</a:t>
            </a:r>
            <a:r>
              <a:rPr lang="ru-RU" baseline="0" dirty="0" smtClean="0"/>
              <a:t> Египет и Междуречье и математика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Древний</a:t>
            </a:r>
            <a:r>
              <a:rPr lang="ru-RU" baseline="0" dirty="0" smtClean="0"/>
              <a:t> Египет и междуречье – государства глубокой древности.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Профессии</a:t>
            </a:r>
            <a:r>
              <a:rPr lang="ru-RU" baseline="0" dirty="0" smtClean="0"/>
              <a:t> Египта и Междуречья и математика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Самая большая пирамида Хеопса имела высоту 147 м и длину одной из сторон основания около 230 м. над её сооружением трудились  120 тысяч человек в течение 20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Квадрат и куб числа и исторические термины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663-3BA2-4146-8C2E-666555CBA9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4C25B2-940F-43BF-AA53-9D1C2D7F8305}" type="datetimeFigureOut">
              <a:rPr lang="ru-RU" smtClean="0"/>
              <a:pPr/>
              <a:t>07.05.2009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4B037F-7C5D-4C83-8415-B6486E1AE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59589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Древний</a:t>
            </a:r>
            <a:r>
              <a:rPr lang="ru-RU" sz="8000" b="1" baseline="0" dirty="0" smtClean="0">
                <a:solidFill>
                  <a:srgbClr val="FF0000"/>
                </a:solidFill>
              </a:rPr>
              <a:t> Египет и Междуречье </a:t>
            </a:r>
          </a:p>
          <a:p>
            <a:pPr algn="ctr"/>
            <a:r>
              <a:rPr lang="ru-RU" sz="8000" b="1" baseline="0" dirty="0" smtClean="0">
                <a:solidFill>
                  <a:srgbClr val="FF0000"/>
                </a:solidFill>
              </a:rPr>
              <a:t>и математика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гончар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ювелир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2149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Этап 3.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solidFill>
                  <a:srgbClr val="FF66FF"/>
                </a:solidFill>
              </a:rPr>
              <a:t>Профессии Египта </a:t>
            </a:r>
          </a:p>
          <a:p>
            <a:pPr algn="ctr"/>
            <a:r>
              <a:rPr lang="ru-RU" sz="8800" dirty="0" smtClean="0">
                <a:solidFill>
                  <a:srgbClr val="FF66FF"/>
                </a:solidFill>
              </a:rPr>
              <a:t>и Междуречья </a:t>
            </a:r>
          </a:p>
          <a:p>
            <a:pPr algn="ctr"/>
            <a:r>
              <a:rPr lang="ru-RU" sz="8800" dirty="0" smtClean="0">
                <a:solidFill>
                  <a:srgbClr val="FF66FF"/>
                </a:solidFill>
              </a:rPr>
              <a:t>и математика</a:t>
            </a:r>
            <a:endParaRPr lang="ru-RU" sz="8800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Самая большая пирамида Хеопса имела высоту 147 м и длину одной из сторон основания около 230 м. Над её сооружением трудились  120 тысяч человек в течение 20 лет.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Пирамида  Хеопса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86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Этап 4.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3116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66FF"/>
                </a:solidFill>
              </a:rPr>
              <a:t>Квадрат и куб числа и исторические термины</a:t>
            </a:r>
            <a:endParaRPr lang="ru-RU" sz="6000" b="1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Выполните задания и разгадайте зашифрованные исторические термины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1571612"/>
            <a:ext cx="1819275" cy="3524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00240"/>
            <a:ext cx="2357422" cy="785818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5720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786058"/>
            <a:ext cx="2357422" cy="1000132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57950" y="1571612"/>
            <a:ext cx="1600200" cy="74295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43702" y="2571744"/>
            <a:ext cx="1714500" cy="428625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43702" y="3143248"/>
            <a:ext cx="1924050" cy="42862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4" name="Содержимое 33"/>
          <p:cNvGraphicFramePr>
            <a:graphicFrameLocks noGrp="1"/>
          </p:cNvGraphicFramePr>
          <p:nvPr>
            <p:ph sz="half" idx="2"/>
          </p:nvPr>
        </p:nvGraphicFramePr>
        <p:xfrm>
          <a:off x="142844" y="3929067"/>
          <a:ext cx="9001156" cy="2786081"/>
        </p:xfrm>
        <a:graphic>
          <a:graphicData uri="http://schemas.openxmlformats.org/drawingml/2006/table">
            <a:tbl>
              <a:tblPr/>
              <a:tblGrid>
                <a:gridCol w="1830242"/>
                <a:gridCol w="1466730"/>
                <a:gridCol w="1204663"/>
                <a:gridCol w="1496318"/>
                <a:gridCol w="1608651"/>
                <a:gridCol w="1394552"/>
              </a:tblGrid>
              <a:tr h="14523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-11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6,5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0,09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-7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8624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err="1" smtClean="0"/>
              <a:t>евфрат</a:t>
            </a:r>
            <a:endParaRPr lang="ru-RU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Этап </a:t>
            </a:r>
            <a:r>
              <a:rPr lang="en-US" sz="4400" b="1" dirty="0" smtClean="0">
                <a:solidFill>
                  <a:srgbClr val="00B050"/>
                </a:solidFill>
              </a:rPr>
              <a:t>I</a:t>
            </a:r>
            <a:r>
              <a:rPr lang="ru-RU" sz="4400" b="1" dirty="0" smtClean="0">
                <a:solidFill>
                  <a:srgbClr val="00B050"/>
                </a:solidFill>
              </a:rPr>
              <a:t>. Развитие вычислительных навыков.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496"/>
            <a:ext cx="9572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66FF"/>
                </a:solidFill>
              </a:rPr>
              <a:t>Древний</a:t>
            </a:r>
            <a:r>
              <a:rPr lang="ru-RU" sz="6000" b="1" baseline="0" dirty="0" smtClean="0">
                <a:solidFill>
                  <a:srgbClr val="FF66FF"/>
                </a:solidFill>
              </a:rPr>
              <a:t> Египет и Междуречье – государства глубокой древности.</a:t>
            </a:r>
            <a:endParaRPr lang="ru-RU" sz="6000" b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Решив эти примеры, вы получите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1) - 2,7 ∙ (-6,4)              3) -5 –(-2,9)</a:t>
            </a:r>
          </a:p>
          <a:p>
            <a:r>
              <a:rPr lang="ru-RU" sz="3600" dirty="0" smtClean="0"/>
              <a:t>2) – 7.6 : 3,8                  4)1 : (-0,5)</a:t>
            </a:r>
          </a:p>
          <a:p>
            <a:r>
              <a:rPr lang="ru-RU" sz="3600" dirty="0" smtClean="0"/>
              <a:t>5) (-3,2 + 60) – 0,8      5) -4,3 – 5,4 – 2,6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357693"/>
          <a:ext cx="8358246" cy="1919529"/>
        </p:xfrm>
        <a:graphic>
          <a:graphicData uri="http://schemas.openxmlformats.org/drawingml/2006/table">
            <a:tbl>
              <a:tblPr/>
              <a:tblGrid>
                <a:gridCol w="1701058"/>
                <a:gridCol w="1701058"/>
                <a:gridCol w="1701058"/>
                <a:gridCol w="1701058"/>
                <a:gridCol w="1554014"/>
              </a:tblGrid>
              <a:tr h="1124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17,28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-2,1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Calibri"/>
                          <a:cs typeface="Times New Roman"/>
                        </a:rPr>
                        <a:t>-12,3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FF00"/>
                </a:solidFill>
              </a:rPr>
              <a:t>мемфис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Это столица древнего Египта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сканирова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11"/>
            <a:ext cx="9144000" cy="684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3000 лет до нашей эры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Сколько лет прошло с тех  пор до нашего времени?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3000 + 2009 = 5009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Сосчитайте, сколько это месяцев?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5009 • 12 = 60108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Сколько поколений  сменилось с тех пор, если считать средний уровень продолжительности жизни равным 60 годам?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60108 : 60 = 101 (поколение)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286808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Решение уравнений.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6000" dirty="0" smtClean="0"/>
              <a:t>Основные профессии Египта и Междуречья.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13573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0400" b="1" dirty="0" smtClean="0">
                <a:solidFill>
                  <a:srgbClr val="FFC000"/>
                </a:solidFill>
              </a:rPr>
              <a:t>Этап 2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Назовите две профессии, которые были распространены в Междуречье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6х – 12 = 5х + 4;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-9а + 8 = - 10а – 2;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0,5х + 3 = 0,2х; </a:t>
            </a:r>
          </a:p>
          <a:p>
            <a:endParaRPr lang="ru-RU" sz="32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 -40  (-7х + 5) = -1600</a:t>
            </a:r>
          </a:p>
          <a:p>
            <a:endParaRPr lang="ru-RU" dirty="0" smtClean="0"/>
          </a:p>
          <a:p>
            <a:r>
              <a:rPr lang="ru-RU" sz="3500" b="1" dirty="0" smtClean="0"/>
              <a:t>7,3а = 1,6а.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500" b="1" dirty="0" smtClean="0"/>
              <a:t>7</a:t>
            </a:r>
            <a:r>
              <a:rPr lang="en-US" sz="3500" b="1" dirty="0" smtClean="0"/>
              <a:t>m</a:t>
            </a:r>
            <a:r>
              <a:rPr lang="ru-RU" sz="3500" b="1" dirty="0" smtClean="0"/>
              <a:t>+ 1 = 8</a:t>
            </a:r>
            <a:r>
              <a:rPr lang="en-US" sz="3500" b="1" dirty="0" smtClean="0"/>
              <a:t>m</a:t>
            </a:r>
            <a:r>
              <a:rPr lang="ru-RU" sz="3500" b="1" dirty="0" smtClean="0"/>
              <a:t> + 9; </a:t>
            </a:r>
          </a:p>
          <a:p>
            <a:pPr>
              <a:buNone/>
            </a:pPr>
            <a:endParaRPr lang="ru-RU" sz="3500" b="1" dirty="0" smtClean="0"/>
          </a:p>
          <a:p>
            <a:r>
              <a:rPr lang="ru-RU" sz="3000" b="1" dirty="0" smtClean="0"/>
              <a:t>4 + 25у = 6 + 24у; </a:t>
            </a:r>
          </a:p>
          <a:p>
            <a:endParaRPr lang="ru-RU" sz="3000" b="1" dirty="0" smtClean="0"/>
          </a:p>
          <a:p>
            <a:r>
              <a:rPr lang="ru-RU" sz="3500" b="1" dirty="0" smtClean="0"/>
              <a:t>-0,4а – 14 = 0,3а;</a:t>
            </a:r>
          </a:p>
          <a:p>
            <a:endParaRPr lang="ru-RU" sz="3500" b="1" dirty="0" smtClean="0"/>
          </a:p>
          <a:p>
            <a:r>
              <a:rPr lang="ru-RU" sz="3000" b="1" dirty="0" smtClean="0"/>
              <a:t>-5 (0,8</a:t>
            </a:r>
            <a:r>
              <a:rPr lang="en-US" sz="3000" b="1" dirty="0" smtClean="0"/>
              <a:t>z </a:t>
            </a:r>
            <a:r>
              <a:rPr lang="ru-RU" sz="3000" b="1" dirty="0" smtClean="0"/>
              <a:t>- 1,2) = -</a:t>
            </a:r>
            <a:r>
              <a:rPr lang="en-US" sz="3000" b="1" dirty="0" smtClean="0"/>
              <a:t>z</a:t>
            </a:r>
            <a:r>
              <a:rPr lang="ru-RU" sz="3000" b="1" dirty="0" smtClean="0"/>
              <a:t> + 7,2;</a:t>
            </a:r>
          </a:p>
          <a:p>
            <a:endParaRPr lang="ru-RU" sz="3000" b="1" dirty="0" smtClean="0"/>
          </a:p>
          <a:p>
            <a:r>
              <a:rPr lang="ru-RU" sz="3500" b="1" dirty="0" smtClean="0"/>
              <a:t>3 + 11у = 203 + у</a:t>
            </a:r>
            <a:r>
              <a:rPr lang="en-US" sz="3500" b="1" dirty="0" smtClean="0"/>
              <a:t>; </a:t>
            </a:r>
            <a:endParaRPr lang="ru-RU" sz="3500" b="1" dirty="0" smtClean="0"/>
          </a:p>
          <a:p>
            <a:endParaRPr lang="ru-RU" sz="3500" b="1" dirty="0" smtClean="0"/>
          </a:p>
          <a:p>
            <a:endParaRPr lang="ru-RU" sz="3500" b="1" dirty="0" smtClean="0"/>
          </a:p>
          <a:p>
            <a:r>
              <a:rPr lang="en-US" sz="3500" b="1" dirty="0" smtClean="0"/>
              <a:t>-19n = 11n;</a:t>
            </a:r>
            <a:endParaRPr lang="ru-RU" sz="3500" b="1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4300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14300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43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429000"/>
            <a:ext cx="3409950" cy="638175"/>
          </a:xfrm>
          <a:prstGeom prst="rect">
            <a:avLst/>
          </a:prstGeom>
          <a:noFill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14300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625" cy="2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142853"/>
          <a:ext cx="9143997" cy="1930700"/>
        </p:xfrm>
        <a:graphic>
          <a:graphicData uri="http://schemas.openxmlformats.org/drawingml/2006/table">
            <a:tbl>
              <a:tblPr/>
              <a:tblGrid>
                <a:gridCol w="1523840"/>
                <a:gridCol w="1523840"/>
                <a:gridCol w="1523840"/>
                <a:gridCol w="1523840"/>
                <a:gridCol w="1523840"/>
                <a:gridCol w="1524797"/>
              </a:tblGrid>
              <a:tr h="984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3071810"/>
          <a:ext cx="9001156" cy="2571768"/>
        </p:xfrm>
        <a:graphic>
          <a:graphicData uri="http://schemas.openxmlformats.org/drawingml/2006/table">
            <a:tbl>
              <a:tblPr/>
              <a:tblGrid>
                <a:gridCol w="1500036"/>
                <a:gridCol w="1500036"/>
                <a:gridCol w="1500036"/>
                <a:gridCol w="1500036"/>
                <a:gridCol w="1500036"/>
                <a:gridCol w="1500976"/>
              </a:tblGrid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423</Words>
  <Application>Microsoft Office PowerPoint</Application>
  <PresentationFormat>Экран (4:3)</PresentationFormat>
  <Paragraphs>116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Решив эти примеры, вы получите слово</vt:lpstr>
      <vt:lpstr>Это столица древнего Египта</vt:lpstr>
      <vt:lpstr>Слайд 5</vt:lpstr>
      <vt:lpstr>3000 лет до нашей эры</vt:lpstr>
      <vt:lpstr>Решение уравнений.    Основные профессии Египта и Междуречья.</vt:lpstr>
      <vt:lpstr>Назовите две профессии, которые были распространены в Междуречье</vt:lpstr>
      <vt:lpstr>Слайд 9</vt:lpstr>
      <vt:lpstr>ювелир</vt:lpstr>
      <vt:lpstr>Слайд 11</vt:lpstr>
      <vt:lpstr>Слайд 12</vt:lpstr>
      <vt:lpstr>Пирамида  Хеопса</vt:lpstr>
      <vt:lpstr>Слайд 14</vt:lpstr>
      <vt:lpstr>Выполните задания и разгадайте зашифрованные исторические термины</vt:lpstr>
      <vt:lpstr>евфрат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2009-04-26T15:00:22Z</dcterms:created>
  <dcterms:modified xsi:type="dcterms:W3CDTF">2009-05-07T17:54:11Z</dcterms:modified>
</cp:coreProperties>
</file>