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598" autoAdjust="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500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18FBC-DBAB-4337-B23B-34F8EC5189A0}" type="datetimeFigureOut">
              <a:rPr lang="ru-RU" smtClean="0"/>
              <a:pPr/>
              <a:t>02.07.2007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C02F9B-E1A6-437D-BFD7-467F3556D2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0376-80E4-4FB5-80A2-771257F1D795}" type="datetimeFigureOut">
              <a:rPr lang="ru-RU" smtClean="0"/>
              <a:pPr/>
              <a:t>02.07.2007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9866205-F97B-4E99-A6EC-38D980EEAE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0376-80E4-4FB5-80A2-771257F1D795}" type="datetimeFigureOut">
              <a:rPr lang="ru-RU" smtClean="0"/>
              <a:pPr/>
              <a:t>02.07.2007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66205-F97B-4E99-A6EC-38D980EEAE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0376-80E4-4FB5-80A2-771257F1D795}" type="datetimeFigureOut">
              <a:rPr lang="ru-RU" smtClean="0"/>
              <a:pPr/>
              <a:t>02.07.2007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66205-F97B-4E99-A6EC-38D980EEAE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0376-80E4-4FB5-80A2-771257F1D795}" type="datetimeFigureOut">
              <a:rPr lang="ru-RU" smtClean="0"/>
              <a:pPr/>
              <a:t>02.07.2007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9866205-F97B-4E99-A6EC-38D980EEAE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0376-80E4-4FB5-80A2-771257F1D795}" type="datetimeFigureOut">
              <a:rPr lang="ru-RU" smtClean="0"/>
              <a:pPr/>
              <a:t>02.07.2007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66205-F97B-4E99-A6EC-38D980EEAE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2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0376-80E4-4FB5-80A2-771257F1D795}" type="datetimeFigureOut">
              <a:rPr lang="ru-RU" smtClean="0"/>
              <a:pPr/>
              <a:t>02.07.2007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66205-F97B-4E99-A6EC-38D980EEAE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0376-80E4-4FB5-80A2-771257F1D795}" type="datetimeFigureOut">
              <a:rPr lang="ru-RU" smtClean="0"/>
              <a:pPr/>
              <a:t>02.07.2007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9866205-F97B-4E99-A6EC-38D980EEAE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advClick="0" advTm="2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0376-80E4-4FB5-80A2-771257F1D795}" type="datetimeFigureOut">
              <a:rPr lang="ru-RU" smtClean="0"/>
              <a:pPr/>
              <a:t>02.07.2007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66205-F97B-4E99-A6EC-38D980EEAE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0376-80E4-4FB5-80A2-771257F1D795}" type="datetimeFigureOut">
              <a:rPr lang="ru-RU" smtClean="0"/>
              <a:pPr/>
              <a:t>02.07.2007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66205-F97B-4E99-A6EC-38D980EEAE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0376-80E4-4FB5-80A2-771257F1D795}" type="datetimeFigureOut">
              <a:rPr lang="ru-RU" smtClean="0"/>
              <a:pPr/>
              <a:t>02.07.2007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66205-F97B-4E99-A6EC-38D980EEAE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0376-80E4-4FB5-80A2-771257F1D795}" type="datetimeFigureOut">
              <a:rPr lang="ru-RU" smtClean="0"/>
              <a:pPr/>
              <a:t>02.07.2007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66205-F97B-4E99-A6EC-38D980EEAE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advClick="0" advTm="2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C3F0376-80E4-4FB5-80A2-771257F1D795}" type="datetimeFigureOut">
              <a:rPr lang="ru-RU" smtClean="0"/>
              <a:pPr/>
              <a:t>02.07.2007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9866205-F97B-4E99-A6EC-38D980EEAE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2500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958166" cy="3214710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 smtClean="0">
                <a:solidFill>
                  <a:schemeClr val="tx1"/>
                </a:solidFill>
              </a:rPr>
              <a:t>                 </a:t>
            </a:r>
            <a:br>
              <a:rPr lang="ru-RU" sz="4000" b="1" dirty="0" smtClean="0">
                <a:solidFill>
                  <a:schemeClr val="tx1"/>
                </a:solidFill>
              </a:rPr>
            </a:br>
            <a:r>
              <a:rPr lang="ru-RU" sz="4000" b="1" dirty="0" smtClean="0">
                <a:solidFill>
                  <a:schemeClr val="tx1"/>
                </a:solidFill>
              </a:rPr>
              <a:t>                 У</a:t>
            </a:r>
            <a:r>
              <a:rPr lang="ru-RU" sz="3600" b="1" dirty="0" smtClean="0">
                <a:solidFill>
                  <a:schemeClr val="tx1"/>
                </a:solidFill>
              </a:rPr>
              <a:t>РОК ТЕХНОЛОГИИ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i="1" dirty="0" smtClean="0">
                <a:solidFill>
                  <a:schemeClr val="tx1"/>
                </a:solidFill>
              </a:rPr>
              <a:t>                  в 3 классе по теме:  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«Образы  животных  в оригами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(УМК «Гармония» )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image0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600" y="3525838"/>
            <a:ext cx="2897188" cy="30988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 rot="10800000" flipV="1">
            <a:off x="3857620" y="4392495"/>
            <a:ext cx="46434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Разработан </a:t>
            </a:r>
          </a:p>
          <a:p>
            <a:r>
              <a:rPr lang="ru-RU" sz="2000" dirty="0" smtClean="0"/>
              <a:t>учителем  начальных классов </a:t>
            </a:r>
          </a:p>
          <a:p>
            <a:r>
              <a:rPr lang="ru-RU" sz="2000" dirty="0" smtClean="0"/>
              <a:t>  МОУ СОШ №6</a:t>
            </a:r>
            <a:endParaRPr lang="ru-RU" sz="2000" dirty="0" smtClean="0"/>
          </a:p>
          <a:p>
            <a:r>
              <a:rPr lang="ru-RU" sz="2000" b="1" dirty="0" smtClean="0"/>
              <a:t>Чернышёвой М.Н.</a:t>
            </a:r>
            <a:endParaRPr lang="ru-RU" sz="2000" b="1" dirty="0"/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1143008"/>
          </a:xfrm>
          <a:prstGeom prst="horizontalScroll">
            <a:avLst/>
          </a:prstGeom>
          <a:noFill/>
        </p:spPr>
        <p:txBody>
          <a:bodyPr>
            <a:normAutofit fontScale="90000"/>
          </a:bodyPr>
          <a:lstStyle/>
          <a:p>
            <a:r>
              <a:rPr lang="ru-RU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6000" b="1" i="1" cap="none" dirty="0" smtClean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Цели   урока:</a:t>
            </a:r>
            <a:endParaRPr lang="ru-RU" sz="6000" b="1" i="1" cap="none" dirty="0">
              <a:ln w="10541" cmpd="sng">
                <a:solidFill>
                  <a:schemeClr val="accent6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57299"/>
            <a:ext cx="8686800" cy="442915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     Обеспечить  условия для формирования  у обучающихся способностей  к выполнению  творческих заданий, в том числе  : </a:t>
            </a:r>
          </a:p>
          <a:p>
            <a:pPr>
              <a:buNone/>
            </a:pPr>
            <a:r>
              <a:rPr lang="ru-RU" b="1" dirty="0" smtClean="0"/>
              <a:t> 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понимать и использовать  схемы  в технике оригами;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следовать инструкциям и наставлениям;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понимать границы  творческого воплощения авторских идей при реализации  определенной технологии деятельности;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использовать возможности  освоенного  уровня моторики пальцев;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использовать возможности  пространственного и творческого воображения  для моделирования результатов работы;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к  сотрудничеству и умению  работать в группах;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демонстрировать  аккуратность при работе с ножницами, дисциплинированность, исполнительность, познавательную активность;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сопереживать    всему живому,   бережно  относиться  к животным родного края.</a:t>
            </a:r>
          </a:p>
          <a:p>
            <a:endParaRPr lang="ru-RU" dirty="0"/>
          </a:p>
        </p:txBody>
      </p:sp>
    </p:spTree>
  </p:cSld>
  <p:clrMapOvr>
    <a:masterClrMapping/>
  </p:clrMapOvr>
  <p:transition advClick="0" advTm="2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4800" b="1" i="1" cap="none" dirty="0" smtClean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  Материалы и оборудование: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00174"/>
            <a:ext cx="8686800" cy="4579951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Учебник «Технология»;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Листы цветной бумаги, ножницы, клей;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 Схемы : «Условные  обозначения в оригами», «Животные,  насекомые и птицы .Оригами»;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Памятка: «Техника безопасности и приёмы работы с ножницами и клеем» 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Рисунки и фотографии животных , насекомых и птиц Ростовской области, 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Карта  Ростовской области.</a:t>
            </a:r>
          </a:p>
          <a:p>
            <a:endParaRPr lang="ru-RU" dirty="0"/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b="1" i="1" cap="none" dirty="0" smtClean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       Ход урока: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57298"/>
            <a:ext cx="8686800" cy="4722827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       </a:t>
            </a:r>
            <a:r>
              <a:rPr lang="ru-RU" sz="2500" b="1" dirty="0" smtClean="0">
                <a:solidFill>
                  <a:schemeClr val="accent6">
                    <a:lumMod val="75000"/>
                  </a:schemeClr>
                </a:solidFill>
              </a:rPr>
              <a:t>1.Организационный момент</a:t>
            </a:r>
            <a:r>
              <a:rPr lang="ru-RU" sz="2500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  <a:p>
            <a:pPr>
              <a:buNone/>
            </a:pPr>
            <a:r>
              <a:rPr lang="ru-RU" sz="2300" b="1" i="1" dirty="0" smtClean="0">
                <a:solidFill>
                  <a:schemeClr val="tx1"/>
                </a:solidFill>
              </a:rPr>
              <a:t>Учитель:</a:t>
            </a:r>
            <a:r>
              <a:rPr lang="ru-RU" sz="2300" dirty="0" smtClean="0">
                <a:solidFill>
                  <a:schemeClr val="tx1"/>
                </a:solidFill>
              </a:rPr>
              <a:t>  На уроке вы будете работать в группах.  Вспомните правила работы в группе. </a:t>
            </a:r>
            <a:r>
              <a:rPr lang="ru-RU" sz="2300" i="1" dirty="0" smtClean="0">
                <a:solidFill>
                  <a:schemeClr val="tx1"/>
                </a:solidFill>
              </a:rPr>
              <a:t>(ученики перечисляют правила).</a:t>
            </a:r>
            <a:endParaRPr lang="ru-RU" sz="23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2300" i="1" dirty="0" smtClean="0">
                <a:solidFill>
                  <a:schemeClr val="tx1"/>
                </a:solidFill>
              </a:rPr>
              <a:t> </a:t>
            </a:r>
            <a:endParaRPr lang="ru-RU" sz="23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2500" dirty="0" smtClean="0"/>
              <a:t>        </a:t>
            </a:r>
            <a:r>
              <a:rPr lang="ru-RU" sz="2500" dirty="0" smtClean="0">
                <a:solidFill>
                  <a:schemeClr val="accent6">
                    <a:lumMod val="75000"/>
                  </a:schemeClr>
                </a:solidFill>
              </a:rPr>
              <a:t>2. </a:t>
            </a:r>
            <a:r>
              <a:rPr lang="ru-RU" sz="2500" b="1" dirty="0" smtClean="0">
                <a:solidFill>
                  <a:schemeClr val="accent6">
                    <a:lumMod val="75000"/>
                  </a:schemeClr>
                </a:solidFill>
              </a:rPr>
              <a:t>Вступительная  беседа.</a:t>
            </a:r>
            <a:endParaRPr lang="ru-RU" sz="25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300" b="1" i="1" dirty="0" smtClean="0">
                <a:solidFill>
                  <a:schemeClr val="tx1"/>
                </a:solidFill>
              </a:rPr>
              <a:t>Учитель:</a:t>
            </a:r>
            <a:r>
              <a:rPr lang="ru-RU" sz="2300" dirty="0" smtClean="0">
                <a:solidFill>
                  <a:schemeClr val="tx1"/>
                </a:solidFill>
              </a:rPr>
              <a:t>  Посмотрите ,что вы видите у меня на столе? </a:t>
            </a:r>
          </a:p>
          <a:p>
            <a:pPr>
              <a:buNone/>
            </a:pPr>
            <a:r>
              <a:rPr lang="ru-RU" sz="2300" b="1" i="1" dirty="0" smtClean="0">
                <a:solidFill>
                  <a:schemeClr val="tx1"/>
                </a:solidFill>
              </a:rPr>
              <a:t>Ученики:</a:t>
            </a:r>
            <a:r>
              <a:rPr lang="ru-RU" sz="2300" dirty="0" smtClean="0">
                <a:solidFill>
                  <a:schemeClr val="tx1"/>
                </a:solidFill>
              </a:rPr>
              <a:t> Это фигуры из оригами.</a:t>
            </a:r>
          </a:p>
          <a:p>
            <a:pPr>
              <a:buNone/>
            </a:pPr>
            <a:r>
              <a:rPr lang="ru-RU" sz="2300" b="1" i="1" dirty="0" smtClean="0">
                <a:solidFill>
                  <a:schemeClr val="tx1"/>
                </a:solidFill>
              </a:rPr>
              <a:t>Учитель:</a:t>
            </a:r>
            <a:r>
              <a:rPr lang="ru-RU" sz="2300" dirty="0" smtClean="0">
                <a:solidFill>
                  <a:schemeClr val="tx1"/>
                </a:solidFill>
              </a:rPr>
              <a:t>  А вы умеете делать какие-нибудь фигурки из бумаги? </a:t>
            </a:r>
          </a:p>
          <a:p>
            <a:pPr>
              <a:buNone/>
            </a:pPr>
            <a:r>
              <a:rPr lang="ru-RU" sz="2300" b="1" i="1" dirty="0" smtClean="0">
                <a:solidFill>
                  <a:schemeClr val="tx1"/>
                </a:solidFill>
              </a:rPr>
              <a:t>Учитель: </a:t>
            </a:r>
            <a:r>
              <a:rPr lang="ru-RU" sz="2300" dirty="0" smtClean="0">
                <a:solidFill>
                  <a:schemeClr val="tx1"/>
                </a:solidFill>
              </a:rPr>
              <a:t>Знаете ли вы, что такое оригами? Чтобы ответить на этот вопрос, попробуйте в группах составить рассказ об оригами по ключевым словам: </a:t>
            </a:r>
          </a:p>
          <a:p>
            <a:pPr>
              <a:buNone/>
            </a:pPr>
            <a:r>
              <a:rPr lang="ru-RU" sz="2300" dirty="0" smtClean="0">
                <a:solidFill>
                  <a:schemeClr val="tx1"/>
                </a:solidFill>
              </a:rPr>
              <a:t> </a:t>
            </a:r>
          </a:p>
          <a:p>
            <a:pPr algn="r">
              <a:buNone/>
            </a:pPr>
            <a:r>
              <a:rPr lang="ru-RU" b="1" i="1" dirty="0" smtClean="0"/>
              <a:t>                                             </a:t>
            </a:r>
            <a:r>
              <a:rPr lang="ru-RU" sz="2300" b="1" i="1" dirty="0" smtClean="0">
                <a:solidFill>
                  <a:srgbClr val="002060"/>
                </a:solidFill>
              </a:rPr>
              <a:t>оригами, искусство,  Япония, бумага, </a:t>
            </a:r>
          </a:p>
          <a:p>
            <a:pPr algn="r">
              <a:buNone/>
            </a:pPr>
            <a:r>
              <a:rPr lang="ru-RU" sz="2300" b="1" i="1" dirty="0" smtClean="0">
                <a:solidFill>
                  <a:srgbClr val="002060"/>
                </a:solidFill>
              </a:rPr>
              <a:t>чудеса, бумажные фигурки, </a:t>
            </a:r>
          </a:p>
          <a:p>
            <a:pPr algn="r">
              <a:buNone/>
            </a:pPr>
            <a:r>
              <a:rPr lang="ru-RU" sz="2300" b="1" i="1" dirty="0" smtClean="0">
                <a:solidFill>
                  <a:srgbClr val="002060"/>
                </a:solidFill>
              </a:rPr>
              <a:t>счастье, подарки ,украшения</a:t>
            </a:r>
            <a:r>
              <a:rPr lang="ru-RU" sz="2300" i="1" dirty="0" smtClean="0">
                <a:solidFill>
                  <a:srgbClr val="002060"/>
                </a:solidFill>
              </a:rPr>
              <a:t>.</a:t>
            </a:r>
            <a:r>
              <a:rPr lang="ru-RU" sz="2300" dirty="0" smtClean="0">
                <a:solidFill>
                  <a:srgbClr val="002060"/>
                </a:solidFill>
              </a:rPr>
              <a:t>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                           </a:t>
            </a:r>
            <a:r>
              <a:rPr lang="ru-RU" sz="2300" i="1" dirty="0" smtClean="0">
                <a:solidFill>
                  <a:schemeClr val="accent6">
                    <a:lumMod val="75000"/>
                  </a:schemeClr>
                </a:solidFill>
              </a:rPr>
              <a:t>(Прослушивание составленных рассказов )</a:t>
            </a:r>
            <a:endParaRPr lang="ru-RU" sz="23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7" name="Picture 2" descr="C:\Documents and Settings\Admin\Рабочий стол\урок  фото\SDC13049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929066"/>
            <a:ext cx="4500593" cy="280687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sz="half" idx="1"/>
          </p:nvPr>
        </p:nvSpPr>
        <p:spPr>
          <a:xfrm>
            <a:off x="142844" y="214290"/>
            <a:ext cx="2357454" cy="235745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7200" dirty="0" smtClean="0"/>
              <a:t>			</a:t>
            </a:r>
            <a:endParaRPr lang="ru-RU" sz="4500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0" y="0"/>
            <a:ext cx="8991600" cy="63246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                                    </a:t>
            </a:r>
          </a:p>
          <a:p>
            <a:pPr>
              <a:buNone/>
            </a:pPr>
            <a:r>
              <a:rPr lang="ru-RU" sz="4400" dirty="0" smtClean="0"/>
              <a:t>                         </a:t>
            </a:r>
            <a:r>
              <a:rPr lang="ru-RU" sz="4400" u="sng" dirty="0" smtClean="0">
                <a:solidFill>
                  <a:schemeClr val="accent6">
                    <a:lumMod val="50000"/>
                  </a:schemeClr>
                </a:solidFill>
              </a:rPr>
              <a:t>Рассказ учителя об искусстве оригами.</a:t>
            </a:r>
            <a:endParaRPr lang="ru-RU" sz="3200" u="sng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dirty="0" smtClean="0"/>
              <a:t>	</a:t>
            </a:r>
            <a:r>
              <a:rPr lang="ru-RU" sz="2900" b="1" dirty="0" smtClean="0"/>
              <a:t>   Слово оригами складывается из двух иероглифов: </a:t>
            </a:r>
            <a:r>
              <a:rPr lang="ru-RU" sz="2900" b="1" dirty="0" smtClean="0">
                <a:solidFill>
                  <a:schemeClr val="accent6">
                    <a:lumMod val="50000"/>
                  </a:schemeClr>
                </a:solidFill>
              </a:rPr>
              <a:t>«ори» – бумага и «</a:t>
            </a:r>
            <a:r>
              <a:rPr lang="ru-RU" sz="2900" b="1" dirty="0" err="1" smtClean="0">
                <a:solidFill>
                  <a:schemeClr val="accent6">
                    <a:lumMod val="50000"/>
                  </a:schemeClr>
                </a:solidFill>
              </a:rPr>
              <a:t>ками</a:t>
            </a:r>
            <a:r>
              <a:rPr lang="ru-RU" sz="2900" b="1" dirty="0" smtClean="0">
                <a:solidFill>
                  <a:schemeClr val="accent6">
                    <a:lumMod val="50000"/>
                  </a:schemeClr>
                </a:solidFill>
              </a:rPr>
              <a:t>» - складывание. </a:t>
            </a:r>
          </a:p>
          <a:p>
            <a:pPr>
              <a:buNone/>
            </a:pPr>
            <a:endParaRPr lang="ru-RU" sz="29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2900" dirty="0" smtClean="0"/>
              <a:t>		</a:t>
            </a:r>
            <a:r>
              <a:rPr lang="ru-RU" sz="2900" dirty="0" smtClean="0">
                <a:solidFill>
                  <a:schemeClr val="tx1"/>
                </a:solidFill>
              </a:rPr>
              <a:t>Искусство оригами появилось в глубокой древности. Зародилось оно в Китае. Целых 2000  лет назад китайцы изобрели бумагу. Примерно тогда же и появилось искусство оригами. В Китае существовала очень интересная традиция: к похоронам, родственники усопшего делали всегда бумажные домики, мебель, слуг, а также бумажные деньги. Позже искусство оригами было завезено в Японию. Японцы в оригами многое переняли из китайского народного творчества, но преобразили его на свой лад. </a:t>
            </a:r>
          </a:p>
          <a:p>
            <a:pPr>
              <a:buNone/>
            </a:pPr>
            <a:r>
              <a:rPr lang="ru-RU" sz="2900" dirty="0" smtClean="0">
                <a:solidFill>
                  <a:schemeClr val="tx1"/>
                </a:solidFill>
              </a:rPr>
              <a:t>		Из обыкновенной бумаги японцы воистину могут творить чудеса. Сделанные ими бумажные фигурки украшают храмы и жилища. В Японии считают, что бумажные шары, журавлики и другие изделия являются талисманами и приносят счастье. Поэтому их часто дарят и развешивают в качестве украшений во время народных праздников.</a:t>
            </a:r>
          </a:p>
          <a:p>
            <a:pPr>
              <a:buNone/>
            </a:pPr>
            <a:r>
              <a:rPr lang="ru-RU" sz="2900" dirty="0" smtClean="0">
                <a:solidFill>
                  <a:schemeClr val="tx1"/>
                </a:solidFill>
              </a:rPr>
              <a:t>		Японские маги, путешествуя по Европе, познакомили западный мир с искусством оригами. Они были настоящими мастерами своего дела и за несколько секунд могли сложить из бумаги птицу, насекомое, животное на потеху многочисленным зрителям. </a:t>
            </a:r>
          </a:p>
          <a:p>
            <a:pPr>
              <a:buNone/>
            </a:pPr>
            <a:r>
              <a:rPr lang="ru-RU" sz="2900" dirty="0" smtClean="0">
                <a:solidFill>
                  <a:schemeClr val="tx1"/>
                </a:solidFill>
              </a:rPr>
              <a:t>		И сейчас, в наше время, люди не только восхищаются искусством оригами, но и с огромным удовольствием сами складывают различные бумажные фигурки. </a:t>
            </a:r>
          </a:p>
          <a:p>
            <a:pPr>
              <a:buNone/>
            </a:pPr>
            <a:endParaRPr lang="ru-RU" sz="2900" dirty="0" smtClean="0"/>
          </a:p>
          <a:p>
            <a:pPr>
              <a:buNone/>
            </a:pP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</a:rPr>
              <a:t>          </a:t>
            </a:r>
            <a:r>
              <a:rPr lang="ru-RU" sz="2900" b="1" u="sng" dirty="0" smtClean="0">
                <a:solidFill>
                  <a:schemeClr val="accent6">
                    <a:lumMod val="50000"/>
                  </a:schemeClr>
                </a:solidFill>
              </a:rPr>
              <a:t>Выводы:</a:t>
            </a:r>
          </a:p>
          <a:p>
            <a:pPr>
              <a:buNone/>
            </a:pPr>
            <a:endParaRPr lang="ru-RU" sz="2900" b="1" u="sng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2900" dirty="0" smtClean="0">
                <a:solidFill>
                  <a:schemeClr val="tx1"/>
                </a:solidFill>
              </a:rPr>
              <a:t> - Совпадает ли этот рассказ с теми рассказами, которые вы составили?</a:t>
            </a:r>
          </a:p>
          <a:p>
            <a:pPr>
              <a:buNone/>
            </a:pPr>
            <a:r>
              <a:rPr lang="ru-RU" sz="2900" dirty="0" smtClean="0">
                <a:solidFill>
                  <a:schemeClr val="tx1"/>
                </a:solidFill>
              </a:rPr>
              <a:t>- Что в них общего?</a:t>
            </a:r>
          </a:p>
          <a:p>
            <a:pPr>
              <a:buNone/>
            </a:pPr>
            <a:r>
              <a:rPr lang="ru-RU" sz="2900" dirty="0" smtClean="0">
                <a:solidFill>
                  <a:schemeClr val="tx1"/>
                </a:solidFill>
              </a:rPr>
              <a:t>- Что нового об искусстве оригами вы узнали из моего рассказа?</a:t>
            </a:r>
          </a:p>
          <a:p>
            <a:pPr>
              <a:buNone/>
            </a:pPr>
            <a:r>
              <a:rPr lang="ru-RU" sz="2900" dirty="0" smtClean="0">
                <a:solidFill>
                  <a:schemeClr val="tx1"/>
                </a:solidFill>
              </a:rPr>
              <a:t>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8" name="Picture 9" descr="image027(remix 2 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4357694"/>
            <a:ext cx="2162173" cy="223361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>
          <a:xfrm>
            <a:off x="285720" y="214290"/>
            <a:ext cx="8719712" cy="6500858"/>
          </a:xfrm>
        </p:spPr>
        <p:txBody>
          <a:bodyPr/>
          <a:lstStyle/>
          <a:p>
            <a:pPr>
              <a:buNone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                 3. Сообщение темы.</a:t>
            </a:r>
          </a:p>
          <a:p>
            <a:pPr>
              <a:buNone/>
            </a:pPr>
            <a:r>
              <a:rPr lang="ru-RU" sz="1600" b="1" i="1" dirty="0" smtClean="0"/>
              <a:t>Учитель :</a:t>
            </a:r>
            <a:r>
              <a:rPr lang="ru-RU" sz="1600" dirty="0" smtClean="0">
                <a:solidFill>
                  <a:schemeClr val="tx1"/>
                </a:solidFill>
              </a:rPr>
              <a:t>Рассмотрите карту Ростовской области .На ней изображены реки и растения.  </a:t>
            </a:r>
          </a:p>
          <a:p>
            <a:pPr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                Чего на ней не хватает ?</a:t>
            </a:r>
          </a:p>
          <a:p>
            <a:pPr>
              <a:buNone/>
            </a:pPr>
            <a:r>
              <a:rPr lang="ru-RU" sz="1600" b="1" i="1" dirty="0" smtClean="0"/>
              <a:t>Ученики: </a:t>
            </a:r>
            <a:r>
              <a:rPr lang="ru-RU" sz="1600" dirty="0" smtClean="0">
                <a:solidFill>
                  <a:schemeClr val="tx1"/>
                </a:solidFill>
              </a:rPr>
              <a:t>Животного мира Ростовской области</a:t>
            </a:r>
            <a:r>
              <a:rPr lang="ru-RU" sz="1600" dirty="0" smtClean="0"/>
              <a:t>.</a:t>
            </a:r>
          </a:p>
          <a:p>
            <a:pPr>
              <a:buNone/>
            </a:pPr>
            <a:r>
              <a:rPr lang="ru-RU" sz="1600" b="1" i="1" dirty="0" smtClean="0"/>
              <a:t>Учитель:</a:t>
            </a:r>
            <a:r>
              <a:rPr lang="ru-RU" sz="1600" dirty="0" smtClean="0"/>
              <a:t>  </a:t>
            </a:r>
            <a:r>
              <a:rPr lang="ru-RU" sz="1600" dirty="0" smtClean="0">
                <a:solidFill>
                  <a:schemeClr val="tx1"/>
                </a:solidFill>
              </a:rPr>
              <a:t>Что нам нужно сделать на уроке?</a:t>
            </a:r>
          </a:p>
          <a:p>
            <a:pPr>
              <a:buNone/>
            </a:pPr>
            <a:r>
              <a:rPr lang="ru-RU" sz="1600" b="1" i="1" dirty="0" smtClean="0"/>
              <a:t>Ученики:</a:t>
            </a:r>
            <a:r>
              <a:rPr lang="ru-RU" sz="1600" dirty="0" smtClean="0"/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Изготовить  животных. 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           4. Презентации животных, птиц и насекомых Ростовской области учащимися в группах</a:t>
            </a: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.(Используются подготовленные учащимися сообщения , загадки и рисунки)</a:t>
            </a:r>
          </a:p>
          <a:p>
            <a:pPr>
              <a:buNone/>
            </a:pPr>
            <a:r>
              <a:rPr lang="ru-RU" sz="1600" dirty="0" smtClean="0"/>
              <a:t>		</a:t>
            </a:r>
            <a:r>
              <a:rPr lang="ru-RU" sz="1600" dirty="0" smtClean="0">
                <a:solidFill>
                  <a:schemeClr val="tx1"/>
                </a:solidFill>
              </a:rPr>
              <a:t>Самым многочисленным типом в Ростовской области являются насекомые. Из 14  тыс. всех выявленных видов животных области, насекомых насчитывается 13 тыс. Основная масса относится к паукообразным и клещам. Меньшее значение по количеству видов имеют черви.</a:t>
            </a:r>
          </a:p>
          <a:p>
            <a:pPr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 		В Ростовской области насчитывается 125 видов птиц . Самыми многочисленными являются отряды воробьиных , </a:t>
            </a:r>
            <a:r>
              <a:rPr lang="ru-RU" sz="1600" dirty="0" err="1" smtClean="0">
                <a:solidFill>
                  <a:schemeClr val="tx1"/>
                </a:solidFill>
              </a:rPr>
              <a:t>соколообразных</a:t>
            </a:r>
            <a:r>
              <a:rPr lang="ru-RU" sz="1600" dirty="0" smtClean="0">
                <a:solidFill>
                  <a:schemeClr val="tx1"/>
                </a:solidFill>
              </a:rPr>
              <a:t>, </a:t>
            </a:r>
            <a:r>
              <a:rPr lang="ru-RU" sz="1600" dirty="0" err="1" smtClean="0">
                <a:solidFill>
                  <a:schemeClr val="tx1"/>
                </a:solidFill>
              </a:rPr>
              <a:t>аистообразных</a:t>
            </a:r>
            <a:r>
              <a:rPr lang="ru-RU" sz="1600" dirty="0" smtClean="0">
                <a:solidFill>
                  <a:schemeClr val="tx1"/>
                </a:solidFill>
              </a:rPr>
              <a:t>, </a:t>
            </a:r>
            <a:r>
              <a:rPr lang="ru-RU" sz="1600" dirty="0" err="1" smtClean="0">
                <a:solidFill>
                  <a:schemeClr val="tx1"/>
                </a:solidFill>
              </a:rPr>
              <a:t>журавлеобразных</a:t>
            </a:r>
            <a:r>
              <a:rPr lang="ru-RU" sz="1600" dirty="0" smtClean="0">
                <a:solidFill>
                  <a:schemeClr val="tx1"/>
                </a:solidFill>
              </a:rPr>
              <a:t> , голубеобразных , </a:t>
            </a:r>
            <a:r>
              <a:rPr lang="ru-RU" sz="1600" dirty="0" err="1" smtClean="0">
                <a:solidFill>
                  <a:schemeClr val="tx1"/>
                </a:solidFill>
              </a:rPr>
              <a:t>курообразных</a:t>
            </a:r>
            <a:r>
              <a:rPr lang="ru-RU" sz="1600" dirty="0" smtClean="0">
                <a:solidFill>
                  <a:schemeClr val="tx1"/>
                </a:solidFill>
              </a:rPr>
              <a:t> . Большинство птиц — насекомоядные.</a:t>
            </a:r>
          </a:p>
          <a:p>
            <a:pPr>
              <a:buNone/>
            </a:pPr>
            <a:r>
              <a:rPr lang="ru-RU" sz="1600" dirty="0" smtClean="0"/>
              <a:t> 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2" name="Picture 4" descr="C:\Documents and Settings\Admin\Рабочий стол\урок  фото\SDC1307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286256"/>
            <a:ext cx="3500441" cy="2428892"/>
          </a:xfrm>
          <a:prstGeom prst="rect">
            <a:avLst/>
          </a:prstGeom>
          <a:noFill/>
        </p:spPr>
      </p:pic>
      <p:pic>
        <p:nvPicPr>
          <p:cNvPr id="16" name="Picture 2" descr="C:\Documents and Settings\Admin\Рабочий стол\урок  фото\SDC13081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4286256"/>
            <a:ext cx="3500462" cy="242889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sz="quarter" idx="2"/>
          </p:nvPr>
        </p:nvSpPr>
        <p:spPr>
          <a:xfrm>
            <a:off x="280988" y="357188"/>
            <a:ext cx="8648730" cy="60721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/>
              <a:t>        	</a:t>
            </a:r>
            <a:r>
              <a:rPr lang="ru-RU" sz="1600" dirty="0" smtClean="0">
                <a:solidFill>
                  <a:schemeClr val="tx1"/>
                </a:solidFill>
              </a:rPr>
              <a:t>Ростовская область характеризуется большим разнообразием животного мира. В настоящее известно 76 видов млекопитающих. Самым многочисленным отрядом млекопитающих являются грызуны. Хищники представлены 12 видами (волк, лисица, хорек, ласка, барсук, выдра). В настоящее время насчитывается всего 4 вида копытных (кабан, косуля, олень благородный, лось).</a:t>
            </a:r>
          </a:p>
          <a:p>
            <a:pPr>
              <a:buNone/>
            </a:pPr>
            <a:r>
              <a:rPr lang="ru-RU" sz="1600" b="1" i="1" dirty="0" smtClean="0"/>
              <a:t>Учитель: </a:t>
            </a:r>
            <a:r>
              <a:rPr lang="ru-RU" sz="1600" dirty="0" smtClean="0"/>
              <a:t>Для чего нам необходимо было узнать о животном мире Ростовской области?</a:t>
            </a:r>
          </a:p>
          <a:p>
            <a:pPr>
              <a:buNone/>
            </a:pPr>
            <a:r>
              <a:rPr lang="ru-RU" sz="1600" b="1" dirty="0" smtClean="0"/>
              <a:t> 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              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5.Физминутка.</a:t>
            </a:r>
          </a:p>
          <a:p>
            <a:pPr>
              <a:buNone/>
            </a:pPr>
            <a:r>
              <a:rPr lang="ru-RU" sz="1600" b="1" dirty="0" smtClean="0"/>
              <a:t>              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6. Подготовка к предстоящей работе.</a:t>
            </a:r>
            <a:endParaRPr lang="ru-RU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1600" b="1" i="1" dirty="0" smtClean="0">
                <a:solidFill>
                  <a:schemeClr val="tx1"/>
                </a:solidFill>
              </a:rPr>
              <a:t>Учитель: </a:t>
            </a:r>
            <a:r>
              <a:rPr lang="ru-RU" sz="1600" dirty="0" smtClean="0">
                <a:solidFill>
                  <a:schemeClr val="tx1"/>
                </a:solidFill>
              </a:rPr>
              <a:t>Проверьте, пожалуйста, наличие необходимых материалов для работы: учебник, цветная бумага, ножницы, клей. Проверьте , нет ли ничего лишнего  на рабочем месте.</a:t>
            </a:r>
          </a:p>
          <a:p>
            <a:pPr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		Для начала,  давайте вспомним правила работы с ножницами.</a:t>
            </a:r>
            <a:r>
              <a:rPr lang="ru-RU" sz="1600" i="1" dirty="0" smtClean="0">
                <a:solidFill>
                  <a:schemeClr val="tx1"/>
                </a:solidFill>
              </a:rPr>
              <a:t>(Ребята вспоминают правила техники безопасности при работе с ножницами. Используется  памятка)</a:t>
            </a:r>
          </a:p>
          <a:p>
            <a:pPr>
              <a:buNone/>
            </a:pPr>
            <a:endParaRPr lang="ru-RU" sz="1400" i="1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1600" i="1" dirty="0" smtClean="0"/>
          </a:p>
          <a:p>
            <a:pPr>
              <a:buNone/>
            </a:pPr>
            <a:endParaRPr lang="ru-RU" sz="1600" i="1" dirty="0" smtClean="0"/>
          </a:p>
          <a:p>
            <a:pPr>
              <a:buNone/>
            </a:pPr>
            <a:endParaRPr lang="ru-RU" sz="1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1400" b="1" dirty="0" smtClean="0"/>
              <a:t> </a:t>
            </a:r>
            <a:endParaRPr lang="ru-RU" sz="1400" dirty="0" smtClean="0"/>
          </a:p>
          <a:p>
            <a:pPr>
              <a:buNone/>
            </a:pPr>
            <a:endParaRPr lang="ru-RU" sz="14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1400" b="1" dirty="0" smtClean="0"/>
              <a:t> </a:t>
            </a:r>
            <a:endParaRPr lang="ru-RU" sz="1400" dirty="0" smtClean="0"/>
          </a:p>
          <a:p>
            <a:pPr>
              <a:buNone/>
            </a:pPr>
            <a:endParaRPr lang="ru-RU" sz="1400" dirty="0"/>
          </a:p>
        </p:txBody>
      </p:sp>
      <p:pic>
        <p:nvPicPr>
          <p:cNvPr id="3075" name="Picture 3" descr="C:\Documents and Settings\Admin\Рабочий стол\урок  фото\SDC1308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4286256"/>
            <a:ext cx="3417190" cy="2295000"/>
          </a:xfrm>
          <a:prstGeom prst="rect">
            <a:avLst/>
          </a:prstGeom>
          <a:noFill/>
        </p:spPr>
      </p:pic>
      <p:pic>
        <p:nvPicPr>
          <p:cNvPr id="14" name="Picture 2" descr="C:\Documents and Settings\Admin\Рабочий стол\урок  фото\SDC130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214818"/>
            <a:ext cx="3500462" cy="2376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/>
          <p:cNvPicPr>
            <a:picLocks noGr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00174"/>
            <a:ext cx="2928958" cy="4004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8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214679" y="1500174"/>
            <a:ext cx="285752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Цикада (схема)"/>
          <p:cNvPicPr/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357158" y="3357562"/>
            <a:ext cx="2586038" cy="134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Утка (схема)"/>
          <p:cNvPicPr>
            <a:picLocks noChangeAspect="1"/>
          </p:cNvPicPr>
          <p:nvPr/>
        </p:nvPicPr>
        <p:blipFill>
          <a:blip r:embed="rId5">
            <a:grayscl/>
          </a:blip>
          <a:srcRect/>
          <a:stretch>
            <a:fillRect/>
          </a:stretch>
        </p:blipFill>
        <p:spPr bwMode="auto">
          <a:xfrm>
            <a:off x="6215074" y="1500174"/>
            <a:ext cx="2786083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428596" y="357166"/>
            <a:ext cx="8358246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СХЕМЫ ДЛЯ ПРАКТИЧЕСКОЙ РАБОТЫ В ГРУППАХ: 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81444" y="357167"/>
            <a:ext cx="5433564" cy="635798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             9. Подведение итогов.</a:t>
            </a:r>
          </a:p>
          <a:p>
            <a:pPr>
              <a:buNone/>
            </a:pPr>
            <a:r>
              <a:rPr lang="ru-RU" sz="1600" b="1" i="1" dirty="0" smtClean="0">
                <a:solidFill>
                  <a:schemeClr val="tx1"/>
                </a:solidFill>
              </a:rPr>
              <a:t>Учитель:</a:t>
            </a:r>
            <a:r>
              <a:rPr lang="ru-RU" sz="1600" dirty="0" smtClean="0">
                <a:solidFill>
                  <a:schemeClr val="tx1"/>
                </a:solidFill>
              </a:rPr>
              <a:t> Разместите на карте своих животных. Кто в силах сохранить животный мир нашего края ? Что нам необходимо делать, чтобы на нашей Земле было много животных, птиц и насекомых? (Беречь и охранять)</a:t>
            </a:r>
          </a:p>
          <a:p>
            <a:pPr>
              <a:buNone/>
            </a:pPr>
            <a:r>
              <a:rPr lang="ru-RU" sz="1600" i="1" dirty="0" smtClean="0">
                <a:solidFill>
                  <a:schemeClr val="tx1"/>
                </a:solidFill>
              </a:rPr>
              <a:t>               </a:t>
            </a:r>
            <a:r>
              <a:rPr lang="ru-RU" sz="1600" b="1" i="1" dirty="0" smtClean="0">
                <a:solidFill>
                  <a:schemeClr val="tx1"/>
                </a:solidFill>
              </a:rPr>
              <a:t>(ученик читает стихотворение):</a:t>
            </a:r>
            <a:endParaRPr lang="ru-RU" sz="16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Берегите эту Землю, эту воду.</a:t>
            </a:r>
          </a:p>
          <a:p>
            <a:pPr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Даже малую былиночку любя,</a:t>
            </a:r>
          </a:p>
          <a:p>
            <a:pPr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Берегите всех зверей внутри природы,</a:t>
            </a:r>
          </a:p>
          <a:p>
            <a:pPr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Убивайте лишь зверей внутри себя!</a:t>
            </a:r>
          </a:p>
          <a:p>
            <a:pPr>
              <a:buNone/>
            </a:pPr>
            <a:endParaRPr lang="ru-RU" sz="16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1600" b="1" i="1" dirty="0" smtClean="0">
                <a:solidFill>
                  <a:schemeClr val="tx1"/>
                </a:solidFill>
              </a:rPr>
              <a:t>( Исполнение песни «Никого не убивай!»)</a:t>
            </a:r>
            <a:endParaRPr lang="ru-RU" sz="16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1600" b="1" i="1" dirty="0" smtClean="0">
                <a:solidFill>
                  <a:schemeClr val="tx1"/>
                </a:solidFill>
              </a:rPr>
              <a:t> 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          10. Рефлексия.</a:t>
            </a:r>
          </a:p>
          <a:p>
            <a:pPr>
              <a:buNone/>
            </a:pPr>
            <a:r>
              <a:rPr lang="ru-RU" sz="1600" b="1" i="1" dirty="0" smtClean="0">
                <a:solidFill>
                  <a:schemeClr val="tx1"/>
                </a:solidFill>
              </a:rPr>
              <a:t>Учитель: </a:t>
            </a:r>
            <a:r>
              <a:rPr lang="ru-RU" sz="1600" dirty="0" smtClean="0">
                <a:solidFill>
                  <a:schemeClr val="tx1"/>
                </a:solidFill>
              </a:rPr>
              <a:t>Понравилось ли вам выполнять сегодняшнюю работу? </a:t>
            </a:r>
          </a:p>
          <a:p>
            <a:pPr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     - Что было самым трудным? </a:t>
            </a:r>
          </a:p>
          <a:p>
            <a:pPr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    - С каким настроением вы уходите с урока?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 </a:t>
            </a:r>
            <a:endParaRPr lang="ru-RU" sz="1600" dirty="0"/>
          </a:p>
        </p:txBody>
      </p:sp>
      <p:pic>
        <p:nvPicPr>
          <p:cNvPr id="5122" name="Picture 2" descr="C:\Documents and Settings\Admin\Рабочий стол\урок  фото\SDC1306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214290"/>
            <a:ext cx="3209544" cy="2407158"/>
          </a:xfrm>
          <a:prstGeom prst="rect">
            <a:avLst/>
          </a:prstGeom>
          <a:noFill/>
        </p:spPr>
      </p:pic>
      <p:pic>
        <p:nvPicPr>
          <p:cNvPr id="9" name="Picture 2" descr="C:\Documents and Settings\Admin\Рабочий стол\урок  фото\SDC130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786058"/>
            <a:ext cx="2602611" cy="384419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241</TotalTime>
  <Words>376</Words>
  <Application>Microsoft Office PowerPoint</Application>
  <PresentationFormat>Экран (4:3)</PresentationFormat>
  <Paragraphs>97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                                   УРОК ТЕХНОЛОГИИ                    в 3 классе по теме:     «Образы  животных  в оригами»                  (УМК «Гармония» )  </vt:lpstr>
      <vt:lpstr>           Цели   урока:</vt:lpstr>
      <vt:lpstr>   Материалы и оборудование:</vt:lpstr>
      <vt:lpstr>        Ход урока:</vt:lpstr>
      <vt:lpstr>Слайд 5</vt:lpstr>
      <vt:lpstr>Слайд 6</vt:lpstr>
      <vt:lpstr>Слайд 7</vt:lpstr>
      <vt:lpstr>Слайд 8</vt:lpstr>
      <vt:lpstr>Слайд 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УРОК ТЕХНОЛОГИИ                            в 3 классе по теме:           «Образы  животных   в оригами» (УМК «Гармония» ) </dc:title>
  <dc:creator>Admin</dc:creator>
  <cp:lastModifiedBy>Admin</cp:lastModifiedBy>
  <cp:revision>31</cp:revision>
  <dcterms:created xsi:type="dcterms:W3CDTF">2007-04-28T14:37:03Z</dcterms:created>
  <dcterms:modified xsi:type="dcterms:W3CDTF">2007-07-02T15:58:47Z</dcterms:modified>
</cp:coreProperties>
</file>