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  <p:sldId id="277" r:id="rId7"/>
    <p:sldId id="264" r:id="rId8"/>
    <p:sldId id="275" r:id="rId9"/>
    <p:sldId id="265" r:id="rId10"/>
    <p:sldId id="266" r:id="rId11"/>
    <p:sldId id="276" r:id="rId12"/>
    <p:sldId id="267" r:id="rId13"/>
    <p:sldId id="268" r:id="rId14"/>
    <p:sldId id="269" r:id="rId15"/>
    <p:sldId id="278" r:id="rId16"/>
    <p:sldId id="270" r:id="rId17"/>
    <p:sldId id="279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6" name="Picture 8" descr="golub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8" name="Содержимое 3" descr="22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116013"/>
            <a:ext cx="6121400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843213" y="1628775"/>
            <a:ext cx="4608512" cy="1323439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Monotype Corsiva" pitchFamily="66" charset="0"/>
              </a:rPr>
              <a:t>Двадцать пятое ноября</a:t>
            </a:r>
            <a:r>
              <a:rPr lang="ru-RU" sz="3200" b="1" i="1" dirty="0">
                <a:solidFill>
                  <a:schemeClr val="bg1"/>
                </a:solidFill>
                <a:latin typeface="Monotype Corsiva" pitchFamily="66" charset="0"/>
              </a:rPr>
              <a:t>.</a:t>
            </a:r>
            <a:r>
              <a:rPr lang="ru-RU" sz="2800" i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Monotype Corsiva" pitchFamily="66" charset="0"/>
              </a:rPr>
              <a:t>            </a:t>
            </a:r>
          </a:p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Monotype Corsiva" pitchFamily="66" charset="0"/>
              </a:rPr>
              <a:t>        </a:t>
            </a:r>
            <a:r>
              <a:rPr lang="ru-RU" sz="3200" b="1" i="1" dirty="0" smtClean="0">
                <a:solidFill>
                  <a:schemeClr val="bg1"/>
                </a:solidFill>
                <a:latin typeface="Monotype Corsiva" pitchFamily="66" charset="0"/>
              </a:rPr>
              <a:t>Классная работа.</a:t>
            </a:r>
            <a:endParaRPr lang="ru-RU" sz="32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2952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Портрет,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59113" y="981075"/>
            <a:ext cx="338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календарь,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16688" y="981075"/>
            <a:ext cx="262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победа,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2852738"/>
            <a:ext cx="3563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коллекция,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48038" y="2852738"/>
            <a:ext cx="3673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библиотека,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877050" y="2852738"/>
            <a:ext cx="2266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вокзал</a:t>
            </a:r>
            <a:r>
              <a:rPr lang="ru-RU" sz="4400" b="1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55650" y="4437063"/>
            <a:ext cx="4824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правительство</a:t>
            </a:r>
            <a:r>
              <a:rPr lang="ru-RU" sz="4400" b="1">
                <a:solidFill>
                  <a:srgbClr val="D60093"/>
                </a:solidFill>
              </a:rPr>
              <a:t>,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2268538" y="1052513"/>
            <a:ext cx="142875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827088" y="1628775"/>
            <a:ext cx="287337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116013" y="8366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5292725" y="1052513"/>
            <a:ext cx="142875" cy="144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419475" y="1628775"/>
            <a:ext cx="35877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140200" y="1628775"/>
            <a:ext cx="287338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924300" y="8366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2 скл.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7812088" y="1052513"/>
            <a:ext cx="144462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948488" y="1628775"/>
            <a:ext cx="28892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948488" y="8366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скл.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1619250" y="2924175"/>
            <a:ext cx="144463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95288" y="3500438"/>
            <a:ext cx="28892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55650" y="3500438"/>
            <a:ext cx="647700" cy="0"/>
          </a:xfrm>
          <a:prstGeom prst="line">
            <a:avLst/>
          </a:prstGeom>
          <a:noFill/>
          <a:ln w="222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39750" y="270827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скл.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5940425" y="2924175"/>
            <a:ext cx="144463" cy="144463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779838" y="3500438"/>
            <a:ext cx="3603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859338" y="3500438"/>
            <a:ext cx="576262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427538" y="27082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скл.</a:t>
            </a: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flipV="1">
            <a:off x="8388350" y="2924175"/>
            <a:ext cx="144463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7308850" y="3500438"/>
            <a:ext cx="35877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7235825" y="27813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2 скл.</a:t>
            </a: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2339975" y="4508500"/>
            <a:ext cx="142875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1547813" y="5084763"/>
            <a:ext cx="287337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2771775" y="5084763"/>
            <a:ext cx="288925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555875" y="42926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2 скл.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5508625" y="4437063"/>
            <a:ext cx="3455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морковь</a:t>
            </a:r>
            <a:r>
              <a:rPr lang="ru-RU" sz="4400" b="1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7164388" y="4508500"/>
            <a:ext cx="144462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6084888" y="5084763"/>
            <a:ext cx="287337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6156325" y="436562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3скл.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  <p:bldP spid="16393" grpId="0"/>
      <p:bldP spid="16394" grpId="0"/>
      <p:bldP spid="16395" grpId="0" animBg="1"/>
      <p:bldP spid="16396" grpId="0" animBg="1"/>
      <p:bldP spid="16397" grpId="0"/>
      <p:bldP spid="16398" grpId="0" animBg="1"/>
      <p:bldP spid="16399" grpId="0" animBg="1"/>
      <p:bldP spid="16400" grpId="0" animBg="1"/>
      <p:bldP spid="16401" grpId="0"/>
      <p:bldP spid="16402" grpId="0" animBg="1"/>
      <p:bldP spid="16403" grpId="0" animBg="1"/>
      <p:bldP spid="16405" grpId="0" animBg="1"/>
      <p:bldP spid="16406" grpId="0" animBg="1"/>
      <p:bldP spid="16407" grpId="0" animBg="1"/>
      <p:bldP spid="16408" grpId="0"/>
      <p:bldP spid="16409" grpId="0" animBg="1"/>
      <p:bldP spid="16410" grpId="0" animBg="1"/>
      <p:bldP spid="16411" grpId="0" animBg="1"/>
      <p:bldP spid="16412" grpId="0"/>
      <p:bldP spid="16413" grpId="0" animBg="1"/>
      <p:bldP spid="16414" grpId="0" animBg="1"/>
      <p:bldP spid="16415" grpId="0"/>
      <p:bldP spid="16416" grpId="0" animBg="1"/>
      <p:bldP spid="16417" grpId="0" animBg="1"/>
      <p:bldP spid="16418" grpId="0" animBg="1"/>
      <p:bldP spid="16421" grpId="0" animBg="1"/>
      <p:bldP spid="16422" grpId="0" animBg="1"/>
      <p:bldP spid="164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7861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СТАРЫЙ</a:t>
            </a:r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3571876"/>
            <a:ext cx="30155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ХИТРЫЙ</a:t>
            </a:r>
          </a:p>
        </p:txBody>
      </p:sp>
      <p:pic>
        <p:nvPicPr>
          <p:cNvPr id="5" name="Picture 4" descr="MCj034334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2731750" cy="2524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0113" y="404813"/>
            <a:ext cx="31686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СТАРЫЙ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 </a:t>
            </a:r>
            <a:r>
              <a:rPr lang="ru-RU" sz="40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старушка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 </a:t>
            </a:r>
            <a:r>
              <a:rPr lang="ru-RU" sz="40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старик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ru-RU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 </a:t>
            </a:r>
            <a:r>
              <a:rPr lang="ru-RU" sz="40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старость</a:t>
            </a:r>
            <a:endParaRPr lang="ru-RU" sz="4000" b="1" u="sng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03800" y="404813"/>
            <a:ext cx="396081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ХИТРЫЙ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хитринка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 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хитрец</a:t>
            </a:r>
          </a:p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.- </a:t>
            </a: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хитрость</a:t>
            </a:r>
            <a:endParaRPr lang="ru-RU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2910" y="3357562"/>
            <a:ext cx="80645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Ложь, радость, ночь, тишина, война, темнота, трудолюбие</a:t>
            </a:r>
            <a:r>
              <a:rPr lang="ru-RU" sz="5400" b="1" dirty="0">
                <a:solidFill>
                  <a:srgbClr val="9900CC"/>
                </a:solidFill>
              </a:rPr>
              <a:t>.</a:t>
            </a:r>
          </a:p>
        </p:txBody>
      </p:sp>
      <p:pic>
        <p:nvPicPr>
          <p:cNvPr id="3" name="Picture 5" descr="MCj03433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876552" cy="2595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Ложь</a:t>
            </a:r>
            <a:r>
              <a:rPr lang="ru-RU" sz="3600" b="1">
                <a:solidFill>
                  <a:schemeClr val="accent2"/>
                </a:solidFill>
              </a:rPr>
              <a:t> – </a:t>
            </a:r>
            <a:r>
              <a:rPr lang="ru-RU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правда</a:t>
            </a:r>
            <a:r>
              <a:rPr lang="ru-RU" sz="3600" b="1">
                <a:solidFill>
                  <a:schemeClr val="accent2"/>
                </a:solidFill>
              </a:rPr>
              <a:t>,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787900" y="1125538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радость</a:t>
            </a:r>
            <a:r>
              <a:rPr lang="ru-RU" sz="3600" b="1">
                <a:solidFill>
                  <a:srgbClr val="D60093"/>
                </a:solidFill>
              </a:rPr>
              <a:t> – </a:t>
            </a:r>
            <a:r>
              <a:rPr lang="ru-RU" sz="36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горе</a:t>
            </a:r>
            <a:r>
              <a:rPr lang="ru-RU" sz="3600" b="1">
                <a:solidFill>
                  <a:srgbClr val="D60093"/>
                </a:solidFill>
              </a:rPr>
              <a:t>,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27088" y="2133600"/>
            <a:ext cx="345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ночь</a:t>
            </a:r>
            <a:r>
              <a:rPr lang="ru-RU" sz="3600" b="1">
                <a:solidFill>
                  <a:srgbClr val="008000"/>
                </a:solidFill>
              </a:rPr>
              <a:t> – </a:t>
            </a:r>
            <a:r>
              <a:rPr lang="ru-RU" sz="3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</a:t>
            </a:r>
            <a:r>
              <a:rPr lang="ru-RU" sz="3600" b="1">
                <a:solidFill>
                  <a:srgbClr val="008000"/>
                </a:solidFill>
              </a:rPr>
              <a:t>,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859338" y="213360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тишина</a:t>
            </a:r>
            <a:r>
              <a:rPr lang="ru-RU" sz="3600" b="1">
                <a:solidFill>
                  <a:srgbClr val="A50021"/>
                </a:solidFill>
              </a:rPr>
              <a:t> – </a:t>
            </a: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шум</a:t>
            </a:r>
            <a:r>
              <a:rPr lang="ru-RU" sz="3600" b="1">
                <a:solidFill>
                  <a:srgbClr val="A50021"/>
                </a:solidFill>
              </a:rPr>
              <a:t>,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27088" y="3068638"/>
            <a:ext cx="3529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война</a:t>
            </a:r>
            <a:r>
              <a:rPr lang="ru-RU" sz="3600" b="1">
                <a:solidFill>
                  <a:srgbClr val="9900CC"/>
                </a:solidFill>
              </a:rPr>
              <a:t> – </a:t>
            </a:r>
            <a:r>
              <a:rPr lang="ru-RU" sz="3600" b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</a:t>
            </a:r>
            <a:r>
              <a:rPr lang="ru-RU" sz="3600" b="1">
                <a:solidFill>
                  <a:srgbClr val="9900CC"/>
                </a:solidFill>
              </a:rPr>
              <a:t>,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03800" y="3141663"/>
            <a:ext cx="38893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темнота</a:t>
            </a:r>
            <a:r>
              <a:rPr lang="ru-RU" sz="3600" b="1">
                <a:solidFill>
                  <a:schemeClr val="hlink"/>
                </a:solidFill>
              </a:rPr>
              <a:t> – </a:t>
            </a: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</a:t>
            </a:r>
            <a:r>
              <a:rPr lang="ru-RU" sz="3600" b="1">
                <a:solidFill>
                  <a:schemeClr val="hlink"/>
                </a:solidFill>
              </a:rPr>
              <a:t>,</a:t>
            </a:r>
          </a:p>
          <a:p>
            <a:pPr>
              <a:spcBef>
                <a:spcPct val="50000"/>
              </a:spcBef>
            </a:pPr>
            <a:endParaRPr lang="ru-RU" sz="3600" b="1">
              <a:solidFill>
                <a:schemeClr val="hlink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339975" y="4365625"/>
            <a:ext cx="5184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трудолюбие</a:t>
            </a:r>
            <a:r>
              <a:rPr lang="ru-RU" sz="3600" b="1">
                <a:solidFill>
                  <a:srgbClr val="0000FF"/>
                </a:solidFill>
              </a:rPr>
              <a:t> – </a:t>
            </a: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лень</a:t>
            </a:r>
            <a:r>
              <a:rPr lang="ru-RU" sz="36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187450" y="981075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3скл.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987675" y="981075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1скл.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508625" y="981075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3скл.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80288" y="9810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16013" y="205105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3скл.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700338" y="2060575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364163" y="206057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1скл.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308850" y="206057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258888" y="29241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1скл.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43213" y="2924175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580063" y="29972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1скл.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596188" y="29972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419475" y="42211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2скл.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011863" y="4221163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3скл.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3" grpId="0"/>
      <p:bldP spid="10255" grpId="0"/>
      <p:bldP spid="10258" grpId="0"/>
      <p:bldP spid="10259" grpId="0"/>
      <p:bldP spid="10261" grpId="0"/>
      <p:bldP spid="102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Какие существительные женского рода относятся к первому склонению, а какие - к третьему?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</p:spPr>
        <p:txBody>
          <a:bodyPr/>
          <a:lstStyle/>
          <a:p>
            <a:r>
              <a:rPr lang="ru-RU" dirty="0" smtClean="0"/>
              <a:t>ЖЕНСКИЙ РОД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 СКЛОНЕНИЕ              3 СКЛОНЕНИЕ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а   - я                                    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72200" y="3124200"/>
            <a:ext cx="533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Какие существительные мужского рода относятся к первому склонению, а какие- ко второму?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752599"/>
          </a:xfrm>
        </p:spPr>
        <p:txBody>
          <a:bodyPr/>
          <a:lstStyle/>
          <a:p>
            <a:r>
              <a:rPr lang="ru-RU" dirty="0" smtClean="0"/>
              <a:t>МУЖСКОЙ РОД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 СКЛОНЕНИЕ              2 СКЛОНЕНИЕ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а   - я                                    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72200" y="3124200"/>
            <a:ext cx="5334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1835150" y="692150"/>
            <a:ext cx="5832475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Домашнее задание</a:t>
            </a:r>
          </a:p>
        </p:txBody>
      </p:sp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2411413" y="2905125"/>
            <a:ext cx="4608512" cy="1747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Упражнение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173 страница 91,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правило страница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88.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Зачем нужна грамматика?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Чтоб грамотно писать.</a:t>
            </a:r>
            <a:r>
              <a:rPr lang="ru-RU" smtClean="0"/>
              <a:t> </a:t>
            </a:r>
          </a:p>
          <a:p>
            <a:r>
              <a:rPr lang="ru-RU" i="1" smtClean="0"/>
              <a:t>Чтоб грубые ошибки</a:t>
            </a:r>
            <a:r>
              <a:rPr lang="ru-RU" smtClean="0"/>
              <a:t> </a:t>
            </a:r>
          </a:p>
          <a:p>
            <a:r>
              <a:rPr lang="ru-RU" i="1" smtClean="0"/>
              <a:t>В письме не допускать,</a:t>
            </a:r>
            <a:r>
              <a:rPr lang="ru-RU" smtClean="0"/>
              <a:t> </a:t>
            </a:r>
          </a:p>
          <a:p>
            <a:r>
              <a:rPr lang="ru-RU" i="1" smtClean="0"/>
              <a:t>Чтоб с детства знали дети</a:t>
            </a:r>
            <a:r>
              <a:rPr lang="ru-RU" smtClean="0"/>
              <a:t> </a:t>
            </a:r>
          </a:p>
          <a:p>
            <a:r>
              <a:rPr lang="ru-RU" i="1" smtClean="0"/>
              <a:t>И каждый ученик,</a:t>
            </a:r>
            <a:r>
              <a:rPr lang="ru-RU" smtClean="0"/>
              <a:t> </a:t>
            </a:r>
          </a:p>
          <a:p>
            <a:r>
              <a:rPr lang="ru-RU" i="1" smtClean="0"/>
              <a:t>Что лучше всех на свете</a:t>
            </a:r>
            <a:r>
              <a:rPr lang="ru-RU" smtClean="0"/>
              <a:t> -</a:t>
            </a:r>
          </a:p>
          <a:p>
            <a:r>
              <a:rPr lang="ru-RU" i="1" smtClean="0"/>
              <a:t>Его родной язык!</a:t>
            </a: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7" name="Picture 7" descr="golub2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1403350" y="2205038"/>
            <a:ext cx="5832475" cy="28082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54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Monotype Corsiva"/>
              </a:rPr>
              <a:t>Молодцы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Имя существительное</a:t>
            </a:r>
            <a:endParaRPr lang="ru-RU" sz="6000" b="1" i="1" dirty="0"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rgbClr val="0000CC"/>
                </a:solidFill>
              </a:rPr>
              <a:t>Игра «Узнай падеж»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1. Кому?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2. над, за, под, через, про, в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3. нет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4. «щедрый» падеж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5. Без предлога не употребляется  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5. Подлежащее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6. «Довольный» падеж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7. Что?  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rgbClr val="660066"/>
                </a:solidFill>
              </a:rPr>
              <a:t>8. Кого?                                         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Д.п.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В.п.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Р.п.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Д.п.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П.п.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И.п.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Т.п.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И.п. и В.п.</a:t>
            </a:r>
          </a:p>
          <a:p>
            <a:pPr>
              <a:lnSpc>
                <a:spcPct val="90000"/>
              </a:lnSpc>
            </a:pPr>
            <a:r>
              <a:rPr lang="ru-RU" sz="2900" b="1" i="1">
                <a:solidFill>
                  <a:srgbClr val="660066"/>
                </a:solidFill>
              </a:rPr>
              <a:t>Р.п. и. В.п.</a:t>
            </a:r>
          </a:p>
          <a:p>
            <a:pPr>
              <a:lnSpc>
                <a:spcPct val="90000"/>
              </a:lnSpc>
            </a:pPr>
            <a:endParaRPr lang="ru-RU" sz="2900" b="1" i="1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вода	        дуб 	                сирень</a:t>
            </a:r>
          </a:p>
          <a:p>
            <a:pPr>
              <a:buNone/>
            </a:pPr>
            <a:r>
              <a:rPr lang="ru-RU" sz="4000" dirty="0" smtClean="0"/>
              <a:t>земля	        озеро	        ель</a:t>
            </a:r>
          </a:p>
          <a:p>
            <a:pPr>
              <a:buNone/>
            </a:pPr>
            <a:r>
              <a:rPr lang="ru-RU" sz="4000" dirty="0" smtClean="0"/>
              <a:t>юноша	        поле	        степь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Три склонения имен существительных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вода	        дуб 	                сирень</a:t>
            </a:r>
          </a:p>
          <a:p>
            <a:pPr>
              <a:buNone/>
            </a:pPr>
            <a:r>
              <a:rPr lang="ru-RU" sz="4000" dirty="0" smtClean="0"/>
              <a:t>земля	        озеро	        ель</a:t>
            </a:r>
          </a:p>
          <a:p>
            <a:pPr>
              <a:buNone/>
            </a:pPr>
            <a:r>
              <a:rPr lang="ru-RU" sz="4000" dirty="0" smtClean="0"/>
              <a:t>юноша	        поле	        степь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20875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1скл</a:t>
            </a:r>
            <a:r>
              <a:rPr lang="ru-RU" sz="4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24075" y="549275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М.р</a:t>
            </a:r>
            <a:r>
              <a:rPr lang="ru-RU" sz="3600" b="1" dirty="0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124075" y="1268413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Ж.р</a:t>
            </a:r>
            <a:r>
              <a:rPr lang="ru-RU" sz="3600" b="1">
                <a:solidFill>
                  <a:srgbClr val="990099"/>
                </a:solidFill>
              </a:rPr>
              <a:t>.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132138" y="836613"/>
            <a:ext cx="5048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203575" y="119697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24300" y="908050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CC0000"/>
                </a:solidFill>
              </a:rPr>
              <a:t>-</a:t>
            </a:r>
            <a:r>
              <a:rPr lang="ru-RU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а-я-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68538" y="2852738"/>
            <a:ext cx="2089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800" b="1">
                <a:solidFill>
                  <a:srgbClr val="006600"/>
                </a:solidFill>
              </a:rPr>
              <a:t> </a:t>
            </a:r>
            <a:r>
              <a:rPr lang="ru-RU" sz="4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скл</a:t>
            </a:r>
            <a:r>
              <a:rPr lang="ru-RU" sz="4800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067175" y="2636838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М.р</a:t>
            </a:r>
            <a:r>
              <a:rPr lang="ru-RU" sz="36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067175" y="3357563"/>
            <a:ext cx="1366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Ср.р</a:t>
            </a:r>
            <a:r>
              <a:rPr lang="ru-RU" sz="3600" b="1">
                <a:solidFill>
                  <a:srgbClr val="993300"/>
                </a:solidFill>
              </a:rPr>
              <a:t>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148263" y="2636838"/>
            <a:ext cx="287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-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 flipV="1">
            <a:off x="5508625" y="2781300"/>
            <a:ext cx="503238" cy="430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508625" y="3284538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CC00CC"/>
                </a:solidFill>
              </a:rPr>
              <a:t>-</a:t>
            </a:r>
            <a:r>
              <a:rPr lang="ru-RU" sz="4000" b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о-е-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356100" y="4868863"/>
            <a:ext cx="25923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CC00CC"/>
                </a:solidFill>
              </a:rPr>
              <a:t>3 скл.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300788" y="4941888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6600"/>
                </a:solidFill>
              </a:rPr>
              <a:t>Ж.р.-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7667625" y="50133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  <p:bldP spid="6152" grpId="0" animBg="1"/>
      <p:bldP spid="6154" grpId="0"/>
      <p:bldP spid="6156" grpId="0"/>
      <p:bldP spid="6158" grpId="0" animBg="1"/>
      <p:bldP spid="6159" grpId="0"/>
      <p:bldP spid="61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Как определить склонение имён существительных в именительном падеже?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84438" y="1412875"/>
            <a:ext cx="25209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1.Род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484438" y="2708275"/>
            <a:ext cx="1366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6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348038" y="2924175"/>
            <a:ext cx="719137" cy="5778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3399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84663" y="2708275"/>
            <a:ext cx="2447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6000" b="1">
                <a:solidFill>
                  <a:srgbClr val="0000FF"/>
                </a:solidFill>
              </a:rPr>
              <a:t> </a:t>
            </a:r>
            <a:r>
              <a:rPr lang="ru-RU" sz="6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И.п</a:t>
            </a:r>
            <a:r>
              <a:rPr lang="ru-RU" sz="60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84438" y="3933825"/>
            <a:ext cx="4824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3.склонение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00"/>
                            </p:stCondLst>
                            <p:childTnLst>
                              <p:par>
                                <p:cTn id="32" presetID="56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 animBg="1"/>
      <p:bldP spid="7176" grpId="0"/>
      <p:bldP spid="71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371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Зачем нужна грамматика?</vt:lpstr>
      <vt:lpstr>Имя существительное</vt:lpstr>
      <vt:lpstr>Игра «Узнай падеж»</vt:lpstr>
      <vt:lpstr>Слайд 5</vt:lpstr>
      <vt:lpstr>Три склонения имен существительных</vt:lpstr>
      <vt:lpstr>Слайд 7</vt:lpstr>
      <vt:lpstr>Слайд 8</vt:lpstr>
      <vt:lpstr>Слайд 9</vt:lpstr>
      <vt:lpstr>Слайд 10</vt:lpstr>
      <vt:lpstr>СТАРЫЙ </vt:lpstr>
      <vt:lpstr>Слайд 12</vt:lpstr>
      <vt:lpstr>Слайд 13</vt:lpstr>
      <vt:lpstr>Слайд 14</vt:lpstr>
      <vt:lpstr>Слайд 15</vt:lpstr>
      <vt:lpstr>ЖЕНСКИЙ РОД</vt:lpstr>
      <vt:lpstr>Слайд 17</vt:lpstr>
      <vt:lpstr>МУЖСКОЙ РОД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11</cp:revision>
  <dcterms:created xsi:type="dcterms:W3CDTF">2014-11-23T08:48:46Z</dcterms:created>
  <dcterms:modified xsi:type="dcterms:W3CDTF">2014-11-24T11:25:20Z</dcterms:modified>
</cp:coreProperties>
</file>