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59" r:id="rId6"/>
    <p:sldId id="277" r:id="rId7"/>
    <p:sldId id="264" r:id="rId8"/>
    <p:sldId id="275" r:id="rId9"/>
    <p:sldId id="265" r:id="rId10"/>
    <p:sldId id="266" r:id="rId11"/>
    <p:sldId id="276" r:id="rId12"/>
    <p:sldId id="267" r:id="rId13"/>
    <p:sldId id="268" r:id="rId14"/>
    <p:sldId id="269" r:id="rId15"/>
    <p:sldId id="278" r:id="rId16"/>
    <p:sldId id="270" r:id="rId17"/>
    <p:sldId id="279" r:id="rId18"/>
    <p:sldId id="272" r:id="rId19"/>
    <p:sldId id="274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6" name="Picture 8" descr="golub5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8" name="Содержимое 3" descr="22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1116013"/>
            <a:ext cx="6121400" cy="497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843213" y="1628775"/>
            <a:ext cx="4608512" cy="1323439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Monotype Corsiva" pitchFamily="66" charset="0"/>
              </a:rPr>
              <a:t>Двадцать пятое ноября</a:t>
            </a:r>
            <a:r>
              <a:rPr lang="ru-RU" sz="3200" b="1" i="1" dirty="0">
                <a:solidFill>
                  <a:schemeClr val="bg1"/>
                </a:solidFill>
                <a:latin typeface="Monotype Corsiva" pitchFamily="66" charset="0"/>
              </a:rPr>
              <a:t>.</a:t>
            </a:r>
            <a:r>
              <a:rPr lang="ru-RU" sz="2800" i="1" dirty="0" smtClean="0">
                <a:solidFill>
                  <a:schemeClr val="bg1"/>
                </a:solidFill>
                <a:latin typeface="Monotype Corsiva" pitchFamily="66" charset="0"/>
              </a:rPr>
              <a:t>                         </a:t>
            </a:r>
            <a:r>
              <a:rPr lang="ru-RU" sz="2800" b="1" i="1" dirty="0" smtClean="0">
                <a:solidFill>
                  <a:schemeClr val="bg1"/>
                </a:solidFill>
                <a:latin typeface="Monotype Corsiva" pitchFamily="66" charset="0"/>
              </a:rPr>
              <a:t>            </a:t>
            </a:r>
          </a:p>
          <a:p>
            <a:pPr>
              <a:spcBef>
                <a:spcPct val="50000"/>
              </a:spcBef>
            </a:pPr>
            <a:r>
              <a:rPr lang="ru-RU" sz="2800" b="1" i="1" dirty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Monotype Corsiva" pitchFamily="66" charset="0"/>
              </a:rPr>
              <a:t>        </a:t>
            </a:r>
            <a:r>
              <a:rPr lang="ru-RU" sz="3200" b="1" i="1" dirty="0" smtClean="0">
                <a:solidFill>
                  <a:schemeClr val="bg1"/>
                </a:solidFill>
                <a:latin typeface="Monotype Corsiva" pitchFamily="66" charset="0"/>
              </a:rPr>
              <a:t>Классная работа.</a:t>
            </a:r>
            <a:endParaRPr lang="ru-RU" sz="3200" b="1" i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2952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Портрет,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59113" y="981075"/>
            <a:ext cx="3384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календарь,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516688" y="981075"/>
            <a:ext cx="26273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победа,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0" y="2852738"/>
            <a:ext cx="3563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коллекция,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348038" y="2852738"/>
            <a:ext cx="3673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библиотека,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877050" y="2852738"/>
            <a:ext cx="2266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вокзал</a:t>
            </a:r>
            <a:r>
              <a:rPr lang="ru-RU" sz="4400" b="1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55650" y="4437063"/>
            <a:ext cx="4824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правительство</a:t>
            </a:r>
            <a:r>
              <a:rPr lang="ru-RU" sz="4400" b="1">
                <a:solidFill>
                  <a:srgbClr val="D60093"/>
                </a:solidFill>
              </a:rPr>
              <a:t>,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2268538" y="1052513"/>
            <a:ext cx="142875" cy="1444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827088" y="1628775"/>
            <a:ext cx="287337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116013" y="836613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2скл.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V="1">
            <a:off x="5292725" y="1052513"/>
            <a:ext cx="142875" cy="1444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419475" y="1628775"/>
            <a:ext cx="358775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140200" y="1628775"/>
            <a:ext cx="287338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3924300" y="83661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2 скл.</a:t>
            </a:r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7812088" y="1052513"/>
            <a:ext cx="144462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948488" y="1628775"/>
            <a:ext cx="288925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6948488" y="83661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1 скл.</a:t>
            </a: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V="1">
            <a:off x="1619250" y="2924175"/>
            <a:ext cx="144463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395288" y="3500438"/>
            <a:ext cx="288925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755650" y="3500438"/>
            <a:ext cx="647700" cy="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39750" y="2708275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1 скл.</a:t>
            </a:r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 flipV="1">
            <a:off x="5940425" y="2924175"/>
            <a:ext cx="144463" cy="144463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3779838" y="3500438"/>
            <a:ext cx="360362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4859338" y="3500438"/>
            <a:ext cx="576262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4427538" y="270827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1 скл.</a:t>
            </a: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 flipV="1">
            <a:off x="8388350" y="2924175"/>
            <a:ext cx="144463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7308850" y="3500438"/>
            <a:ext cx="358775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7235825" y="27813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2 скл.</a:t>
            </a:r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V="1">
            <a:off x="2339975" y="4508500"/>
            <a:ext cx="142875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>
            <a:off x="1547813" y="5084763"/>
            <a:ext cx="287337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2771775" y="5084763"/>
            <a:ext cx="288925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2555875" y="42926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2 скл.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5508625" y="4437063"/>
            <a:ext cx="34559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морковь</a:t>
            </a:r>
            <a:r>
              <a:rPr lang="ru-RU" sz="4400" b="1">
                <a:solidFill>
                  <a:srgbClr val="003300"/>
                </a:solidFill>
              </a:rPr>
              <a:t>.</a:t>
            </a:r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 flipV="1">
            <a:off x="7164388" y="4508500"/>
            <a:ext cx="144462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22" name="Line 38"/>
          <p:cNvSpPr>
            <a:spLocks noChangeShapeType="1"/>
          </p:cNvSpPr>
          <p:nvPr/>
        </p:nvSpPr>
        <p:spPr bwMode="auto">
          <a:xfrm>
            <a:off x="6084888" y="5084763"/>
            <a:ext cx="287337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6156325" y="436562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3скл.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/>
      <p:bldP spid="16391" grpId="0"/>
      <p:bldP spid="16392" grpId="0"/>
      <p:bldP spid="16393" grpId="0"/>
      <p:bldP spid="16394" grpId="0"/>
      <p:bldP spid="16395" grpId="0" animBg="1"/>
      <p:bldP spid="16396" grpId="0" animBg="1"/>
      <p:bldP spid="16397" grpId="0"/>
      <p:bldP spid="16398" grpId="0" animBg="1"/>
      <p:bldP spid="16399" grpId="0" animBg="1"/>
      <p:bldP spid="16400" grpId="0" animBg="1"/>
      <p:bldP spid="16401" grpId="0"/>
      <p:bldP spid="16402" grpId="0" animBg="1"/>
      <p:bldP spid="16403" grpId="0" animBg="1"/>
      <p:bldP spid="16405" grpId="0" animBg="1"/>
      <p:bldP spid="16406" grpId="0" animBg="1"/>
      <p:bldP spid="16407" grpId="0" animBg="1"/>
      <p:bldP spid="16408" grpId="0"/>
      <p:bldP spid="16409" grpId="0" animBg="1"/>
      <p:bldP spid="16410" grpId="0" animBg="1"/>
      <p:bldP spid="16411" grpId="0" animBg="1"/>
      <p:bldP spid="16412" grpId="0"/>
      <p:bldP spid="16413" grpId="0" animBg="1"/>
      <p:bldP spid="16414" grpId="0" animBg="1"/>
      <p:bldP spid="16415" grpId="0"/>
      <p:bldP spid="16416" grpId="0" animBg="1"/>
      <p:bldP spid="16417" grpId="0" animBg="1"/>
      <p:bldP spid="16418" grpId="0" animBg="1"/>
      <p:bldP spid="16421" grpId="0" animBg="1"/>
      <p:bldP spid="16422" grpId="0" animBg="1"/>
      <p:bldP spid="164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7861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6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СТАРЫЙ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00694" y="3571876"/>
            <a:ext cx="30155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ХИТРЫЙ</a:t>
            </a:r>
          </a:p>
        </p:txBody>
      </p:sp>
      <p:pic>
        <p:nvPicPr>
          <p:cNvPr id="5" name="Picture 4" descr="MCj034334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2731750" cy="2524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00113" y="404813"/>
            <a:ext cx="31686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СТАРЫЙ</a:t>
            </a:r>
          </a:p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</a:t>
            </a:r>
            <a:r>
              <a:rPr lang="ru-RU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скл</a:t>
            </a:r>
            <a:r>
              <a:rPr lang="ru-RU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.- </a:t>
            </a:r>
            <a:r>
              <a:rPr lang="ru-RU" sz="4000" b="1" u="sng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старушка</a:t>
            </a:r>
          </a:p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ru-RU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скл</a:t>
            </a:r>
            <a:r>
              <a:rPr lang="ru-RU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.- </a:t>
            </a:r>
            <a:r>
              <a:rPr lang="ru-RU" sz="4000" b="1" u="sng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старик</a:t>
            </a:r>
          </a:p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ru-RU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скл</a:t>
            </a:r>
            <a:r>
              <a:rPr lang="ru-RU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.- </a:t>
            </a:r>
            <a:r>
              <a:rPr lang="ru-RU" sz="4000" b="1" u="sng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старость</a:t>
            </a:r>
            <a:endParaRPr lang="ru-RU" sz="4000" b="1" u="sng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003800" y="404813"/>
            <a:ext cx="396081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ХИТРЫЙ</a:t>
            </a:r>
          </a:p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</a:t>
            </a:r>
            <a:r>
              <a:rPr lang="ru-RU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скл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.-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хитринка</a:t>
            </a:r>
          </a:p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ru-RU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скл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.- 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хитрец</a:t>
            </a:r>
          </a:p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ru-RU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скл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.- 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хитрость</a:t>
            </a:r>
            <a:endParaRPr lang="ru-RU" sz="4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42910" y="3357562"/>
            <a:ext cx="806450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 dirty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Ложь, радость, ночь, тишина, война, темнота, трудолюбие</a:t>
            </a:r>
            <a:r>
              <a:rPr lang="ru-RU" sz="5400" b="1" dirty="0">
                <a:solidFill>
                  <a:srgbClr val="9900CC"/>
                </a:solidFill>
              </a:rPr>
              <a:t>.</a:t>
            </a:r>
          </a:p>
        </p:txBody>
      </p:sp>
      <p:pic>
        <p:nvPicPr>
          <p:cNvPr id="3" name="Picture 5" descr="MCj03433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2876552" cy="25952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27088" y="1125538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Ложь</a:t>
            </a:r>
            <a:r>
              <a:rPr lang="ru-RU" sz="3600" b="1">
                <a:solidFill>
                  <a:schemeClr val="accent2"/>
                </a:solidFill>
              </a:rPr>
              <a:t> – </a:t>
            </a:r>
            <a:r>
              <a:rPr lang="ru-RU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правда</a:t>
            </a:r>
            <a:r>
              <a:rPr lang="ru-RU" sz="3600" b="1">
                <a:solidFill>
                  <a:schemeClr val="accent2"/>
                </a:solidFill>
              </a:rPr>
              <a:t>,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787900" y="1125538"/>
            <a:ext cx="403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радость</a:t>
            </a:r>
            <a:r>
              <a:rPr lang="ru-RU" sz="3600" b="1">
                <a:solidFill>
                  <a:srgbClr val="D60093"/>
                </a:solidFill>
              </a:rPr>
              <a:t> – </a:t>
            </a:r>
            <a:r>
              <a:rPr lang="ru-RU" sz="36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горе</a:t>
            </a:r>
            <a:r>
              <a:rPr lang="ru-RU" sz="3600" b="1">
                <a:solidFill>
                  <a:srgbClr val="D60093"/>
                </a:solidFill>
              </a:rPr>
              <a:t>,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27088" y="2133600"/>
            <a:ext cx="3457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ночь</a:t>
            </a:r>
            <a:r>
              <a:rPr lang="ru-RU" sz="3600" b="1">
                <a:solidFill>
                  <a:srgbClr val="008000"/>
                </a:solidFill>
              </a:rPr>
              <a:t> – </a:t>
            </a:r>
            <a:r>
              <a:rPr lang="ru-RU" sz="36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день</a:t>
            </a:r>
            <a:r>
              <a:rPr lang="ru-RU" sz="3600" b="1">
                <a:solidFill>
                  <a:srgbClr val="008000"/>
                </a:solidFill>
              </a:rPr>
              <a:t>,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859338" y="2133600"/>
            <a:ext cx="3527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тишина</a:t>
            </a:r>
            <a:r>
              <a:rPr lang="ru-RU" sz="3600" b="1">
                <a:solidFill>
                  <a:srgbClr val="A50021"/>
                </a:solidFill>
              </a:rPr>
              <a:t> – </a:t>
            </a:r>
            <a: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шум</a:t>
            </a:r>
            <a:r>
              <a:rPr lang="ru-RU" sz="3600" b="1">
                <a:solidFill>
                  <a:srgbClr val="A50021"/>
                </a:solidFill>
              </a:rPr>
              <a:t>,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827088" y="3068638"/>
            <a:ext cx="3529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война</a:t>
            </a:r>
            <a:r>
              <a:rPr lang="ru-RU" sz="3600" b="1">
                <a:solidFill>
                  <a:srgbClr val="9900CC"/>
                </a:solidFill>
              </a:rPr>
              <a:t> – </a:t>
            </a:r>
            <a:r>
              <a:rPr lang="ru-RU" sz="3600" b="1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мир</a:t>
            </a:r>
            <a:r>
              <a:rPr lang="ru-RU" sz="3600" b="1">
                <a:solidFill>
                  <a:srgbClr val="9900CC"/>
                </a:solidFill>
              </a:rPr>
              <a:t>,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003800" y="3141663"/>
            <a:ext cx="388937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темнота</a:t>
            </a:r>
            <a:r>
              <a:rPr lang="ru-RU" sz="3600" b="1">
                <a:solidFill>
                  <a:schemeClr val="hlink"/>
                </a:solidFill>
              </a:rPr>
              <a:t> – </a:t>
            </a:r>
            <a:r>
              <a: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свет</a:t>
            </a:r>
            <a:r>
              <a:rPr lang="ru-RU" sz="3600" b="1">
                <a:solidFill>
                  <a:schemeClr val="hlink"/>
                </a:solidFill>
              </a:rPr>
              <a:t>,</a:t>
            </a:r>
          </a:p>
          <a:p>
            <a:pPr>
              <a:spcBef>
                <a:spcPct val="50000"/>
              </a:spcBef>
            </a:pPr>
            <a:endParaRPr lang="ru-RU" sz="3600" b="1">
              <a:solidFill>
                <a:schemeClr val="hlink"/>
              </a:solidFill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339975" y="4365625"/>
            <a:ext cx="5184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трудолюбие</a:t>
            </a:r>
            <a:r>
              <a:rPr lang="ru-RU" sz="3600" b="1">
                <a:solidFill>
                  <a:srgbClr val="0000FF"/>
                </a:solidFill>
              </a:rPr>
              <a:t> – </a:t>
            </a:r>
            <a:r>
              <a:rPr lang="ru-RU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лень</a:t>
            </a:r>
            <a:r>
              <a:rPr lang="ru-RU" sz="36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187450" y="981075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3скл.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987675" y="981075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1скл.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508625" y="981075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3скл.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380288" y="981075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2скл.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116013" y="2051050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3скл.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700338" y="2060575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2скл.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364163" y="2060575"/>
            <a:ext cx="86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1скл.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308850" y="2060575"/>
            <a:ext cx="86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2скл.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1258888" y="2924175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1скл.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843213" y="2924175"/>
            <a:ext cx="865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2скл.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5580063" y="2997200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1скл.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596188" y="2997200"/>
            <a:ext cx="86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2скл.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419475" y="4221163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2скл.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6011863" y="4221163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3скл.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  <p:bldP spid="10253" grpId="0"/>
      <p:bldP spid="10255" grpId="0"/>
      <p:bldP spid="10258" grpId="0"/>
      <p:bldP spid="10259" grpId="0"/>
      <p:bldP spid="10261" grpId="0"/>
      <p:bldP spid="102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dirty="0" smtClean="0"/>
              <a:t>Какие существительные женского рода относятся к первому склонению, а какие - к третьему?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752599"/>
          </a:xfrm>
        </p:spPr>
        <p:txBody>
          <a:bodyPr/>
          <a:lstStyle/>
          <a:p>
            <a:r>
              <a:rPr lang="ru-RU" dirty="0" smtClean="0"/>
              <a:t>ЖЕНСКИЙ РОД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 СКЛОНЕНИЕ              3 СКЛОНЕНИЕ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- а   - я                                     -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72200" y="3124200"/>
            <a:ext cx="53340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dirty="0" smtClean="0"/>
              <a:t>Какие существительные мужского рода относятся к первому склонению, а какие- ко второму?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752599"/>
          </a:xfrm>
        </p:spPr>
        <p:txBody>
          <a:bodyPr/>
          <a:lstStyle/>
          <a:p>
            <a:r>
              <a:rPr lang="ru-RU" dirty="0" smtClean="0"/>
              <a:t>МУЖСКОЙ РОД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 СКЛОНЕНИЕ              2 СКЛОНЕНИЕ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- а   - я                                     -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72200" y="3124200"/>
            <a:ext cx="53340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2230" name="WordArt 6"/>
          <p:cNvSpPr>
            <a:spLocks noChangeArrowheads="1" noChangeShapeType="1" noTextEdit="1"/>
          </p:cNvSpPr>
          <p:nvPr/>
        </p:nvSpPr>
        <p:spPr bwMode="auto">
          <a:xfrm>
            <a:off x="1835150" y="692150"/>
            <a:ext cx="5832475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Домашнее задание</a:t>
            </a:r>
          </a:p>
        </p:txBody>
      </p:sp>
      <p:sp>
        <p:nvSpPr>
          <p:cNvPr id="52231" name="WordArt 7"/>
          <p:cNvSpPr>
            <a:spLocks noChangeArrowheads="1" noChangeShapeType="1" noTextEdit="1"/>
          </p:cNvSpPr>
          <p:nvPr/>
        </p:nvSpPr>
        <p:spPr bwMode="auto">
          <a:xfrm>
            <a:off x="2411413" y="2905125"/>
            <a:ext cx="4608512" cy="1747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Упражнение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173 страница 91,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правило страница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88.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Зачем нужна грамматика?</a:t>
            </a:r>
            <a:endParaRPr lang="ru-RU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smtClean="0"/>
              <a:t>Чтоб грамотно писать.</a:t>
            </a:r>
            <a:r>
              <a:rPr lang="ru-RU" smtClean="0"/>
              <a:t> </a:t>
            </a:r>
          </a:p>
          <a:p>
            <a:r>
              <a:rPr lang="ru-RU" i="1" smtClean="0"/>
              <a:t>Чтоб грубые ошибки</a:t>
            </a:r>
            <a:r>
              <a:rPr lang="ru-RU" smtClean="0"/>
              <a:t> </a:t>
            </a:r>
          </a:p>
          <a:p>
            <a:r>
              <a:rPr lang="ru-RU" i="1" smtClean="0"/>
              <a:t>В письме не допускать,</a:t>
            </a:r>
            <a:r>
              <a:rPr lang="ru-RU" smtClean="0"/>
              <a:t> </a:t>
            </a:r>
          </a:p>
          <a:p>
            <a:r>
              <a:rPr lang="ru-RU" i="1" smtClean="0"/>
              <a:t>Чтоб с детства знали дети</a:t>
            </a:r>
            <a:r>
              <a:rPr lang="ru-RU" smtClean="0"/>
              <a:t> </a:t>
            </a:r>
          </a:p>
          <a:p>
            <a:r>
              <a:rPr lang="ru-RU" i="1" smtClean="0"/>
              <a:t>И каждый ученик,</a:t>
            </a:r>
            <a:r>
              <a:rPr lang="ru-RU" smtClean="0"/>
              <a:t> </a:t>
            </a:r>
          </a:p>
          <a:p>
            <a:r>
              <a:rPr lang="ru-RU" i="1" smtClean="0"/>
              <a:t>Что лучше всех на свете</a:t>
            </a:r>
            <a:r>
              <a:rPr lang="ru-RU" smtClean="0"/>
              <a:t> -</a:t>
            </a:r>
          </a:p>
          <a:p>
            <a:r>
              <a:rPr lang="ru-RU" i="1" smtClean="0"/>
              <a:t>Его родной язык!</a:t>
            </a:r>
            <a:r>
              <a:rPr lang="ru-RU" smtClean="0"/>
              <a:t> </a:t>
            </a:r>
          </a:p>
          <a:p>
            <a:pPr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7" name="Picture 7" descr="golub23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08" name="WordArt 8"/>
          <p:cNvSpPr>
            <a:spLocks noChangeArrowheads="1" noChangeShapeType="1" noTextEdit="1"/>
          </p:cNvSpPr>
          <p:nvPr/>
        </p:nvSpPr>
        <p:spPr bwMode="auto">
          <a:xfrm>
            <a:off x="1403350" y="2205038"/>
            <a:ext cx="5832475" cy="28082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5400" b="1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Monotype Corsiva"/>
              </a:rPr>
              <a:t>Молодцы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i="1" dirty="0" smtClean="0">
                <a:latin typeface="Century Schoolbook" pitchFamily="18" charset="0"/>
              </a:rPr>
              <a:t>Имя существительное</a:t>
            </a:r>
            <a:endParaRPr lang="ru-RU" sz="6000" b="1" i="1" dirty="0">
              <a:latin typeface="Century Schoolbook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>
                <a:solidFill>
                  <a:srgbClr val="0000CC"/>
                </a:solidFill>
              </a:rPr>
              <a:t>Игра «Узнай падеж»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i="1">
                <a:solidFill>
                  <a:srgbClr val="660066"/>
                </a:solidFill>
              </a:rPr>
              <a:t>1. Кому?                                                   </a:t>
            </a:r>
          </a:p>
          <a:p>
            <a:pPr>
              <a:lnSpc>
                <a:spcPct val="90000"/>
              </a:lnSpc>
            </a:pPr>
            <a:r>
              <a:rPr lang="ru-RU" sz="2400" b="1" i="1">
                <a:solidFill>
                  <a:srgbClr val="660066"/>
                </a:solidFill>
              </a:rPr>
              <a:t>2. над, за, под, через, про, в</a:t>
            </a:r>
          </a:p>
          <a:p>
            <a:pPr>
              <a:lnSpc>
                <a:spcPct val="90000"/>
              </a:lnSpc>
            </a:pPr>
            <a:r>
              <a:rPr lang="ru-RU" sz="2400" b="1" i="1">
                <a:solidFill>
                  <a:srgbClr val="660066"/>
                </a:solidFill>
              </a:rPr>
              <a:t>3. нет </a:t>
            </a:r>
          </a:p>
          <a:p>
            <a:pPr>
              <a:lnSpc>
                <a:spcPct val="90000"/>
              </a:lnSpc>
            </a:pPr>
            <a:r>
              <a:rPr lang="ru-RU" sz="2400" b="1" i="1">
                <a:solidFill>
                  <a:srgbClr val="660066"/>
                </a:solidFill>
              </a:rPr>
              <a:t>4. «щедрый» падеж </a:t>
            </a:r>
          </a:p>
          <a:p>
            <a:pPr>
              <a:lnSpc>
                <a:spcPct val="90000"/>
              </a:lnSpc>
            </a:pPr>
            <a:r>
              <a:rPr lang="ru-RU" sz="2400" b="1" i="1">
                <a:solidFill>
                  <a:srgbClr val="660066"/>
                </a:solidFill>
              </a:rPr>
              <a:t>5. Без предлога не употребляется   </a:t>
            </a:r>
          </a:p>
          <a:p>
            <a:pPr>
              <a:lnSpc>
                <a:spcPct val="90000"/>
              </a:lnSpc>
            </a:pPr>
            <a:r>
              <a:rPr lang="ru-RU" sz="2400" b="1" i="1">
                <a:solidFill>
                  <a:srgbClr val="660066"/>
                </a:solidFill>
              </a:rPr>
              <a:t>5. Подлежащее </a:t>
            </a:r>
          </a:p>
          <a:p>
            <a:pPr>
              <a:lnSpc>
                <a:spcPct val="90000"/>
              </a:lnSpc>
            </a:pPr>
            <a:r>
              <a:rPr lang="ru-RU" sz="2400" b="1" i="1">
                <a:solidFill>
                  <a:srgbClr val="660066"/>
                </a:solidFill>
              </a:rPr>
              <a:t>6. «Довольный» падеж</a:t>
            </a:r>
          </a:p>
          <a:p>
            <a:pPr>
              <a:lnSpc>
                <a:spcPct val="90000"/>
              </a:lnSpc>
            </a:pPr>
            <a:r>
              <a:rPr lang="ru-RU" sz="2400" b="1" i="1">
                <a:solidFill>
                  <a:srgbClr val="660066"/>
                </a:solidFill>
              </a:rPr>
              <a:t>7. Что?  </a:t>
            </a:r>
          </a:p>
          <a:p>
            <a:pPr>
              <a:lnSpc>
                <a:spcPct val="90000"/>
              </a:lnSpc>
            </a:pPr>
            <a:r>
              <a:rPr lang="ru-RU" sz="2400" b="1" i="1">
                <a:solidFill>
                  <a:srgbClr val="660066"/>
                </a:solidFill>
              </a:rPr>
              <a:t>8. Кого?                                         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900" b="1" i="1">
                <a:solidFill>
                  <a:srgbClr val="660066"/>
                </a:solidFill>
              </a:rPr>
              <a:t>Д.п.</a:t>
            </a:r>
          </a:p>
          <a:p>
            <a:pPr>
              <a:lnSpc>
                <a:spcPct val="90000"/>
              </a:lnSpc>
            </a:pPr>
            <a:r>
              <a:rPr lang="ru-RU" sz="2900" b="1" i="1">
                <a:solidFill>
                  <a:srgbClr val="660066"/>
                </a:solidFill>
              </a:rPr>
              <a:t>В.п.</a:t>
            </a:r>
          </a:p>
          <a:p>
            <a:pPr>
              <a:lnSpc>
                <a:spcPct val="90000"/>
              </a:lnSpc>
            </a:pPr>
            <a:r>
              <a:rPr lang="ru-RU" sz="2900" b="1" i="1">
                <a:solidFill>
                  <a:srgbClr val="660066"/>
                </a:solidFill>
              </a:rPr>
              <a:t>Р.п.</a:t>
            </a:r>
          </a:p>
          <a:p>
            <a:pPr>
              <a:lnSpc>
                <a:spcPct val="90000"/>
              </a:lnSpc>
            </a:pPr>
            <a:r>
              <a:rPr lang="ru-RU" sz="2900" b="1" i="1">
                <a:solidFill>
                  <a:srgbClr val="660066"/>
                </a:solidFill>
              </a:rPr>
              <a:t>Д.п.</a:t>
            </a:r>
          </a:p>
          <a:p>
            <a:pPr>
              <a:lnSpc>
                <a:spcPct val="90000"/>
              </a:lnSpc>
            </a:pPr>
            <a:r>
              <a:rPr lang="ru-RU" sz="2900" b="1" i="1">
                <a:solidFill>
                  <a:srgbClr val="660066"/>
                </a:solidFill>
              </a:rPr>
              <a:t>П.п.</a:t>
            </a:r>
          </a:p>
          <a:p>
            <a:pPr>
              <a:lnSpc>
                <a:spcPct val="90000"/>
              </a:lnSpc>
            </a:pPr>
            <a:r>
              <a:rPr lang="ru-RU" sz="2900" b="1" i="1">
                <a:solidFill>
                  <a:srgbClr val="660066"/>
                </a:solidFill>
              </a:rPr>
              <a:t>И.п.</a:t>
            </a:r>
          </a:p>
          <a:p>
            <a:pPr>
              <a:lnSpc>
                <a:spcPct val="90000"/>
              </a:lnSpc>
            </a:pPr>
            <a:r>
              <a:rPr lang="ru-RU" sz="2900" b="1" i="1">
                <a:solidFill>
                  <a:srgbClr val="660066"/>
                </a:solidFill>
              </a:rPr>
              <a:t>Т.п.</a:t>
            </a:r>
          </a:p>
          <a:p>
            <a:pPr>
              <a:lnSpc>
                <a:spcPct val="90000"/>
              </a:lnSpc>
            </a:pPr>
            <a:r>
              <a:rPr lang="ru-RU" sz="2900" b="1" i="1">
                <a:solidFill>
                  <a:srgbClr val="660066"/>
                </a:solidFill>
              </a:rPr>
              <a:t>И.п. и В.п.</a:t>
            </a:r>
          </a:p>
          <a:p>
            <a:pPr>
              <a:lnSpc>
                <a:spcPct val="90000"/>
              </a:lnSpc>
            </a:pPr>
            <a:r>
              <a:rPr lang="ru-RU" sz="2900" b="1" i="1">
                <a:solidFill>
                  <a:srgbClr val="660066"/>
                </a:solidFill>
              </a:rPr>
              <a:t>Р.п. и. В.п.</a:t>
            </a:r>
          </a:p>
          <a:p>
            <a:pPr>
              <a:lnSpc>
                <a:spcPct val="90000"/>
              </a:lnSpc>
            </a:pPr>
            <a:endParaRPr lang="ru-RU" sz="2900" b="1" i="1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вода	        дуб 	                сирень</a:t>
            </a:r>
          </a:p>
          <a:p>
            <a:pPr>
              <a:buNone/>
            </a:pPr>
            <a:r>
              <a:rPr lang="ru-RU" sz="4000" dirty="0" smtClean="0"/>
              <a:t>земля	        озеро	        ель</a:t>
            </a:r>
          </a:p>
          <a:p>
            <a:pPr>
              <a:buNone/>
            </a:pPr>
            <a:r>
              <a:rPr lang="ru-RU" sz="4000" dirty="0" smtClean="0"/>
              <a:t>юноша	        поле	        степь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Три склонения имен существительных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вода	        дуб 	                сирень</a:t>
            </a:r>
          </a:p>
          <a:p>
            <a:pPr>
              <a:buNone/>
            </a:pPr>
            <a:r>
              <a:rPr lang="ru-RU" sz="4000" dirty="0" smtClean="0"/>
              <a:t>земля	        озеро	        ель</a:t>
            </a:r>
          </a:p>
          <a:p>
            <a:pPr>
              <a:buNone/>
            </a:pPr>
            <a:r>
              <a:rPr lang="ru-RU" sz="4000" dirty="0" smtClean="0"/>
              <a:t>юноша	        поле	        степь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765175"/>
            <a:ext cx="20875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1скл</a:t>
            </a:r>
            <a:r>
              <a:rPr lang="ru-RU" sz="48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124075" y="549275"/>
            <a:ext cx="1296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М.р</a:t>
            </a:r>
            <a:r>
              <a:rPr lang="ru-RU" sz="3600" b="1" dirty="0">
                <a:solidFill>
                  <a:srgbClr val="006600"/>
                </a:solidFill>
              </a:rPr>
              <a:t>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124075" y="1268413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Ж.р</a:t>
            </a:r>
            <a:r>
              <a:rPr lang="ru-RU" sz="3600" b="1">
                <a:solidFill>
                  <a:srgbClr val="990099"/>
                </a:solidFill>
              </a:rPr>
              <a:t>.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3132138" y="836613"/>
            <a:ext cx="5048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3203575" y="119697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924300" y="90805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CC0000"/>
                </a:solidFill>
              </a:rPr>
              <a:t>-</a:t>
            </a:r>
            <a:r>
              <a:rPr lang="ru-RU" sz="4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а-я-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268538" y="2852738"/>
            <a:ext cx="20891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ru-RU" sz="4800" b="1">
                <a:solidFill>
                  <a:srgbClr val="006600"/>
                </a:solidFill>
              </a:rPr>
              <a:t> </a:t>
            </a:r>
            <a:r>
              <a:rPr lang="ru-RU" sz="4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скл</a:t>
            </a:r>
            <a:r>
              <a:rPr lang="ru-RU" sz="4800">
                <a:solidFill>
                  <a:srgbClr val="006600"/>
                </a:solidFill>
              </a:rPr>
              <a:t>.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067175" y="2636838"/>
            <a:ext cx="1223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М.р</a:t>
            </a:r>
            <a:r>
              <a:rPr lang="ru-RU" sz="36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067175" y="3357563"/>
            <a:ext cx="1366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Ср.р</a:t>
            </a:r>
            <a:r>
              <a:rPr lang="ru-RU" sz="3600" b="1">
                <a:solidFill>
                  <a:srgbClr val="993300"/>
                </a:solidFill>
              </a:rPr>
              <a:t>.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148263" y="2636838"/>
            <a:ext cx="287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-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 flipV="1">
            <a:off x="5508625" y="2781300"/>
            <a:ext cx="503238" cy="4302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5508625" y="3284538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CC00CC"/>
                </a:solidFill>
              </a:rPr>
              <a:t>-</a:t>
            </a:r>
            <a:r>
              <a:rPr lang="ru-RU" sz="4000" b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о-е-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356100" y="4868863"/>
            <a:ext cx="2592388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>
                <a:solidFill>
                  <a:srgbClr val="CC00CC"/>
                </a:solidFill>
              </a:rPr>
              <a:t>3 скл.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300788" y="4941888"/>
            <a:ext cx="165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6600"/>
                </a:solidFill>
              </a:rPr>
              <a:t>Ж.р.-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7667625" y="5013325"/>
            <a:ext cx="5032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 animBg="1"/>
      <p:bldP spid="6152" grpId="0" animBg="1"/>
      <p:bldP spid="6154" grpId="0"/>
      <p:bldP spid="6156" grpId="0"/>
      <p:bldP spid="6158" grpId="0" animBg="1"/>
      <p:bldP spid="6159" grpId="0"/>
      <p:bldP spid="61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4400" dirty="0" smtClean="0"/>
              <a:t>Как определить склонение имён существительных в именительном падеже?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484438" y="1412875"/>
            <a:ext cx="25209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1.Род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484438" y="2708275"/>
            <a:ext cx="13668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ru-RU" sz="60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348038" y="2924175"/>
            <a:ext cx="719137" cy="5778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3399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284663" y="2708275"/>
            <a:ext cx="24479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</a:t>
            </a:r>
            <a:r>
              <a:rPr lang="ru-RU" sz="6000" b="1">
                <a:solidFill>
                  <a:srgbClr val="0000FF"/>
                </a:solidFill>
              </a:rPr>
              <a:t> </a:t>
            </a:r>
            <a:r>
              <a:rPr lang="ru-RU" sz="6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И.п</a:t>
            </a:r>
            <a:r>
              <a:rPr lang="ru-RU" sz="60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484438" y="3933825"/>
            <a:ext cx="48244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3.склонение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58" presetClass="entr" presetSubtype="0" accel="10000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6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56" presetClass="entr" presetSubtype="0" fill="hold" grpId="0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4" grpId="0"/>
      <p:bldP spid="7175" grpId="0" animBg="1"/>
      <p:bldP spid="7176" grpId="0"/>
      <p:bldP spid="717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</TotalTime>
  <Words>371</Words>
  <Application>Microsoft Office PowerPoint</Application>
  <PresentationFormat>Экран (4:3)</PresentationFormat>
  <Paragraphs>115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Слайд 1</vt:lpstr>
      <vt:lpstr>Зачем нужна грамматика?</vt:lpstr>
      <vt:lpstr>Имя существительное</vt:lpstr>
      <vt:lpstr>Игра «Узнай падеж»</vt:lpstr>
      <vt:lpstr>Слайд 5</vt:lpstr>
      <vt:lpstr>Три склонения имен существительных</vt:lpstr>
      <vt:lpstr>Слайд 7</vt:lpstr>
      <vt:lpstr>Слайд 8</vt:lpstr>
      <vt:lpstr>Слайд 9</vt:lpstr>
      <vt:lpstr>Слайд 10</vt:lpstr>
      <vt:lpstr>СТАРЫЙ </vt:lpstr>
      <vt:lpstr>Слайд 12</vt:lpstr>
      <vt:lpstr>Слайд 13</vt:lpstr>
      <vt:lpstr>Слайд 14</vt:lpstr>
      <vt:lpstr>Слайд 15</vt:lpstr>
      <vt:lpstr>ЖЕНСКИЙ РОД</vt:lpstr>
      <vt:lpstr>Слайд 17</vt:lpstr>
      <vt:lpstr>МУЖСКОЙ РОД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11</cp:revision>
  <dcterms:created xsi:type="dcterms:W3CDTF">2014-11-23T08:48:46Z</dcterms:created>
  <dcterms:modified xsi:type="dcterms:W3CDTF">2014-11-24T11:25:20Z</dcterms:modified>
</cp:coreProperties>
</file>