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302" r:id="rId5"/>
    <p:sldId id="262" r:id="rId6"/>
    <p:sldId id="303" r:id="rId7"/>
    <p:sldId id="304" r:id="rId8"/>
    <p:sldId id="305" r:id="rId9"/>
    <p:sldId id="306" r:id="rId10"/>
    <p:sldId id="307" r:id="rId11"/>
    <p:sldId id="309" r:id="rId12"/>
    <p:sldId id="310" r:id="rId13"/>
    <p:sldId id="311" r:id="rId14"/>
    <p:sldId id="312" r:id="rId15"/>
    <p:sldId id="313" r:id="rId16"/>
    <p:sldId id="264" r:id="rId17"/>
    <p:sldId id="265" r:id="rId18"/>
    <p:sldId id="266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95" r:id="rId31"/>
    <p:sldId id="314" r:id="rId32"/>
    <p:sldId id="315" r:id="rId33"/>
    <p:sldId id="299" r:id="rId34"/>
    <p:sldId id="30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74B5E-1C6F-443D-B2C5-E837BE1C6142}" type="datetimeFigureOut">
              <a:rPr lang="ru-RU" smtClean="0"/>
              <a:pPr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40046-BBE7-41E9-8D71-CA91D6109A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Будем отвечать активно!</a:t>
            </a:r>
            <a:br>
              <a:rPr lang="ru-RU" sz="5400" dirty="0" smtClean="0"/>
            </a:br>
            <a:r>
              <a:rPr lang="ru-RU" sz="5400" dirty="0" smtClean="0"/>
              <a:t>Хорошо себя вести,</a:t>
            </a:r>
            <a:br>
              <a:rPr lang="ru-RU" sz="5400" dirty="0" smtClean="0"/>
            </a:br>
            <a:r>
              <a:rPr lang="ru-RU" sz="5400" dirty="0" smtClean="0"/>
              <a:t>чтобы гости дорогие</a:t>
            </a:r>
            <a:br>
              <a:rPr lang="ru-RU" sz="5400" dirty="0" smtClean="0"/>
            </a:br>
            <a:r>
              <a:rPr lang="ru-RU" sz="5400" dirty="0" smtClean="0"/>
              <a:t>Захотели вновь прийти!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1258888" y="765175"/>
            <a:ext cx="3214687" cy="1965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Высокие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bg1"/>
                </a:solidFill>
              </a:rPr>
              <a:t>д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 … </a:t>
            </a:r>
            <a:r>
              <a:rPr lang="ru-RU" sz="4000" dirty="0" err="1">
                <a:solidFill>
                  <a:schemeClr val="bg1"/>
                </a:solidFill>
              </a:rPr>
              <a:t>ревья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171" name="Рисунок 2" descr="гном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2492375"/>
            <a:ext cx="1800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7308850" y="908050"/>
            <a:ext cx="1095375" cy="873125"/>
          </a:xfrm>
          <a:prstGeom prst="cloudCallout">
            <a:avLst>
              <a:gd name="adj1" fmla="val -27014"/>
              <a:gd name="adj2" fmla="val 92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Е</a:t>
            </a:r>
          </a:p>
        </p:txBody>
      </p:sp>
      <p:sp>
        <p:nvSpPr>
          <p:cNvPr id="7173" name="Прямоугольник 4"/>
          <p:cNvSpPr>
            <a:spLocks noChangeArrowheads="1"/>
          </p:cNvSpPr>
          <p:nvPr/>
        </p:nvSpPr>
        <p:spPr bwMode="auto">
          <a:xfrm>
            <a:off x="6443663" y="981075"/>
            <a:ext cx="527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OdessaScript" pitchFamily="2" charset="0"/>
              </a:rPr>
              <a:t>?</a:t>
            </a:r>
            <a:endParaRPr lang="ru-RU" sz="6600">
              <a:latin typeface="Calibri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5003800" y="836613"/>
            <a:ext cx="1071563" cy="1000125"/>
          </a:xfrm>
          <a:prstGeom prst="cloudCallout">
            <a:avLst>
              <a:gd name="adj1" fmla="val 48257"/>
              <a:gd name="adj2" fmla="val 8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И</a:t>
            </a:r>
            <a:r>
              <a:rPr lang="ru-RU" sz="4400" b="1" dirty="0">
                <a:solidFill>
                  <a:srgbClr val="FF0000"/>
                </a:solidFill>
                <a:latin typeface="OdessaScript" pitchFamily="2" charset="0"/>
              </a:rPr>
              <a:t> </a:t>
            </a:r>
          </a:p>
        </p:txBody>
      </p:sp>
      <p:sp>
        <p:nvSpPr>
          <p:cNvPr id="7" name="Выноска-облако 6"/>
          <p:cNvSpPr/>
          <p:nvPr/>
        </p:nvSpPr>
        <p:spPr>
          <a:xfrm rot="3368918" flipH="1">
            <a:off x="2490213" y="4377013"/>
            <a:ext cx="2684462" cy="1077030"/>
          </a:xfrm>
          <a:prstGeom prst="cloudCallout">
            <a:avLst>
              <a:gd name="adj1" fmla="val -13547"/>
              <a:gd name="adj2" fmla="val -165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подсказка</a:t>
            </a:r>
          </a:p>
        </p:txBody>
      </p:sp>
      <p:pic>
        <p:nvPicPr>
          <p:cNvPr id="8" name="Рисунок 7" descr="дерево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3313112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3635375" y="5732463"/>
            <a:ext cx="2376488" cy="801687"/>
            <a:chOff x="3635896" y="5733256"/>
            <a:chExt cx="2376264" cy="800799"/>
          </a:xfrm>
        </p:grpSpPr>
        <p:sp>
          <p:nvSpPr>
            <p:cNvPr id="7179" name="TextBox 8"/>
            <p:cNvSpPr txBox="1">
              <a:spLocks noChangeArrowheads="1"/>
            </p:cNvSpPr>
            <p:nvPr/>
          </p:nvSpPr>
          <p:spPr bwMode="auto">
            <a:xfrm>
              <a:off x="3635896" y="5949280"/>
              <a:ext cx="237626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/>
                <a:t>Д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..</a:t>
              </a:r>
              <a:r>
                <a:rPr lang="ru-RU" sz="3200" b="1" dirty="0" smtClean="0"/>
                <a:t>РЕВО</a:t>
              </a:r>
              <a:endParaRPr lang="ru-RU" sz="3200" b="1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4140783" y="5733147"/>
              <a:ext cx="215661" cy="2158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12088" y="5589588"/>
            <a:ext cx="936625" cy="863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28 -0.01111 C -0.15746 0.0294 -0.24948 0.06991 -0.2934 0.11389 C -0.33732 0.15788 -0.28628 0.22639 -0.32934 0.25348 C -0.37239 0.28056 -0.50694 0.2919 -0.55121 0.27639 C -0.59548 0.26088 -0.58802 0.18056 -0.59496 0.15973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00" y="15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7" grpId="2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003800" y="620713"/>
            <a:ext cx="3529013" cy="1965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Маленький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сл </a:t>
            </a:r>
            <a:r>
              <a:rPr lang="ru-RU" sz="4000" dirty="0" smtClean="0">
                <a:solidFill>
                  <a:schemeClr val="bg1"/>
                </a:solidFill>
              </a:rPr>
              <a:t>…. </a:t>
            </a:r>
            <a:r>
              <a:rPr lang="ru-RU" sz="4000" dirty="0">
                <a:solidFill>
                  <a:schemeClr val="bg1"/>
                </a:solidFill>
              </a:rPr>
              <a:t>нёнок</a:t>
            </a:r>
          </a:p>
        </p:txBody>
      </p:sp>
      <p:pic>
        <p:nvPicPr>
          <p:cNvPr id="9219" name="Рисунок 2" descr="бемби с зайцем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429000"/>
            <a:ext cx="280828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348038" y="2133600"/>
            <a:ext cx="1096962" cy="871538"/>
          </a:xfrm>
          <a:prstGeom prst="cloudCallout">
            <a:avLst>
              <a:gd name="adj1" fmla="val -29620"/>
              <a:gd name="adj2" fmla="val 1102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О</a:t>
            </a: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2484438" y="2133600"/>
            <a:ext cx="555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FF0000"/>
                </a:solidFill>
                <a:latin typeface="OdessaScript" pitchFamily="2" charset="0"/>
              </a:rPr>
              <a:t>?</a:t>
            </a:r>
            <a:endParaRPr lang="ru-RU" sz="7200">
              <a:latin typeface="Calibri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900113" y="1989138"/>
            <a:ext cx="1071562" cy="1000125"/>
          </a:xfrm>
          <a:prstGeom prst="cloudCallout">
            <a:avLst>
              <a:gd name="adj1" fmla="val 48257"/>
              <a:gd name="adj2" fmla="val 8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А</a:t>
            </a:r>
            <a:r>
              <a:rPr lang="ru-RU" sz="4400" b="1" dirty="0">
                <a:solidFill>
                  <a:srgbClr val="FF0000"/>
                </a:solidFill>
                <a:latin typeface="OdessaScript" pitchFamily="2" charset="0"/>
              </a:rPr>
              <a:t> </a:t>
            </a:r>
          </a:p>
        </p:txBody>
      </p:sp>
      <p:sp>
        <p:nvSpPr>
          <p:cNvPr id="7" name="Выноска-облако 6"/>
          <p:cNvSpPr/>
          <p:nvPr/>
        </p:nvSpPr>
        <p:spPr>
          <a:xfrm rot="3368918" flipH="1">
            <a:off x="3709573" y="4374515"/>
            <a:ext cx="2684463" cy="1089025"/>
          </a:xfrm>
          <a:prstGeom prst="cloudCallout">
            <a:avLst>
              <a:gd name="adj1" fmla="val 43020"/>
              <a:gd name="adj2" fmla="val 11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подсказка</a:t>
            </a:r>
          </a:p>
        </p:txBody>
      </p:sp>
      <p:pic>
        <p:nvPicPr>
          <p:cNvPr id="8" name="Рисунок 7" descr="слон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997200"/>
            <a:ext cx="22320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2160" y="5229200"/>
            <a:ext cx="16557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/>
              <a:t>СЛ</a:t>
            </a:r>
            <a:r>
              <a:rPr lang="ru-RU" sz="3200" b="1" dirty="0" smtClean="0">
                <a:solidFill>
                  <a:srgbClr val="FF0000"/>
                </a:solidFill>
              </a:rPr>
              <a:t>..</a:t>
            </a:r>
            <a:r>
              <a:rPr lang="ru-RU" sz="3200" b="1" dirty="0" smtClean="0"/>
              <a:t>Н</a:t>
            </a:r>
            <a:endParaRPr lang="ru-RU" sz="32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40650" y="5589588"/>
            <a:ext cx="1008063" cy="7921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0.07616 C 0.04358 -0.11736 0.04254 -0.15857 0.07761 -0.17408 C 0.11268 -0.18959 0.22292 -0.18935 0.25573 -0.16991 C 0.28854 -0.15047 0.27118 -0.07361 0.27448 -0.05741 C 0.27778 -0.04121 0.27691 -0.05672 0.27604 -0.07199 " pathEditMode="relative" rAng="0" ptsTypes="aa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3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7" grpId="2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27088" y="765175"/>
            <a:ext cx="3214687" cy="1965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Л 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… 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сная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опасность </a:t>
            </a:r>
          </a:p>
        </p:txBody>
      </p:sp>
      <p:pic>
        <p:nvPicPr>
          <p:cNvPr id="10243" name="Рисунок 2" descr="богатырь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9500"/>
            <a:ext cx="26638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6659563" y="765175"/>
            <a:ext cx="1096962" cy="871538"/>
          </a:xfrm>
          <a:prstGeom prst="cloudCallout">
            <a:avLst>
              <a:gd name="adj1" fmla="val -27014"/>
              <a:gd name="adj2" fmla="val 92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Е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4211638" y="692150"/>
            <a:ext cx="1071562" cy="1000125"/>
          </a:xfrm>
          <a:prstGeom prst="cloudCallout">
            <a:avLst>
              <a:gd name="adj1" fmla="val 48257"/>
              <a:gd name="adj2" fmla="val 8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И</a:t>
            </a:r>
            <a:r>
              <a:rPr lang="ru-RU" sz="4400" b="1" dirty="0">
                <a:solidFill>
                  <a:srgbClr val="FF0000"/>
                </a:solidFill>
                <a:latin typeface="OdessaScript" pitchFamily="2" charset="0"/>
              </a:rPr>
              <a:t> </a:t>
            </a:r>
          </a:p>
        </p:txBody>
      </p:sp>
      <p:sp>
        <p:nvSpPr>
          <p:cNvPr id="10246" name="Прямоугольник 5"/>
          <p:cNvSpPr>
            <a:spLocks noChangeArrowheads="1"/>
          </p:cNvSpPr>
          <p:nvPr/>
        </p:nvSpPr>
        <p:spPr bwMode="auto">
          <a:xfrm>
            <a:off x="5651500" y="765175"/>
            <a:ext cx="6397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  <a:latin typeface="OdessaScript" pitchFamily="2" charset="0"/>
              </a:rPr>
              <a:t>?</a:t>
            </a:r>
            <a:endParaRPr lang="ru-RU" sz="8800">
              <a:latin typeface="Calibri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368918" flipH="1">
            <a:off x="1693069" y="4087019"/>
            <a:ext cx="2684463" cy="1089025"/>
          </a:xfrm>
          <a:prstGeom prst="cloudCallout">
            <a:avLst>
              <a:gd name="adj1" fmla="val -16361"/>
              <a:gd name="adj2" fmla="val -173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подсказка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4438" y="5805488"/>
            <a:ext cx="107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/>
              <a:t>Л</a:t>
            </a:r>
            <a:r>
              <a:rPr lang="ru-RU" sz="3200" b="1" dirty="0" smtClean="0">
                <a:solidFill>
                  <a:srgbClr val="FF0000"/>
                </a:solidFill>
              </a:rPr>
              <a:t>..</a:t>
            </a:r>
            <a:r>
              <a:rPr lang="ru-RU" sz="3200" b="1" dirty="0" smtClean="0"/>
              <a:t>С</a:t>
            </a:r>
            <a:endParaRPr lang="ru-RU" sz="3200" b="1" dirty="0"/>
          </a:p>
        </p:txBody>
      </p:sp>
      <p:pic>
        <p:nvPicPr>
          <p:cNvPr id="9" name="Рисунок 8" descr="зел.лес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97200"/>
            <a:ext cx="187325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667625" y="5373688"/>
            <a:ext cx="1081088" cy="10795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63 -0.07292 C -0.26076 -0.09421 -0.48489 -0.11551 -0.571 -0.10833 C -0.65711 -0.10116 -0.55659 -0.04259 -0.55381 -0.02917 " pathEditMode="relative" ptsTypes="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7" grpId="1" animBg="1"/>
      <p:bldP spid="7" grpId="2" animBg="1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003800" y="620713"/>
            <a:ext cx="3430588" cy="1965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Добрый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с </a:t>
            </a:r>
            <a:r>
              <a:rPr lang="ru-RU" sz="4000" dirty="0" smtClean="0">
                <a:solidFill>
                  <a:schemeClr val="bg1"/>
                </a:solidFill>
              </a:rPr>
              <a:t>… </a:t>
            </a:r>
            <a:r>
              <a:rPr lang="ru-RU" sz="4000" dirty="0" err="1">
                <a:solidFill>
                  <a:schemeClr val="bg1"/>
                </a:solidFill>
              </a:rPr>
              <a:t>довник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267" name="Рисунок 2" descr="зай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924300"/>
            <a:ext cx="252095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627313" y="2349500"/>
            <a:ext cx="1096962" cy="871538"/>
          </a:xfrm>
          <a:prstGeom prst="cloudCallout">
            <a:avLst>
              <a:gd name="adj1" fmla="val -27014"/>
              <a:gd name="adj2" fmla="val 92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А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39750" y="2349500"/>
            <a:ext cx="1071563" cy="1000125"/>
          </a:xfrm>
          <a:prstGeom prst="cloudCallout">
            <a:avLst>
              <a:gd name="adj1" fmla="val 48257"/>
              <a:gd name="adj2" fmla="val 8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О</a:t>
            </a:r>
            <a:r>
              <a:rPr lang="ru-RU" sz="4400" b="1" dirty="0">
                <a:solidFill>
                  <a:srgbClr val="FF0000"/>
                </a:solidFill>
                <a:latin typeface="OdessaScript" pitchFamily="2" charset="0"/>
              </a:rPr>
              <a:t> </a:t>
            </a:r>
          </a:p>
        </p:txBody>
      </p:sp>
      <p:sp>
        <p:nvSpPr>
          <p:cNvPr id="11270" name="Прямоугольник 5"/>
          <p:cNvSpPr>
            <a:spLocks noChangeArrowheads="1"/>
          </p:cNvSpPr>
          <p:nvPr/>
        </p:nvSpPr>
        <p:spPr bwMode="auto">
          <a:xfrm>
            <a:off x="1979613" y="2276475"/>
            <a:ext cx="5984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OdessaScript" pitchFamily="2" charset="0"/>
              </a:rPr>
              <a:t>?</a:t>
            </a:r>
            <a:endParaRPr lang="ru-RU" sz="8000">
              <a:latin typeface="Calibri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368918" flipH="1">
            <a:off x="2125399" y="4230498"/>
            <a:ext cx="2684463" cy="1089025"/>
          </a:xfrm>
          <a:prstGeom prst="cloudCallout">
            <a:avLst>
              <a:gd name="adj1" fmla="val 43020"/>
              <a:gd name="adj2" fmla="val 11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подсказка</a:t>
            </a:r>
          </a:p>
        </p:txBody>
      </p:sp>
      <p:grpSp>
        <p:nvGrpSpPr>
          <p:cNvPr id="3" name="Группа 15"/>
          <p:cNvGrpSpPr>
            <a:grpSpLocks/>
          </p:cNvGrpSpPr>
          <p:nvPr/>
        </p:nvGrpSpPr>
        <p:grpSpPr bwMode="auto">
          <a:xfrm>
            <a:off x="4356100" y="2924175"/>
            <a:ext cx="3263900" cy="2749550"/>
            <a:chOff x="5436096" y="3356992"/>
            <a:chExt cx="3264198" cy="2748820"/>
          </a:xfrm>
        </p:grpSpPr>
        <p:pic>
          <p:nvPicPr>
            <p:cNvPr id="11275" name="Рисунок 7" descr="яблоня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3356992"/>
              <a:ext cx="1103958" cy="138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Рисунок 8" descr="яблоня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3356992"/>
              <a:ext cx="1103958" cy="138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Рисунок 9" descr="яблоня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3356992"/>
              <a:ext cx="1103958" cy="138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Рисунок 10" descr="яблоня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4725144"/>
              <a:ext cx="1103958" cy="138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Рисунок 11" descr="яблоня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6216" y="4725144"/>
              <a:ext cx="1103958" cy="138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Рисунок 12" descr="яблоня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725144"/>
              <a:ext cx="1103958" cy="1380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076056" y="5877272"/>
            <a:ext cx="17284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С</a:t>
            </a:r>
            <a:r>
              <a:rPr lang="ru-RU" sz="3200" b="1" dirty="0" smtClean="0">
                <a:solidFill>
                  <a:srgbClr val="FF0000"/>
                </a:solidFill>
              </a:rPr>
              <a:t>..</a:t>
            </a:r>
            <a:r>
              <a:rPr lang="ru-RU" sz="3200" b="1" dirty="0" smtClean="0"/>
              <a:t>Д</a:t>
            </a:r>
            <a:endParaRPr lang="ru-RU" sz="3200" b="1" dirty="0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740650" y="5445125"/>
            <a:ext cx="1079500" cy="1008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-0.08519 C 0.07466 -0.13496 0.10434 -0.18449 0.15434 -0.20185 C 0.20434 -0.21921 0.31719 -0.20671 0.34497 -0.18935 C 0.37275 -0.17199 0.32535 -0.11296 0.32153 -0.09769 " pathEditMode="relative" ptsTypes="a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7" grpId="1" animBg="1"/>
      <p:bldP spid="7" grpId="2" animBg="1"/>
      <p:bldP spid="17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827088" y="620713"/>
            <a:ext cx="3214687" cy="1965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Узкая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bg1"/>
                </a:solidFill>
              </a:rPr>
              <a:t>тр</a:t>
            </a:r>
            <a:r>
              <a:rPr lang="ru-RU" sz="4000" dirty="0">
                <a:solidFill>
                  <a:schemeClr val="bg1"/>
                </a:solidFill>
              </a:rPr>
              <a:t>  </a:t>
            </a:r>
            <a:r>
              <a:rPr lang="ru-RU" sz="4000" dirty="0" smtClean="0">
                <a:solidFill>
                  <a:schemeClr val="bg1"/>
                </a:solidFill>
              </a:rPr>
              <a:t>… </a:t>
            </a:r>
            <a:r>
              <a:rPr lang="ru-RU" sz="4000" dirty="0">
                <a:solidFill>
                  <a:schemeClr val="bg1"/>
                </a:solidFill>
              </a:rPr>
              <a:t>пинка </a:t>
            </a:r>
          </a:p>
        </p:txBody>
      </p:sp>
      <p:pic>
        <p:nvPicPr>
          <p:cNvPr id="12291" name="Рисунок 2" descr="волк с мешком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3"/>
            <a:ext cx="29305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6588125" y="1628775"/>
            <a:ext cx="1096963" cy="871538"/>
          </a:xfrm>
          <a:prstGeom prst="cloudCallout">
            <a:avLst>
              <a:gd name="adj1" fmla="val -27014"/>
              <a:gd name="adj2" fmla="val 1217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А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4211638" y="1700213"/>
            <a:ext cx="1071562" cy="1000125"/>
          </a:xfrm>
          <a:prstGeom prst="cloudCallout">
            <a:avLst>
              <a:gd name="adj1" fmla="val 48257"/>
              <a:gd name="adj2" fmla="val 8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О</a:t>
            </a:r>
            <a:r>
              <a:rPr lang="ru-RU" sz="4400" b="1" dirty="0">
                <a:solidFill>
                  <a:srgbClr val="FF0000"/>
                </a:solidFill>
                <a:latin typeface="OdessaScript" pitchFamily="2" charset="0"/>
              </a:rPr>
              <a:t> </a:t>
            </a:r>
          </a:p>
        </p:txBody>
      </p:sp>
      <p:sp>
        <p:nvSpPr>
          <p:cNvPr id="12294" name="Прямоугольник 5"/>
          <p:cNvSpPr>
            <a:spLocks noChangeArrowheads="1"/>
          </p:cNvSpPr>
          <p:nvPr/>
        </p:nvSpPr>
        <p:spPr bwMode="auto">
          <a:xfrm>
            <a:off x="5724525" y="1628775"/>
            <a:ext cx="5984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FF0000"/>
                </a:solidFill>
                <a:latin typeface="OdessaScript" pitchFamily="2" charset="0"/>
              </a:rPr>
              <a:t>?</a:t>
            </a:r>
            <a:endParaRPr lang="ru-RU" sz="8000">
              <a:latin typeface="Calibri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 rot="3368918" flipH="1">
            <a:off x="2269415" y="4662547"/>
            <a:ext cx="2684463" cy="1089025"/>
          </a:xfrm>
          <a:prstGeom prst="cloudCallout">
            <a:avLst>
              <a:gd name="adj1" fmla="val -18835"/>
              <a:gd name="adj2" fmla="val -1429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подсказка</a:t>
            </a:r>
          </a:p>
        </p:txBody>
      </p:sp>
      <p:pic>
        <p:nvPicPr>
          <p:cNvPr id="8" name="Рисунок 7" descr="зелёный лес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24175"/>
            <a:ext cx="23018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1259632" y="5229225"/>
            <a:ext cx="1871662" cy="728663"/>
            <a:chOff x="1259277" y="5229200"/>
            <a:chExt cx="1872208" cy="728791"/>
          </a:xfrm>
        </p:grpSpPr>
        <p:sp>
          <p:nvSpPr>
            <p:cNvPr id="12299" name="TextBox 8"/>
            <p:cNvSpPr txBox="1">
              <a:spLocks noChangeArrowheads="1"/>
            </p:cNvSpPr>
            <p:nvPr/>
          </p:nvSpPr>
          <p:spPr bwMode="auto">
            <a:xfrm>
              <a:off x="1259277" y="5373216"/>
              <a:ext cx="187220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/>
                <a:t>ТР</a:t>
              </a:r>
              <a:r>
                <a:rPr lang="ru-RU" sz="3200" b="1" dirty="0" smtClean="0">
                  <a:solidFill>
                    <a:srgbClr val="FF0000"/>
                  </a:solidFill>
                </a:rPr>
                <a:t>..</a:t>
              </a:r>
              <a:r>
                <a:rPr lang="ru-RU" sz="3200" b="1" dirty="0" smtClean="0"/>
                <a:t>ПКА</a:t>
              </a:r>
              <a:endParaRPr lang="ru-RU" sz="3200" b="1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rot="5400000" flipH="1" flipV="1">
              <a:off x="1908022" y="5229187"/>
              <a:ext cx="215938" cy="2159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12088" y="5445125"/>
            <a:ext cx="1008062" cy="100806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-0.0875 C -0.01563 -0.11365 -0.06997 -0.13958 -0.12691 -0.12916 C -0.18386 -0.11875 -0.27413 -0.04189 -0.30347 -0.025 " pathEditMode="relative" ptsTypes="a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7" grpId="0" animBg="1"/>
      <p:bldP spid="7" grpId="1" animBg="1"/>
      <p:bldP spid="7" grpId="2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Безударный хитрый гласный: </a:t>
            </a:r>
          </a:p>
          <a:p>
            <a:pPr algn="ctr">
              <a:buNone/>
            </a:pPr>
            <a:r>
              <a:rPr lang="ru-RU" dirty="0"/>
              <a:t>Слышим мы его прекрасно. </a:t>
            </a:r>
          </a:p>
          <a:p>
            <a:pPr algn="ctr">
              <a:buNone/>
            </a:pPr>
            <a:r>
              <a:rPr lang="ru-RU" dirty="0"/>
              <a:t>А в письме какая буква? </a:t>
            </a:r>
          </a:p>
          <a:p>
            <a:pPr algn="ctr">
              <a:buNone/>
            </a:pPr>
            <a:r>
              <a:rPr lang="ru-RU" dirty="0"/>
              <a:t>Здесь поможет </a:t>
            </a:r>
            <a:r>
              <a:rPr lang="ru-RU" dirty="0" smtClean="0"/>
              <a:t>нам </a:t>
            </a:r>
            <a:r>
              <a:rPr lang="ru-RU" dirty="0"/>
              <a:t>наука: </a:t>
            </a:r>
          </a:p>
          <a:p>
            <a:pPr algn="ctr">
              <a:buNone/>
            </a:pPr>
            <a:r>
              <a:rPr lang="ru-RU" b="1" u="sng" dirty="0"/>
              <a:t>Гласный ставь под ударенье, </a:t>
            </a:r>
          </a:p>
          <a:p>
            <a:pPr algn="ctr">
              <a:buNone/>
            </a:pPr>
            <a:r>
              <a:rPr lang="ru-RU" b="1" u="sng" dirty="0"/>
              <a:t>Чтоб рассеять все сомненья.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6000" dirty="0" smtClean="0"/>
              <a:t>«Приходи сегодня вечером с мечом, сыграем».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меч</a:t>
            </a:r>
            <a:endParaRPr lang="ru-RU" sz="4800" dirty="0"/>
          </a:p>
        </p:txBody>
      </p:sp>
      <p:pic>
        <p:nvPicPr>
          <p:cNvPr id="6" name="Picture 2" descr="http://www.toyguns.ru/i/110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057" y="1600200"/>
            <a:ext cx="566588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>
                <a:solidFill>
                  <a:schemeClr val="folHlink"/>
                </a:solidFill>
                <a:latin typeface="Times New Roman" pitchFamily="18" charset="0"/>
              </a:rPr>
              <a:t>Проблемный  вопрос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9138"/>
            <a:ext cx="8456613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sz="4000" b="1" i="1" dirty="0">
                <a:latin typeface="Times New Roman" pitchFamily="18" charset="0"/>
              </a:rPr>
              <a:t>«Приходи сегодня вечером с м…</a:t>
            </a:r>
            <a:r>
              <a:rPr lang="ru-RU" sz="4000" b="1" i="1" dirty="0" err="1">
                <a:latin typeface="Times New Roman" pitchFamily="18" charset="0"/>
              </a:rPr>
              <a:t>чом</a:t>
            </a:r>
            <a:r>
              <a:rPr lang="ru-RU" sz="4000" b="1" i="1" dirty="0">
                <a:latin typeface="Times New Roman" pitchFamily="18" charset="0"/>
              </a:rPr>
              <a:t>, сыграем»</a:t>
            </a:r>
            <a:endParaRPr lang="ru-RU" sz="4000" b="1" i="1" u="sng" dirty="0"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3600" b="1" i="1" u="sng" dirty="0">
              <a:latin typeface="Times New Roman" pitchFamily="18" charset="0"/>
            </a:endParaRPr>
          </a:p>
          <a:p>
            <a:pPr algn="ctr">
              <a:buFontTx/>
              <a:buNone/>
            </a:pPr>
            <a:endParaRPr lang="ru-RU" sz="3600" b="1" u="sng" dirty="0">
              <a:latin typeface="Monotype Corsiva" pitchFamily="66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708275"/>
            <a:ext cx="21939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Владелец\Рабочий стол\для семинара картинки 2\ул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429108"/>
            <a:ext cx="121444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Владелец\Рабочий стол\ворот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4" descr="C:\Documents and Settings\Владелец\Рабочий стол\для семинара картинки 2\анимашк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29240"/>
            <a:ext cx="2357454" cy="1428760"/>
          </a:xfrm>
          <a:prstGeom prst="rect">
            <a:avLst/>
          </a:prstGeom>
          <a:noFill/>
        </p:spPr>
      </p:pic>
      <p:pic>
        <p:nvPicPr>
          <p:cNvPr id="5123" name="Picture 3" descr="C:\Documents and Settings\Владелец\Рабочий стол\соба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429000"/>
            <a:ext cx="2345683" cy="2428893"/>
          </a:xfrm>
          <a:prstGeom prst="rect">
            <a:avLst/>
          </a:prstGeom>
          <a:noFill/>
        </p:spPr>
      </p:pic>
      <p:pic>
        <p:nvPicPr>
          <p:cNvPr id="8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53" y="908720"/>
            <a:ext cx="121444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Владелец\Рабочий стол\для семинара картинки 2\ул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00438"/>
            <a:ext cx="1214447" cy="2428892"/>
          </a:xfrm>
          <a:prstGeom prst="rect">
            <a:avLst/>
          </a:prstGeom>
          <a:noFill/>
        </p:spPr>
      </p:pic>
      <p:pic>
        <p:nvPicPr>
          <p:cNvPr id="2050" name="Picture 2" descr="C:\Documents and Settings\Владелец\Рабочий стол\пет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84" y="2143116"/>
            <a:ext cx="2357422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В</a:t>
            </a:r>
            <a:r>
              <a:rPr lang="ru-RU" sz="3200" b="1" i="1" dirty="0" smtClean="0"/>
              <a:t> л</a:t>
            </a:r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r>
              <a:rPr lang="ru-RU" sz="3200" b="1" i="1" dirty="0" smtClean="0"/>
              <a:t>су ж</a:t>
            </a:r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r>
              <a:rPr lang="ru-RU" sz="3200" b="1" i="1" dirty="0" smtClean="0"/>
              <a:t>вёт рыжая л</a:t>
            </a:r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r>
              <a:rPr lang="ru-RU" sz="3200" b="1" i="1" dirty="0" smtClean="0"/>
              <a:t>са.</a:t>
            </a:r>
          </a:p>
          <a:p>
            <a:r>
              <a:rPr lang="ru-RU" sz="3200" b="1" i="1" dirty="0" smtClean="0"/>
              <a:t>  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Л</a:t>
            </a:r>
            <a:r>
              <a:rPr lang="ru-RU" sz="3200" b="1" i="1" dirty="0" smtClean="0"/>
              <a:t>исий дом - н</a:t>
            </a:r>
            <a:r>
              <a:rPr lang="ru-RU" sz="3200" b="1" i="1" dirty="0" smtClean="0">
                <a:solidFill>
                  <a:srgbClr val="FF0000"/>
                </a:solidFill>
              </a:rPr>
              <a:t>о</a:t>
            </a:r>
            <a:r>
              <a:rPr lang="ru-RU" sz="3200" b="1" i="1" dirty="0" smtClean="0"/>
              <a:t>ра.</a:t>
            </a:r>
          </a:p>
          <a:p>
            <a:r>
              <a:rPr lang="ru-RU" sz="3200" b="1" i="1" dirty="0" smtClean="0"/>
              <a:t>   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  </a:t>
            </a:r>
          </a:p>
          <a:p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У</a:t>
            </a:r>
            <a:r>
              <a:rPr lang="ru-RU" sz="3200" b="1" i="1" dirty="0" smtClean="0"/>
              <a:t> н</a:t>
            </a:r>
            <a:r>
              <a:rPr lang="ru-RU" sz="3200" b="1" i="1" dirty="0" smtClean="0">
                <a:solidFill>
                  <a:srgbClr val="FF0000"/>
                </a:solidFill>
              </a:rPr>
              <a:t>о</a:t>
            </a:r>
            <a:r>
              <a:rPr lang="ru-RU" sz="3200" b="1" i="1" dirty="0" smtClean="0"/>
              <a:t>ры играют в</a:t>
            </a:r>
            <a:r>
              <a:rPr lang="ru-RU" sz="3200" b="1" i="1" dirty="0" smtClean="0">
                <a:solidFill>
                  <a:srgbClr val="FF0000"/>
                </a:solidFill>
              </a:rPr>
              <a:t>е</a:t>
            </a:r>
            <a:r>
              <a:rPr lang="ru-RU" sz="3200" b="1" i="1" dirty="0" smtClean="0"/>
              <a:t>сёлые л</a:t>
            </a:r>
            <a:r>
              <a:rPr lang="ru-RU" sz="3200" b="1" i="1" dirty="0" smtClean="0">
                <a:solidFill>
                  <a:srgbClr val="FF0000"/>
                </a:solidFill>
              </a:rPr>
              <a:t>и</a:t>
            </a:r>
            <a:r>
              <a:rPr lang="ru-RU" sz="3200" b="1" i="1" dirty="0" smtClean="0"/>
              <a:t>сята.  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642966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  </a:t>
            </a:r>
            <a:r>
              <a:rPr lang="ru-RU" sz="3200" b="1" i="1" dirty="0" smtClean="0">
                <a:solidFill>
                  <a:srgbClr val="FF0000"/>
                </a:solidFill>
              </a:rPr>
              <a:t>Ли</a:t>
            </a:r>
            <a:r>
              <a:rPr lang="ru-RU" sz="3200" b="1" i="1" dirty="0" smtClean="0"/>
              <a:t>сица учит их лисьим повадкам.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В лесу живёт рыжая лиса.</a:t>
            </a:r>
          </a:p>
          <a:p>
            <a:r>
              <a:rPr lang="ru-RU" sz="3200" b="1" i="1" dirty="0" smtClean="0"/>
              <a:t>  Лисий дом - нора.</a:t>
            </a:r>
          </a:p>
          <a:p>
            <a:r>
              <a:rPr lang="ru-RU" sz="3200" b="1" i="1" dirty="0" smtClean="0"/>
              <a:t> У норы играют весёлые лисята.  Лисица учит их лисьим повадкам.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213080" y="10052384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ru-RU" i="1" dirty="0" smtClean="0"/>
              <a:t>Лиса.</a:t>
            </a:r>
            <a:endParaRPr lang="ru-RU" dirty="0" smtClean="0"/>
          </a:p>
          <a:p>
            <a:r>
              <a:rPr lang="ru-RU" i="1" dirty="0" smtClean="0"/>
              <a:t>	В лису живёт рыжая леса. Лисий дом- нара. У норы играют весёлые </a:t>
            </a:r>
            <a:r>
              <a:rPr lang="ru-RU" i="1" dirty="0" err="1" smtClean="0"/>
              <a:t>лесята</a:t>
            </a:r>
            <a:r>
              <a:rPr lang="ru-RU" i="1" dirty="0" smtClean="0"/>
              <a:t>.  </a:t>
            </a:r>
            <a:r>
              <a:rPr lang="ru-RU" i="1" dirty="0" err="1" smtClean="0"/>
              <a:t>Лесица</a:t>
            </a:r>
            <a:r>
              <a:rPr lang="ru-RU" i="1" dirty="0" smtClean="0"/>
              <a:t> учит их лисьим повадкам.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-642965"/>
            <a:ext cx="10644262" cy="7500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500042"/>
            <a:ext cx="65722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</a:t>
            </a:r>
            <a:endParaRPr lang="ru-RU" sz="3200" b="1" dirty="0" smtClean="0"/>
          </a:p>
          <a:p>
            <a:endParaRPr lang="ru-RU" sz="3200" b="1" i="1" dirty="0" smtClean="0"/>
          </a:p>
          <a:p>
            <a:r>
              <a:rPr lang="ru-RU" sz="3200" b="1" i="1" dirty="0" smtClean="0"/>
              <a:t>В л</a:t>
            </a:r>
            <a:r>
              <a:rPr lang="ru-RU" sz="3200" b="1" i="1" u="sng" dirty="0" smtClean="0"/>
              <a:t>е</a:t>
            </a:r>
            <a:r>
              <a:rPr lang="ru-RU" sz="3200" b="1" i="1" dirty="0" smtClean="0"/>
              <a:t>су живёт рыжая л</a:t>
            </a:r>
            <a:r>
              <a:rPr lang="ru-RU" sz="3200" b="1" i="1" u="sng" dirty="0" smtClean="0"/>
              <a:t>и</a:t>
            </a:r>
            <a:r>
              <a:rPr lang="ru-RU" sz="3200" b="1" i="1" dirty="0" smtClean="0"/>
              <a:t>са.</a:t>
            </a:r>
          </a:p>
          <a:p>
            <a:r>
              <a:rPr lang="ru-RU" sz="3200" b="1" i="1" dirty="0" smtClean="0"/>
              <a:t>  </a:t>
            </a:r>
            <a:endParaRPr lang="ru-RU" sz="3200" b="1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Владелец\Рабочий стол\для семинара картинки 2\улиц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071942"/>
            <a:ext cx="1143041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Владелец\Рабочий стол\зайчи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071942"/>
            <a:ext cx="1500198" cy="1950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9534" y="2332037"/>
            <a:ext cx="8229600" cy="4525963"/>
          </a:xfrm>
        </p:spPr>
        <p:txBody>
          <a:bodyPr/>
          <a:lstStyle/>
          <a:p>
            <a:r>
              <a:rPr lang="ru-RU" i="1" dirty="0" smtClean="0"/>
              <a:t>Светлана полоскала собачку.</a:t>
            </a:r>
            <a:endParaRPr lang="ru-RU" dirty="0" smtClean="0"/>
          </a:p>
          <a:p>
            <a:r>
              <a:rPr lang="ru-RU" i="1" dirty="0" smtClean="0"/>
              <a:t>                  Все спустились с горы, а Витя всё слизал. </a:t>
            </a:r>
            <a:endParaRPr lang="ru-RU" dirty="0" smtClean="0"/>
          </a:p>
          <a:p>
            <a:r>
              <a:rPr lang="ru-RU" i="1" dirty="0" smtClean="0"/>
              <a:t>                  Сестрёнка отварила дверь.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57279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214422"/>
            <a:ext cx="65008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Светлана полоскала собачку.</a:t>
            </a:r>
            <a:endParaRPr lang="ru-RU" sz="3600" b="1" dirty="0" smtClean="0"/>
          </a:p>
          <a:p>
            <a:r>
              <a:rPr lang="ru-RU" sz="3600" b="1" i="1" dirty="0" smtClean="0"/>
              <a:t> </a:t>
            </a:r>
          </a:p>
          <a:p>
            <a:r>
              <a:rPr lang="ru-RU" sz="3600" b="1" i="1" dirty="0" smtClean="0"/>
              <a:t> Все спустились с горы, а Витя всё слизал. </a:t>
            </a:r>
            <a:endParaRPr lang="ru-RU" sz="3600" b="1" dirty="0" smtClean="0"/>
          </a:p>
          <a:p>
            <a:r>
              <a:rPr lang="ru-RU" sz="3600" b="1" i="1" dirty="0" smtClean="0"/>
              <a:t>   </a:t>
            </a:r>
          </a:p>
          <a:p>
            <a:r>
              <a:rPr lang="ru-RU" sz="3600" b="1" i="1" dirty="0" smtClean="0"/>
              <a:t>  Сестрёнка отварила дверь.</a:t>
            </a:r>
            <a:endParaRPr lang="ru-RU" sz="3600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9534" y="2332037"/>
            <a:ext cx="8229600" cy="4525963"/>
          </a:xfrm>
        </p:spPr>
        <p:txBody>
          <a:bodyPr/>
          <a:lstStyle/>
          <a:p>
            <a:r>
              <a:rPr lang="ru-RU" i="1" dirty="0" smtClean="0"/>
              <a:t>Светлана полоскала собачку.</a:t>
            </a:r>
            <a:endParaRPr lang="ru-RU" dirty="0" smtClean="0"/>
          </a:p>
          <a:p>
            <a:r>
              <a:rPr lang="ru-RU" i="1" dirty="0" smtClean="0"/>
              <a:t>                  Все спустились с горы, а Витя всё слизал. </a:t>
            </a:r>
            <a:endParaRPr lang="ru-RU" dirty="0" smtClean="0"/>
          </a:p>
          <a:p>
            <a:r>
              <a:rPr lang="ru-RU" i="1" dirty="0" smtClean="0"/>
              <a:t>                  Сестрёнка отварила дверь.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1057279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214422"/>
            <a:ext cx="65008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/>
              <a:t>Светлана пол</a:t>
            </a:r>
            <a:r>
              <a:rPr lang="ru-RU" sz="3600" b="1" i="1" dirty="0" smtClean="0">
                <a:solidFill>
                  <a:srgbClr val="FF0000"/>
                </a:solidFill>
              </a:rPr>
              <a:t>а</a:t>
            </a:r>
            <a:r>
              <a:rPr lang="ru-RU" sz="3600" b="1" i="1" dirty="0" smtClean="0"/>
              <a:t>скала собачку.</a:t>
            </a:r>
            <a:endParaRPr lang="ru-RU" sz="3600" b="1" dirty="0" smtClean="0"/>
          </a:p>
          <a:p>
            <a:r>
              <a:rPr lang="ru-RU" sz="3600" b="1" i="1" dirty="0" smtClean="0"/>
              <a:t> </a:t>
            </a:r>
          </a:p>
          <a:p>
            <a:r>
              <a:rPr lang="ru-RU" sz="3600" b="1" i="1" dirty="0" smtClean="0"/>
              <a:t>Все спустились с горы, а Витя всё сл</a:t>
            </a:r>
            <a:r>
              <a:rPr lang="ru-RU" sz="3600" b="1" i="1" dirty="0" smtClean="0">
                <a:solidFill>
                  <a:srgbClr val="FF0000"/>
                </a:solidFill>
              </a:rPr>
              <a:t>е</a:t>
            </a:r>
            <a:r>
              <a:rPr lang="ru-RU" sz="3600" b="1" i="1" dirty="0" smtClean="0"/>
              <a:t>зал. </a:t>
            </a:r>
            <a:endParaRPr lang="ru-RU" sz="3600" b="1" dirty="0" smtClean="0"/>
          </a:p>
          <a:p>
            <a:r>
              <a:rPr lang="ru-RU" sz="3600" b="1" i="1" dirty="0" smtClean="0"/>
              <a:t>   </a:t>
            </a:r>
          </a:p>
          <a:p>
            <a:r>
              <a:rPr lang="ru-RU" sz="3600" b="1" i="1" dirty="0" smtClean="0"/>
              <a:t>  Сестрёнка отв</a:t>
            </a:r>
            <a:r>
              <a:rPr lang="ru-RU" sz="3600" b="1" i="1" dirty="0" smtClean="0">
                <a:solidFill>
                  <a:srgbClr val="FF0000"/>
                </a:solidFill>
              </a:rPr>
              <a:t>о</a:t>
            </a:r>
            <a:r>
              <a:rPr lang="ru-RU" sz="3600" b="1" i="1" dirty="0" smtClean="0"/>
              <a:t>рила дверь.</a:t>
            </a:r>
            <a:endParaRPr lang="ru-RU" sz="3600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3258799" y="6357958"/>
            <a:ext cx="45719" cy="1682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500174"/>
            <a:ext cx="63127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dirty="0" smtClean="0"/>
              <a:t>Поля, сорока, тропа, трава,     </a:t>
            </a:r>
          </a:p>
          <a:p>
            <a:r>
              <a:rPr lang="ru-RU" sz="3200" b="1" dirty="0" smtClean="0"/>
              <a:t>     карандаш;</a:t>
            </a:r>
          </a:p>
          <a:p>
            <a:r>
              <a:rPr lang="ru-RU" sz="3200" b="1" dirty="0" smtClean="0"/>
              <a:t> деревня, звезда, рисунок, леса,   мячи;</a:t>
            </a:r>
          </a:p>
          <a:p>
            <a:r>
              <a:rPr lang="ru-RU" sz="3200" b="1" dirty="0" smtClean="0"/>
              <a:t>вода, сова, ковёр, земля, котята.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Владелец\Рабочий стол\для семинара картинки 2\51133212_c1ad888d0d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Documents and Settings\Владелец\Рабочий стол\для семинара картинки 2\лиса глаза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2826728" cy="3786214"/>
          </a:xfrm>
          <a:prstGeom prst="rect">
            <a:avLst/>
          </a:prstGeom>
          <a:noFill/>
        </p:spPr>
      </p:pic>
      <p:pic>
        <p:nvPicPr>
          <p:cNvPr id="8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000636"/>
            <a:ext cx="1357290" cy="185736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4572008"/>
            <a:ext cx="271464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Безударные</a:t>
            </a: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гласные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Собака</a:t>
            </a:r>
          </a:p>
          <a:p>
            <a:pPr algn="ctr">
              <a:buNone/>
            </a:pPr>
            <a:r>
              <a:rPr lang="ru-RU" sz="4800" dirty="0" smtClean="0"/>
              <a:t>Петух</a:t>
            </a:r>
          </a:p>
          <a:p>
            <a:pPr algn="ctr">
              <a:buNone/>
            </a:pPr>
            <a:r>
              <a:rPr lang="ru-RU" sz="4800" dirty="0" smtClean="0"/>
              <a:t>Заяц</a:t>
            </a:r>
          </a:p>
          <a:p>
            <a:pPr algn="ctr">
              <a:buNone/>
            </a:pPr>
            <a:r>
              <a:rPr lang="ru-RU" sz="4800" dirty="0" smtClean="0"/>
              <a:t>Сова</a:t>
            </a:r>
          </a:p>
          <a:p>
            <a:pPr algn="ctr">
              <a:buNone/>
            </a:pPr>
            <a:endParaRPr lang="ru-RU" sz="4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Даны рифмы: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весна 	                   теплом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ото сна                           кругом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шумок                            хотели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говорок                          улетели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цветет                             знакомо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хоровод                          из дома</a:t>
            </a:r>
            <a:endParaRPr lang="en-US" i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I</a:t>
            </a:r>
            <a:r>
              <a:rPr lang="ru-RU" b="1" dirty="0" smtClean="0"/>
              <a:t> карточка.</a:t>
            </a:r>
            <a:r>
              <a:rPr lang="ru-RU" dirty="0" smtClean="0"/>
              <a:t> Выпиши слова с безударной гласной в корне. В скобках пиши проверочное слово.</a:t>
            </a:r>
            <a:endParaRPr lang="en-US" i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II</a:t>
            </a:r>
            <a:r>
              <a:rPr lang="ru-RU" b="1" dirty="0" smtClean="0"/>
              <a:t> карточка.</a:t>
            </a:r>
            <a:r>
              <a:rPr lang="ru-RU" dirty="0" smtClean="0"/>
              <a:t> Составь предложения со словами с безударной гласной в корне и запиши их.</a:t>
            </a:r>
            <a:endParaRPr lang="en-US" i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dirty="0" smtClean="0"/>
              <a:t>III</a:t>
            </a:r>
            <a:r>
              <a:rPr lang="ru-RU" b="1" dirty="0" smtClean="0"/>
              <a:t> карточка.</a:t>
            </a:r>
            <a:r>
              <a:rPr lang="ru-RU" dirty="0" smtClean="0"/>
              <a:t> Сочини стихотворение, используя данные рифмы. Выдели орфограммы.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Оценивание </a:t>
            </a:r>
            <a:endParaRPr lang="ru-RU" dirty="0"/>
          </a:p>
        </p:txBody>
      </p:sp>
      <p:pic>
        <p:nvPicPr>
          <p:cNvPr id="4" name="Содержимое 3" descr="http://www.sherriallen.com/coloring/images/smileyfa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Владелец\Рабочий стол\о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9" name="Picture 4" descr="C:\Documents and Settings\Владелец\Рабочий стол\для семинара картинки 2\лисенок с цвета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5868" y="3286124"/>
            <a:ext cx="2808132" cy="378621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571480"/>
            <a:ext cx="521497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Спасибо,р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ебята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Желаем хорошего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астроения.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 descr="C:\Documents and Settings\Владелец\Рабочий стол\для семинара картинки 2\лиса глаза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28924" y="1071546"/>
            <a:ext cx="7572428" cy="7929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13258799" y="6357958"/>
            <a:ext cx="45719" cy="1682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500174"/>
            <a:ext cx="63127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dirty="0" smtClean="0"/>
              <a:t>П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ля, с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рока, тр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па, тр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ва,     </a:t>
            </a:r>
          </a:p>
          <a:p>
            <a:r>
              <a:rPr lang="ru-RU" sz="3200" b="1" dirty="0" smtClean="0"/>
              <a:t>     к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/>
              <a:t>ндаш;</a:t>
            </a:r>
          </a:p>
          <a:p>
            <a:r>
              <a:rPr lang="ru-RU" sz="3200" b="1" dirty="0" smtClean="0"/>
              <a:t> д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р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вня, зв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зда, р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/>
              <a:t>сунок, л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са,   м</a:t>
            </a:r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r>
              <a:rPr lang="ru-RU" sz="3200" b="1" dirty="0" smtClean="0"/>
              <a:t>чи;</a:t>
            </a:r>
          </a:p>
          <a:p>
            <a:r>
              <a:rPr lang="ru-RU" sz="3200" b="1" dirty="0" smtClean="0"/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да, с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ва, к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вёр, з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мля, к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тята.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15866" y="2285992"/>
            <a:ext cx="5943584" cy="3311517"/>
          </a:xfrm>
        </p:spPr>
        <p:txBody>
          <a:bodyPr/>
          <a:lstStyle/>
          <a:p>
            <a:r>
              <a:rPr lang="ru-RU" dirty="0" smtClean="0"/>
              <a:t>                           (О, А, И, Е, Я)</a:t>
            </a:r>
          </a:p>
          <a:p>
            <a:endParaRPr lang="ru-RU" dirty="0"/>
          </a:p>
        </p:txBody>
      </p:sp>
      <p:pic>
        <p:nvPicPr>
          <p:cNvPr id="2050" name="Picture 2" descr="C:\Documents and Settings\Владелец\Рабочий стол\0_1bb9d_512890e0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1643050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</a:t>
            </a:r>
            <a:r>
              <a:rPr lang="ru-RU" sz="4400" b="1" dirty="0" smtClean="0"/>
              <a:t>о    а     и     е      я</a:t>
            </a:r>
            <a:endParaRPr lang="ru-RU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x_9256a05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928938"/>
            <a:ext cx="23574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1214438" y="500063"/>
            <a:ext cx="3500437" cy="2428875"/>
            <a:chOff x="785786" y="1000108"/>
            <a:chExt cx="3500462" cy="150019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85786" y="1000108"/>
              <a:ext cx="3500462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28662" y="1143264"/>
              <a:ext cx="3214710" cy="121388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bg1"/>
                  </a:solidFill>
                </a:rPr>
                <a:t>Гр </a:t>
              </a:r>
              <a:r>
                <a:rPr lang="ru-RU" sz="4000" dirty="0" smtClean="0">
                  <a:solidFill>
                    <a:schemeClr val="bg1"/>
                  </a:solidFill>
                </a:rPr>
                <a:t>… </a:t>
              </a:r>
              <a:r>
                <a:rPr lang="ru-RU" sz="4000" dirty="0" err="1" smtClean="0">
                  <a:solidFill>
                    <a:schemeClr val="bg1"/>
                  </a:solidFill>
                </a:rPr>
                <a:t>бной</a:t>
              </a:r>
              <a:endParaRPr lang="ru-RU" sz="4000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bg1"/>
                  </a:solidFill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bg1"/>
                  </a:solidFill>
                </a:rPr>
                <a:t>дождь</a:t>
              </a:r>
            </a:p>
          </p:txBody>
        </p:sp>
      </p:grpSp>
      <p:sp>
        <p:nvSpPr>
          <p:cNvPr id="9" name="Выноска-облако 8"/>
          <p:cNvSpPr/>
          <p:nvPr/>
        </p:nvSpPr>
        <p:spPr>
          <a:xfrm>
            <a:off x="6643688" y="1643063"/>
            <a:ext cx="1143000" cy="785812"/>
          </a:xfrm>
          <a:prstGeom prst="cloudCallout">
            <a:avLst>
              <a:gd name="adj1" fmla="val -27014"/>
              <a:gd name="adj2" fmla="val 92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Е</a:t>
            </a:r>
          </a:p>
        </p:txBody>
      </p:sp>
      <p:sp>
        <p:nvSpPr>
          <p:cNvPr id="10" name="Выноска-облако 9"/>
          <p:cNvSpPr/>
          <p:nvPr/>
        </p:nvSpPr>
        <p:spPr>
          <a:xfrm rot="2997735" flipH="1">
            <a:off x="2223294" y="4261644"/>
            <a:ext cx="2684463" cy="1089025"/>
          </a:xfrm>
          <a:prstGeom prst="cloudCallout">
            <a:avLst>
              <a:gd name="adj1" fmla="val -23887"/>
              <a:gd name="adj2" fmla="val -133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подсказка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1676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2571750" y="5214938"/>
            <a:ext cx="1428750" cy="584200"/>
            <a:chOff x="2571736" y="5214950"/>
            <a:chExt cx="1428760" cy="584775"/>
          </a:xfrm>
        </p:grpSpPr>
        <p:sp>
          <p:nvSpPr>
            <p:cNvPr id="3083" name="TextBox 12"/>
            <p:cNvSpPr txBox="1">
              <a:spLocks noChangeArrowheads="1"/>
            </p:cNvSpPr>
            <p:nvPr/>
          </p:nvSpPr>
          <p:spPr bwMode="auto">
            <a:xfrm>
              <a:off x="2571736" y="5214950"/>
              <a:ext cx="14287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dirty="0" smtClean="0">
                  <a:latin typeface="Calibri" pitchFamily="34" charset="0"/>
                </a:rPr>
                <a:t>Гр</a:t>
              </a:r>
              <a:r>
                <a:rPr lang="ru-RU" sz="3200" b="1" dirty="0" smtClean="0">
                  <a:solidFill>
                    <a:srgbClr val="FF0000"/>
                  </a:solidFill>
                  <a:latin typeface="Calibri" pitchFamily="34" charset="0"/>
                </a:rPr>
                <a:t>..</a:t>
              </a:r>
              <a:r>
                <a:rPr lang="ru-RU" sz="3200" dirty="0" smtClean="0">
                  <a:latin typeface="Calibri" pitchFamily="34" charset="0"/>
                </a:rPr>
                <a:t>б</a:t>
              </a:r>
              <a:endParaRPr lang="ru-RU" sz="3200" dirty="0">
                <a:latin typeface="Calibri" pitchFamily="34" charset="0"/>
              </a:endParaRPr>
            </a:p>
          </p:txBody>
        </p:sp>
        <p:cxnSp>
          <p:nvCxnSpPr>
            <p:cNvPr id="15" name="Прямая соединительная линия 14"/>
            <p:cNvCxnSpPr>
              <a:endCxn id="3083" idx="0"/>
            </p:cNvCxnSpPr>
            <p:nvPr/>
          </p:nvCxnSpPr>
          <p:spPr>
            <a:xfrm rot="5400000" flipH="1" flipV="1">
              <a:off x="3143136" y="5286492"/>
              <a:ext cx="214523" cy="71437"/>
            </a:xfrm>
            <a:prstGeom prst="line">
              <a:avLst/>
            </a:prstGeom>
            <a:ln w="2857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Выноска-облако 20"/>
          <p:cNvSpPr/>
          <p:nvPr/>
        </p:nvSpPr>
        <p:spPr>
          <a:xfrm>
            <a:off x="5000625" y="1428750"/>
            <a:ext cx="1071563" cy="1000125"/>
          </a:xfrm>
          <a:prstGeom prst="cloudCallout">
            <a:avLst>
              <a:gd name="adj1" fmla="val 48257"/>
              <a:gd name="adj2" fmla="val 8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И</a:t>
            </a:r>
            <a:r>
              <a:rPr lang="ru-RU" sz="4400" b="1" dirty="0">
                <a:solidFill>
                  <a:srgbClr val="FF0000"/>
                </a:solidFill>
                <a:latin typeface="OdessaScript" pitchFamily="2" charset="0"/>
              </a:rPr>
              <a:t> </a:t>
            </a:r>
          </a:p>
        </p:txBody>
      </p:sp>
      <p:sp>
        <p:nvSpPr>
          <p:cNvPr id="3081" name="Прямоугольник 21"/>
          <p:cNvSpPr>
            <a:spLocks noChangeArrowheads="1"/>
          </p:cNvSpPr>
          <p:nvPr/>
        </p:nvSpPr>
        <p:spPr bwMode="auto">
          <a:xfrm>
            <a:off x="6072188" y="1285875"/>
            <a:ext cx="638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OdessaScript" pitchFamily="2" charset="0"/>
              </a:rPr>
              <a:t>?</a:t>
            </a:r>
            <a:endParaRPr lang="ru-RU" sz="6600">
              <a:latin typeface="Calibri" pitchFamily="34" charset="0"/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7786688" y="5572125"/>
            <a:ext cx="857250" cy="8572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6481 C -0.05156 -0.12593 -0.08663 -0.18681 -0.1368 -0.19398 C -0.18698 -0.20116 -0.28767 -0.12454 -0.31805 -0.1085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-6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2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гном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3000375"/>
            <a:ext cx="20288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785813" y="500063"/>
            <a:ext cx="4071937" cy="2643187"/>
            <a:chOff x="785786" y="1000108"/>
            <a:chExt cx="3500462" cy="150019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5786" y="1000108"/>
              <a:ext cx="3500462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>
                <a:solidFill>
                  <a:schemeClr val="bg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29079" y="1143370"/>
              <a:ext cx="3213875" cy="121367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bg1"/>
                  </a:solidFill>
                </a:rPr>
                <a:t>См </a:t>
              </a:r>
              <a:r>
                <a:rPr lang="ru-RU" sz="4000" dirty="0" smtClean="0">
                  <a:solidFill>
                    <a:schemeClr val="bg1"/>
                  </a:solidFill>
                </a:rPr>
                <a:t>… </a:t>
              </a:r>
              <a:r>
                <a:rPr lang="ru-RU" sz="4000" dirty="0" err="1">
                  <a:solidFill>
                    <a:schemeClr val="bg1"/>
                  </a:solidFill>
                </a:rPr>
                <a:t>шная</a:t>
              </a:r>
              <a:endParaRPr lang="ru-RU" sz="4000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dirty="0">
                  <a:solidFill>
                    <a:schemeClr val="bg1"/>
                  </a:solidFill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dirty="0">
                  <a:solidFill>
                    <a:schemeClr val="bg1"/>
                  </a:solidFill>
                </a:rPr>
                <a:t>история </a:t>
              </a:r>
            </a:p>
          </p:txBody>
        </p:sp>
      </p:grpSp>
      <p:sp>
        <p:nvSpPr>
          <p:cNvPr id="7" name="Выноска-облако 6"/>
          <p:cNvSpPr/>
          <p:nvPr/>
        </p:nvSpPr>
        <p:spPr>
          <a:xfrm>
            <a:off x="5000625" y="1428750"/>
            <a:ext cx="1071563" cy="1000125"/>
          </a:xfrm>
          <a:prstGeom prst="cloudCallout">
            <a:avLst>
              <a:gd name="adj1" fmla="val 48257"/>
              <a:gd name="adj2" fmla="val 8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И</a:t>
            </a:r>
            <a:r>
              <a:rPr lang="ru-RU" sz="4400" b="1" dirty="0">
                <a:solidFill>
                  <a:srgbClr val="FF0000"/>
                </a:solidFill>
                <a:latin typeface="OdessaScript" pitchFamily="2" charset="0"/>
              </a:rPr>
              <a:t> 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6929438" y="1571625"/>
            <a:ext cx="1071562" cy="1000125"/>
          </a:xfrm>
          <a:prstGeom prst="cloudCallout">
            <a:avLst>
              <a:gd name="adj1" fmla="val -60833"/>
              <a:gd name="adj2" fmla="val 81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Е</a:t>
            </a:r>
            <a:endParaRPr lang="ru-RU" sz="4800" dirty="0"/>
          </a:p>
        </p:txBody>
      </p: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6143625" y="1357313"/>
            <a:ext cx="5254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OdessaScript" pitchFamily="2" charset="0"/>
              </a:rPr>
              <a:t>?</a:t>
            </a:r>
            <a:endParaRPr lang="ru-RU" sz="6600">
              <a:latin typeface="Calibri" pitchFamily="34" charset="0"/>
            </a:endParaRPr>
          </a:p>
        </p:txBody>
      </p:sp>
      <p:sp>
        <p:nvSpPr>
          <p:cNvPr id="4103" name="Прямоугольник 10"/>
          <p:cNvSpPr>
            <a:spLocks noChangeArrowheads="1"/>
          </p:cNvSpPr>
          <p:nvPr/>
        </p:nvSpPr>
        <p:spPr bwMode="auto">
          <a:xfrm>
            <a:off x="7137400" y="1333500"/>
            <a:ext cx="185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2997735" flipH="1">
            <a:off x="2058987" y="4348163"/>
            <a:ext cx="2682875" cy="1403350"/>
          </a:xfrm>
          <a:prstGeom prst="cloudCallout">
            <a:avLst>
              <a:gd name="adj1" fmla="val -23887"/>
              <a:gd name="adj2" fmla="val -133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подсказка</a:t>
            </a:r>
          </a:p>
        </p:txBody>
      </p:sp>
      <p:pic>
        <p:nvPicPr>
          <p:cNvPr id="13" name="Рисунок 12" descr="m_2bfcdde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183356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2071688" y="5286375"/>
            <a:ext cx="1571625" cy="584200"/>
            <a:chOff x="2071670" y="5286388"/>
            <a:chExt cx="1571636" cy="584775"/>
          </a:xfrm>
        </p:grpSpPr>
        <p:sp>
          <p:nvSpPr>
            <p:cNvPr id="4108" name="TextBox 13"/>
            <p:cNvSpPr txBox="1">
              <a:spLocks noChangeArrowheads="1"/>
            </p:cNvSpPr>
            <p:nvPr/>
          </p:nvSpPr>
          <p:spPr bwMode="auto">
            <a:xfrm>
              <a:off x="2071670" y="5286388"/>
              <a:ext cx="157163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dirty="0" smtClean="0">
                  <a:latin typeface="Calibri" pitchFamily="34" charset="0"/>
                </a:rPr>
                <a:t>См</a:t>
              </a:r>
              <a:r>
                <a:rPr lang="ru-RU" sz="3200" b="1" dirty="0" smtClean="0">
                  <a:solidFill>
                    <a:srgbClr val="FF0000"/>
                  </a:solidFill>
                  <a:latin typeface="Calibri" pitchFamily="34" charset="0"/>
                </a:rPr>
                <a:t>..</a:t>
              </a:r>
              <a:r>
                <a:rPr lang="ru-RU" sz="3200" dirty="0" err="1" smtClean="0">
                  <a:latin typeface="Calibri" pitchFamily="34" charset="0"/>
                </a:rPr>
                <a:t>х</a:t>
              </a:r>
              <a:endParaRPr lang="ru-RU" sz="3200" dirty="0">
                <a:latin typeface="Calibri" pitchFamily="34" charset="0"/>
              </a:endParaRPr>
            </a:p>
          </p:txBody>
        </p:sp>
        <p:cxnSp>
          <p:nvCxnSpPr>
            <p:cNvPr id="16" name="Прямая соединительная линия 15"/>
            <p:cNvCxnSpPr>
              <a:endCxn id="4108" idx="0"/>
            </p:cNvCxnSpPr>
            <p:nvPr/>
          </p:nvCxnSpPr>
          <p:spPr>
            <a:xfrm rot="5400000" flipH="1" flipV="1">
              <a:off x="2714542" y="5286458"/>
              <a:ext cx="143016" cy="14287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66667E-6 C -0.20556 -0.06087 -0.41094 -0.12152 -0.50156 -0.13749 C -0.59219 -0.15347 -0.53698 -0.103 -0.54375 -0.09583 " pathEditMode="relative" ptsTypes="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2" grpId="0" animBg="1"/>
      <p:bldP spid="12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785813" y="500063"/>
            <a:ext cx="4071937" cy="2643187"/>
            <a:chOff x="785786" y="1000108"/>
            <a:chExt cx="3500462" cy="150019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85786" y="1000108"/>
              <a:ext cx="3500462" cy="1500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>
                <a:solidFill>
                  <a:schemeClr val="bg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929079" y="1143370"/>
              <a:ext cx="3213875" cy="121367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dirty="0">
                  <a:solidFill>
                    <a:schemeClr val="bg1"/>
                  </a:solidFill>
                </a:rPr>
                <a:t>П </a:t>
              </a:r>
              <a:r>
                <a:rPr lang="ru-RU" sz="4000" dirty="0" smtClean="0">
                  <a:solidFill>
                    <a:schemeClr val="bg1"/>
                  </a:solidFill>
                </a:rPr>
                <a:t>… </a:t>
              </a:r>
              <a:r>
                <a:rPr lang="ru-RU" sz="4000" dirty="0" err="1" smtClean="0">
                  <a:solidFill>
                    <a:schemeClr val="bg1"/>
                  </a:solidFill>
                </a:rPr>
                <a:t>тнистый</a:t>
              </a:r>
              <a:endParaRPr lang="ru-RU" sz="4000" dirty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dirty="0">
                  <a:solidFill>
                    <a:schemeClr val="bg1"/>
                  </a:solidFill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dirty="0">
                  <a:solidFill>
                    <a:schemeClr val="bg1"/>
                  </a:solidFill>
                </a:rPr>
                <a:t>жираф </a:t>
              </a:r>
            </a:p>
          </p:txBody>
        </p:sp>
      </p:grpSp>
      <p:pic>
        <p:nvPicPr>
          <p:cNvPr id="5123" name="Рисунок 4" descr="тигрё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3429000"/>
            <a:ext cx="216852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7500938" y="1857375"/>
            <a:ext cx="928687" cy="1285875"/>
          </a:xfrm>
          <a:prstGeom prst="cloudCallout">
            <a:avLst>
              <a:gd name="adj1" fmla="val -75207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800" dirty="0">
                <a:solidFill>
                  <a:srgbClr val="FF0000"/>
                </a:solidFill>
                <a:latin typeface="ArtScript" pitchFamily="34" charset="0"/>
              </a:rPr>
              <a:t>е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6300788" y="1412875"/>
            <a:ext cx="857250" cy="1143000"/>
          </a:xfrm>
          <a:prstGeom prst="cloudCallout">
            <a:avLst>
              <a:gd name="adj1" fmla="val -259"/>
              <a:gd name="adj2" fmla="val 939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dirty="0">
                <a:solidFill>
                  <a:srgbClr val="FF0000"/>
                </a:solidFill>
                <a:latin typeface="ArtScript" pitchFamily="34" charset="0"/>
              </a:rPr>
              <a:t>Я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5000625" y="1643063"/>
            <a:ext cx="928688" cy="1214437"/>
          </a:xfrm>
          <a:prstGeom prst="cloudCallout">
            <a:avLst>
              <a:gd name="adj1" fmla="val 64402"/>
              <a:gd name="adj2" fmla="val 91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ArtScript" pitchFamily="34" charset="0"/>
              </a:rPr>
              <a:t>И</a:t>
            </a:r>
          </a:p>
        </p:txBody>
      </p: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5357813" y="3429000"/>
            <a:ext cx="5254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OdessaScript" pitchFamily="2" charset="0"/>
              </a:rPr>
              <a:t>?</a:t>
            </a:r>
            <a:endParaRPr lang="ru-RU" sz="6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2997735" flipH="1">
            <a:off x="2974531" y="4677910"/>
            <a:ext cx="2682875" cy="1403350"/>
          </a:xfrm>
          <a:prstGeom prst="cloudCallout">
            <a:avLst>
              <a:gd name="adj1" fmla="val -23887"/>
              <a:gd name="adj2" fmla="val -133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подсказка</a:t>
            </a:r>
          </a:p>
        </p:txBody>
      </p:sp>
      <p:pic>
        <p:nvPicPr>
          <p:cNvPr id="12" name="Рисунок 11" descr="жирафа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2643187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1835696" y="6021288"/>
            <a:ext cx="1428750" cy="584200"/>
            <a:chOff x="785786" y="5929330"/>
            <a:chExt cx="1428760" cy="584775"/>
          </a:xfrm>
        </p:grpSpPr>
        <p:sp>
          <p:nvSpPr>
            <p:cNvPr id="5132" name="TextBox 12"/>
            <p:cNvSpPr txBox="1">
              <a:spLocks noChangeArrowheads="1"/>
            </p:cNvSpPr>
            <p:nvPr/>
          </p:nvSpPr>
          <p:spPr bwMode="auto">
            <a:xfrm>
              <a:off x="785786" y="5929330"/>
              <a:ext cx="14287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dirty="0" smtClean="0"/>
                <a:t>П</a:t>
              </a:r>
              <a:r>
                <a:rPr lang="ru-RU" sz="3200" dirty="0" smtClean="0">
                  <a:solidFill>
                    <a:srgbClr val="FF0000"/>
                  </a:solidFill>
                </a:rPr>
                <a:t>..</a:t>
              </a:r>
              <a:r>
                <a:rPr lang="ru-RU" sz="3200" dirty="0" err="1" smtClean="0"/>
                <a:t>тна</a:t>
              </a:r>
              <a:endParaRPr lang="ru-RU" sz="3200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1178625" y="5965119"/>
              <a:ext cx="143016" cy="7143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786688" y="5572125"/>
            <a:ext cx="928687" cy="928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30268" y="5610553"/>
            <a:ext cx="1718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dirty="0">
                <a:solidFill>
                  <a:prstClr val="white"/>
                </a:solidFill>
              </a:rPr>
              <a:t>подсказка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57 -0.0537 C -0.23438 -0.12222 -0.41702 -0.19051 -0.49688 -0.19328 C -0.57674 -0.19606 -0.52552 -0.09051 -0.53125 -0.07037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0" y="-71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11" grpId="0" animBg="1"/>
      <p:bldP spid="11" grpId="1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5219700" y="981075"/>
            <a:ext cx="3214688" cy="19653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Деревянная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/>
                </a:solidFill>
              </a:rPr>
              <a:t>л </a:t>
            </a:r>
            <a:r>
              <a:rPr lang="ru-RU" sz="4000" dirty="0" smtClean="0">
                <a:solidFill>
                  <a:schemeClr val="bg1"/>
                </a:solidFill>
              </a:rPr>
              <a:t>… </a:t>
            </a:r>
            <a:r>
              <a:rPr lang="ru-RU" sz="4000" dirty="0" err="1" smtClean="0">
                <a:solidFill>
                  <a:schemeClr val="bg1"/>
                </a:solidFill>
              </a:rPr>
              <a:t>нейка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147" name="Рисунок 2" descr="волк Ну-погод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076700"/>
            <a:ext cx="2778125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132138" y="2636838"/>
            <a:ext cx="1096962" cy="871537"/>
          </a:xfrm>
          <a:prstGeom prst="cloudCallout">
            <a:avLst>
              <a:gd name="adj1" fmla="val -27014"/>
              <a:gd name="adj2" fmla="val 92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Е</a:t>
            </a: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411413" y="2492375"/>
            <a:ext cx="5270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OdessaScript" pitchFamily="2" charset="0"/>
              </a:rPr>
              <a:t>?</a:t>
            </a:r>
            <a:endParaRPr lang="ru-RU" sz="6600">
              <a:latin typeface="Calibri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116013" y="2492375"/>
            <a:ext cx="1071562" cy="1000125"/>
          </a:xfrm>
          <a:prstGeom prst="cloudCallout">
            <a:avLst>
              <a:gd name="adj1" fmla="val 48257"/>
              <a:gd name="adj2" fmla="val 86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rgbClr val="FF0000"/>
                </a:solidFill>
                <a:latin typeface="OdessaScript" pitchFamily="2" charset="0"/>
              </a:rPr>
              <a:t>И</a:t>
            </a:r>
            <a:r>
              <a:rPr lang="ru-RU" sz="4400" b="1" dirty="0">
                <a:solidFill>
                  <a:srgbClr val="FF0000"/>
                </a:solidFill>
                <a:latin typeface="OdessaScript" pitchFamily="2" charset="0"/>
              </a:rPr>
              <a:t> </a:t>
            </a:r>
          </a:p>
        </p:txBody>
      </p:sp>
      <p:sp>
        <p:nvSpPr>
          <p:cNvPr id="7" name="Выноска-облако 6"/>
          <p:cNvSpPr/>
          <p:nvPr/>
        </p:nvSpPr>
        <p:spPr>
          <a:xfrm rot="3368918" flipH="1">
            <a:off x="3998119" y="4518819"/>
            <a:ext cx="2684463" cy="1089025"/>
          </a:xfrm>
          <a:prstGeom prst="cloudCallout">
            <a:avLst>
              <a:gd name="adj1" fmla="val 43020"/>
              <a:gd name="adj2" fmla="val 11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подсказка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59338" y="4149725"/>
            <a:ext cx="2160587" cy="714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6084888" y="4508500"/>
            <a:ext cx="1655762" cy="811213"/>
            <a:chOff x="6156176" y="4365104"/>
            <a:chExt cx="1656184" cy="811252"/>
          </a:xfrm>
        </p:grpSpPr>
        <p:sp>
          <p:nvSpPr>
            <p:cNvPr id="6155" name="TextBox 9"/>
            <p:cNvSpPr txBox="1">
              <a:spLocks noChangeArrowheads="1"/>
            </p:cNvSpPr>
            <p:nvPr/>
          </p:nvSpPr>
          <p:spPr bwMode="auto">
            <a:xfrm>
              <a:off x="6156176" y="4653136"/>
              <a:ext cx="16561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 smtClean="0"/>
                <a:t>Л</a:t>
              </a:r>
              <a:r>
                <a:rPr lang="ru-RU" sz="2800" b="1" dirty="0" smtClean="0">
                  <a:solidFill>
                    <a:srgbClr val="FF0000"/>
                  </a:solidFill>
                </a:rPr>
                <a:t>..</a:t>
              </a:r>
              <a:r>
                <a:rPr lang="ru-RU" sz="2800" b="1" dirty="0" smtClean="0"/>
                <a:t>НИЯ</a:t>
              </a:r>
              <a:endParaRPr lang="ru-RU" sz="2800" b="1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 rot="5400000" flipH="1" flipV="1">
              <a:off x="6588108" y="4365082"/>
              <a:ext cx="215910" cy="2159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596188" y="5516563"/>
            <a:ext cx="1079500" cy="9366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9 -0.02731 C 0.04566 -0.15069 0.11857 -0.27384 0.18697 -0.28356 C 0.25538 -0.29328 0.33246 -0.12014 0.38368 -0.08565 C 0.43524 -0.05115 0.47586 -0.08565 0.49461 -0.07731 C 0.51336 -0.06898 0.50468 -0.05231 0.49635 -0.03565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133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7" grpId="1" animBg="1"/>
      <p:bldP spid="7" grpId="2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431</Words>
  <Application>Microsoft Office PowerPoint</Application>
  <PresentationFormat>Экран (4:3)</PresentationFormat>
  <Paragraphs>174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Будем отвечать активно! Хорошо себя вести, чтобы гости дорогие Захотели вновь прийти!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Правило </vt:lpstr>
      <vt:lpstr>«Приходи сегодня вечером с мечом, сыграем». </vt:lpstr>
      <vt:lpstr>меч</vt:lpstr>
      <vt:lpstr>Проблемный 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Домашняя работа</vt:lpstr>
      <vt:lpstr>Оценивание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Ситдикова</cp:lastModifiedBy>
  <cp:revision>27</cp:revision>
  <dcterms:created xsi:type="dcterms:W3CDTF">2012-11-26T16:08:11Z</dcterms:created>
  <dcterms:modified xsi:type="dcterms:W3CDTF">2015-03-07T07:13:56Z</dcterms:modified>
</cp:coreProperties>
</file>