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3" r:id="rId4"/>
    <p:sldId id="274" r:id="rId5"/>
    <p:sldId id="271" r:id="rId6"/>
    <p:sldId id="276" r:id="rId7"/>
    <p:sldId id="273" r:id="rId8"/>
    <p:sldId id="27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6512-DD7B-4155-9EDE-F509F4DCD7A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C03-5A4A-47A2-8BFB-3FC030AC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6512-DD7B-4155-9EDE-F509F4DCD7A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C03-5A4A-47A2-8BFB-3FC030AC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6512-DD7B-4155-9EDE-F509F4DCD7A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C03-5A4A-47A2-8BFB-3FC030AC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6512-DD7B-4155-9EDE-F509F4DCD7A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C03-5A4A-47A2-8BFB-3FC030AC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6512-DD7B-4155-9EDE-F509F4DCD7A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C03-5A4A-47A2-8BFB-3FC030AC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6512-DD7B-4155-9EDE-F509F4DCD7A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C03-5A4A-47A2-8BFB-3FC030AC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6512-DD7B-4155-9EDE-F509F4DCD7A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C03-5A4A-47A2-8BFB-3FC030AC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6512-DD7B-4155-9EDE-F509F4DCD7A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C03-5A4A-47A2-8BFB-3FC030AC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6512-DD7B-4155-9EDE-F509F4DCD7A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C03-5A4A-47A2-8BFB-3FC030AC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6512-DD7B-4155-9EDE-F509F4DCD7A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C03-5A4A-47A2-8BFB-3FC030AC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6512-DD7B-4155-9EDE-F509F4DCD7A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C03-5A4A-47A2-8BFB-3FC030AC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B6512-DD7B-4155-9EDE-F509F4DCD7A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22C03-5A4A-47A2-8BFB-3FC030AC1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«Россия – наша Родина»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ГБОУ СОШ № 138</a:t>
            </a:r>
          </a:p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Беспалова Галина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215423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Служить Родине, отдавать ей всё лучшее, на что человек способен, - высшее его назначение.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А.С. Пушкин.</a:t>
            </a:r>
            <a:endParaRPr lang="ru-RU" sz="3200" dirty="0"/>
          </a:p>
        </p:txBody>
      </p:sp>
      <p:pic>
        <p:nvPicPr>
          <p:cNvPr id="1026" name="Picture 2" descr="D:\Documents and Settings\Администратор\Рабочий стол\пушки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96025" y="2977251"/>
            <a:ext cx="4333364" cy="31489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Откуда произошло слово </a:t>
            </a:r>
            <a:r>
              <a:rPr lang="ru-RU" dirty="0" smtClean="0">
                <a:solidFill>
                  <a:srgbClr val="FF0000"/>
                </a:solidFill>
              </a:rPr>
              <a:t>Родина?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Слово </a:t>
            </a:r>
            <a:r>
              <a:rPr lang="ru-RU" dirty="0" smtClean="0">
                <a:solidFill>
                  <a:srgbClr val="FF0000"/>
                </a:solidFill>
              </a:rPr>
              <a:t>Родина</a:t>
            </a:r>
            <a:r>
              <a:rPr lang="ru-RU" dirty="0" smtClean="0"/>
              <a:t> произошло от древнего слова </a:t>
            </a:r>
            <a:r>
              <a:rPr lang="ru-RU" dirty="0" smtClean="0">
                <a:solidFill>
                  <a:srgbClr val="FF0000"/>
                </a:solidFill>
              </a:rPr>
              <a:t>род</a:t>
            </a:r>
            <a:r>
              <a:rPr lang="ru-RU" dirty="0" smtClean="0"/>
              <a:t>, которое обозначает группу людей, объединённых кровным </a:t>
            </a:r>
            <a:r>
              <a:rPr lang="ru-RU" dirty="0" smtClean="0">
                <a:solidFill>
                  <a:srgbClr val="FF0000"/>
                </a:solidFill>
              </a:rPr>
              <a:t>родством</a:t>
            </a:r>
            <a:r>
              <a:rPr lang="ru-RU" dirty="0" smtClean="0"/>
              <a:t>. Каждый из нас – потомок какого-нибудь старинного древнего </a:t>
            </a:r>
            <a:r>
              <a:rPr lang="ru-RU" dirty="0" smtClean="0">
                <a:solidFill>
                  <a:srgbClr val="FF0000"/>
                </a:solidFill>
              </a:rPr>
              <a:t>рода</a:t>
            </a:r>
            <a:r>
              <a:rPr lang="ru-RU" dirty="0" smtClean="0"/>
              <a:t>. А само слово </a:t>
            </a:r>
            <a:r>
              <a:rPr lang="ru-RU" dirty="0" smtClean="0">
                <a:solidFill>
                  <a:srgbClr val="FF0000"/>
                </a:solidFill>
              </a:rPr>
              <a:t>род</a:t>
            </a:r>
            <a:r>
              <a:rPr lang="ru-RU" dirty="0" smtClean="0"/>
              <a:t> означает древнейшего бога славян </a:t>
            </a:r>
            <a:r>
              <a:rPr lang="ru-RU" dirty="0" smtClean="0">
                <a:solidFill>
                  <a:srgbClr val="FF0000"/>
                </a:solidFill>
              </a:rPr>
              <a:t>Рода</a:t>
            </a:r>
            <a:r>
              <a:rPr lang="ru-RU" dirty="0" smtClean="0"/>
              <a:t>. Главный город племени россов назывался </a:t>
            </a:r>
            <a:r>
              <a:rPr lang="ru-RU" dirty="0" err="1" smtClean="0">
                <a:solidFill>
                  <a:srgbClr val="FF0000"/>
                </a:solidFill>
              </a:rPr>
              <a:t>Родень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(Родня</a:t>
            </a:r>
            <a:r>
              <a:rPr lang="ru-RU" dirty="0" smtClean="0"/>
              <a:t>). Он был посвящён богу </a:t>
            </a:r>
            <a:r>
              <a:rPr lang="ru-RU" dirty="0" smtClean="0">
                <a:solidFill>
                  <a:srgbClr val="FF0000"/>
                </a:solidFill>
              </a:rPr>
              <a:t>Роду.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i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881312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987675" y="333375"/>
            <a:ext cx="6156325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4800" b="1">
                <a:solidFill>
                  <a:srgbClr val="FF3300"/>
                </a:solidFill>
              </a:rPr>
              <a:t>Конституция  РФ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</a:rPr>
              <a:t>принята 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</a:rPr>
              <a:t>12 декабря 1993 года</a:t>
            </a:r>
          </a:p>
        </p:txBody>
      </p:sp>
      <p:sp>
        <p:nvSpPr>
          <p:cNvPr id="6148" name="Text Box 13"/>
          <p:cNvSpPr txBox="1">
            <a:spLocks noChangeArrowheads="1"/>
          </p:cNvSpPr>
          <p:nvPr/>
        </p:nvSpPr>
        <p:spPr bwMode="auto">
          <a:xfrm>
            <a:off x="0" y="3744913"/>
            <a:ext cx="914400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600">
                <a:solidFill>
                  <a:srgbClr val="FF3300"/>
                </a:solidFill>
              </a:rPr>
              <a:t>Конституция – это основной закон государства.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3600">
                <a:solidFill>
                  <a:schemeClr val="hlink"/>
                </a:solidFill>
              </a:rPr>
              <a:t>В нем написаны правила, по которым живут все граждане России.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11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716463" y="692150"/>
            <a:ext cx="4248150" cy="560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4400" b="1">
                <a:solidFill>
                  <a:srgbClr val="000099"/>
                </a:solidFill>
                <a:latin typeface="Microsoft Sans Serif" pitchFamily="34" charset="0"/>
              </a:rPr>
              <a:t>Путин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4400" b="1">
                <a:solidFill>
                  <a:srgbClr val="000099"/>
                </a:solidFill>
                <a:latin typeface="Microsoft Sans Serif" pitchFamily="34" charset="0"/>
              </a:rPr>
              <a:t>Владимир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4400" b="1">
                <a:solidFill>
                  <a:srgbClr val="000099"/>
                </a:solidFill>
                <a:latin typeface="Microsoft Sans Serif" pitchFamily="34" charset="0"/>
              </a:rPr>
              <a:t>Владимирович</a:t>
            </a:r>
          </a:p>
          <a:p>
            <a:pPr algn="ctr" eaLnBrk="1" hangingPunct="1">
              <a:spcBef>
                <a:spcPct val="50000"/>
              </a:spcBef>
            </a:pPr>
            <a:endParaRPr lang="ru-RU" sz="4400" b="1">
              <a:solidFill>
                <a:srgbClr val="000099"/>
              </a:solidFill>
              <a:latin typeface="Microsoft Sans Serif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4000" b="1">
                <a:solidFill>
                  <a:srgbClr val="FF3300"/>
                </a:solidFill>
                <a:latin typeface="Microsoft Sans Serif" pitchFamily="34" charset="0"/>
              </a:rPr>
              <a:t>президент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4000" b="1">
                <a:solidFill>
                  <a:srgbClr val="FF3300"/>
                </a:solidFill>
                <a:latin typeface="Microsoft Sans Serif" pitchFamily="34" charset="0"/>
              </a:rPr>
              <a:t>нашей   страны</a:t>
            </a:r>
          </a:p>
        </p:txBody>
      </p:sp>
      <p:pic>
        <p:nvPicPr>
          <p:cNvPr id="4100" name="Picture 4" descr="put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36613"/>
            <a:ext cx="3867150" cy="532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10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0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420938"/>
            <a:ext cx="3421062" cy="421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11"/>
          <p:cNvSpPr txBox="1">
            <a:spLocks noChangeArrowheads="1"/>
          </p:cNvSpPr>
          <p:nvPr/>
        </p:nvSpPr>
        <p:spPr bwMode="auto">
          <a:xfrm>
            <a:off x="3779838" y="614363"/>
            <a:ext cx="5113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9220" name="Text Box 12"/>
          <p:cNvSpPr txBox="1">
            <a:spLocks noChangeArrowheads="1"/>
          </p:cNvSpPr>
          <p:nvPr/>
        </p:nvSpPr>
        <p:spPr bwMode="auto">
          <a:xfrm>
            <a:off x="3708400" y="687388"/>
            <a:ext cx="543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9221" name="Rectangle 13"/>
          <p:cNvSpPr>
            <a:spLocks noChangeArrowheads="1"/>
          </p:cNvSpPr>
          <p:nvPr/>
        </p:nvSpPr>
        <p:spPr bwMode="auto">
          <a:xfrm>
            <a:off x="395288" y="180975"/>
            <a:ext cx="8497887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4800" b="1">
                <a:solidFill>
                  <a:srgbClr val="FF3300"/>
                </a:solidFill>
              </a:rPr>
              <a:t>Государственный герб Российской</a:t>
            </a:r>
            <a:r>
              <a:rPr lang="ru-RU" sz="4800" i="1">
                <a:solidFill>
                  <a:srgbClr val="FF3300"/>
                </a:solidFill>
              </a:rPr>
              <a:t> </a:t>
            </a:r>
            <a:r>
              <a:rPr lang="ru-RU" sz="4800" b="1">
                <a:solidFill>
                  <a:srgbClr val="FF3300"/>
                </a:solidFill>
              </a:rPr>
              <a:t>Федерации</a:t>
            </a:r>
            <a:r>
              <a:rPr lang="ru-RU" sz="4800" i="1"/>
              <a:t> </a:t>
            </a:r>
          </a:p>
          <a:p>
            <a:pPr algn="ctr"/>
            <a:endParaRPr lang="ru-RU" sz="4800" i="1"/>
          </a:p>
        </p:txBody>
      </p:sp>
    </p:spTree>
    <p:extLst>
      <p:ext uri="{BB962C8B-B14F-4D97-AF65-F5344CB8AC3E}">
        <p14:creationId xmlns:p14="http://schemas.microsoft.com/office/powerpoint/2010/main" val="7750976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Государственный Флаг Российской Федераци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924175"/>
            <a:ext cx="345757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3924300" y="2979738"/>
            <a:ext cx="5219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rgbClr val="990099"/>
                </a:solidFill>
                <a:latin typeface="Microsoft Sans Serif" pitchFamily="34" charset="0"/>
              </a:rPr>
              <a:t>- </a:t>
            </a:r>
            <a:r>
              <a:rPr lang="ru-RU" sz="2400" b="1">
                <a:solidFill>
                  <a:schemeClr val="hlink"/>
                </a:solidFill>
                <a:latin typeface="Microsoft Sans Serif" pitchFamily="34" charset="0"/>
              </a:rPr>
              <a:t>мир, чистота, правда,      благородство</a:t>
            </a:r>
          </a:p>
        </p:txBody>
      </p:sp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3924300" y="4057650"/>
            <a:ext cx="48958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chemeClr val="hlink"/>
                </a:solidFill>
                <a:latin typeface="Microsoft Sans Serif" pitchFamily="34" charset="0"/>
              </a:rPr>
              <a:t>- символизирует небо, верность, веру. </a:t>
            </a:r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3779838" y="5137150"/>
            <a:ext cx="5364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400" i="1">
                <a:solidFill>
                  <a:schemeClr val="hlink"/>
                </a:solidFill>
                <a:latin typeface="Microsoft Sans Serif" pitchFamily="34" charset="0"/>
              </a:rPr>
              <a:t>- </a:t>
            </a:r>
            <a:r>
              <a:rPr lang="ru-RU" sz="2400" b="1">
                <a:solidFill>
                  <a:schemeClr val="hlink"/>
                </a:solidFill>
                <a:latin typeface="Microsoft Sans Serif" pitchFamily="34" charset="0"/>
              </a:rPr>
              <a:t>смелость, доброта, честность, огонь, кровь. 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611188" y="404813"/>
            <a:ext cx="8532812" cy="192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               </a:t>
            </a:r>
            <a:r>
              <a:rPr lang="ru-RU" sz="4800" b="1">
                <a:solidFill>
                  <a:srgbClr val="FF3300"/>
                </a:solidFill>
                <a:latin typeface="Georgia" pitchFamily="18" charset="0"/>
              </a:rPr>
              <a:t>Государственный   </a:t>
            </a:r>
          </a:p>
          <a:p>
            <a:pPr eaLnBrk="1" hangingPunct="1">
              <a:spcBef>
                <a:spcPct val="50000"/>
              </a:spcBef>
            </a:pPr>
            <a:r>
              <a:rPr lang="ru-RU" sz="4800" b="1">
                <a:solidFill>
                  <a:srgbClr val="FF3300"/>
                </a:solidFill>
                <a:latin typeface="Georgia" pitchFamily="18" charset="0"/>
              </a:rPr>
              <a:t>           флаг    России</a:t>
            </a:r>
          </a:p>
        </p:txBody>
      </p:sp>
    </p:spTree>
    <p:extLst>
      <p:ext uri="{BB962C8B-B14F-4D97-AF65-F5344CB8AC3E}">
        <p14:creationId xmlns:p14="http://schemas.microsoft.com/office/powerpoint/2010/main" val="120631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755650" y="476250"/>
            <a:ext cx="80660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i="1"/>
              <a:t>             </a:t>
            </a:r>
            <a:r>
              <a:rPr lang="ru-RU" sz="6000" b="1">
                <a:solidFill>
                  <a:srgbClr val="FF3300"/>
                </a:solidFill>
                <a:latin typeface="Arial Black" pitchFamily="34" charset="0"/>
              </a:rPr>
              <a:t>Гимн России</a:t>
            </a:r>
            <a:r>
              <a:rPr lang="ru-RU" sz="3600" b="1">
                <a:solidFill>
                  <a:srgbClr val="FF33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0" y="1628775"/>
            <a:ext cx="8785225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4800" b="1">
                <a:solidFill>
                  <a:schemeClr val="hlink"/>
                </a:solidFill>
                <a:latin typeface="Microsoft Sans Serif" pitchFamily="34" charset="0"/>
              </a:rPr>
              <a:t>Гимн</a:t>
            </a:r>
            <a:r>
              <a:rPr lang="ru-RU" sz="3200" b="1">
                <a:solidFill>
                  <a:schemeClr val="hlink"/>
                </a:solidFill>
                <a:latin typeface="Microsoft Sans Serif" pitchFamily="34" charset="0"/>
              </a:rPr>
              <a:t> - </a:t>
            </a:r>
            <a:r>
              <a:rPr lang="ru-RU" sz="4000" b="1">
                <a:solidFill>
                  <a:schemeClr val="hlink"/>
                </a:solidFill>
                <a:latin typeface="Microsoft Sans Serif" pitchFamily="34" charset="0"/>
              </a:rPr>
              <a:t>официально принятая </a:t>
            </a:r>
          </a:p>
          <a:p>
            <a:pPr algn="ctr"/>
            <a:r>
              <a:rPr lang="ru-RU" sz="4000" b="1">
                <a:solidFill>
                  <a:schemeClr val="hlink"/>
                </a:solidFill>
                <a:latin typeface="Microsoft Sans Serif" pitchFamily="34" charset="0"/>
              </a:rPr>
              <a:t> торжественная  песня  в  честь </a:t>
            </a:r>
          </a:p>
          <a:p>
            <a:pPr algn="ctr"/>
            <a:r>
              <a:rPr lang="ru-RU" sz="4000" b="1">
                <a:solidFill>
                  <a:schemeClr val="hlink"/>
                </a:solidFill>
                <a:latin typeface="Microsoft Sans Serif" pitchFamily="34" charset="0"/>
              </a:rPr>
              <a:t> государства.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900113" y="4076700"/>
            <a:ext cx="72739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>
                <a:latin typeface="Microsoft Sans Serif" pitchFamily="34" charset="0"/>
              </a:rPr>
              <a:t>Музыка – Георгия Александрова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 b="1">
                <a:latin typeface="Microsoft Sans Serif" pitchFamily="34" charset="0"/>
              </a:rPr>
              <a:t>Текст    -  Сергея Михалкова</a:t>
            </a:r>
          </a:p>
        </p:txBody>
      </p:sp>
    </p:spTree>
    <p:extLst>
      <p:ext uri="{BB962C8B-B14F-4D97-AF65-F5344CB8AC3E}">
        <p14:creationId xmlns:p14="http://schemas.microsoft.com/office/powerpoint/2010/main" val="217871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182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«Россия – наша Родина»</vt:lpstr>
      <vt:lpstr>Служить Родине, отдавать ей всё лучшее, на что человек способен, - высшее его назначение. А.С. Пушкин.</vt:lpstr>
      <vt:lpstr>Откуда произошло слово Родина?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«Россия – наша Родина»</dc:title>
  <dc:creator>comp</dc:creator>
  <cp:lastModifiedBy>user</cp:lastModifiedBy>
  <cp:revision>15</cp:revision>
  <dcterms:created xsi:type="dcterms:W3CDTF">2014-08-26T21:46:00Z</dcterms:created>
  <dcterms:modified xsi:type="dcterms:W3CDTF">2014-10-17T13:24:54Z</dcterms:modified>
</cp:coreProperties>
</file>