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74" r:id="rId4"/>
    <p:sldId id="273" r:id="rId5"/>
    <p:sldId id="260" r:id="rId6"/>
    <p:sldId id="267" r:id="rId7"/>
    <p:sldId id="269" r:id="rId8"/>
    <p:sldId id="261" r:id="rId9"/>
    <p:sldId id="258" r:id="rId10"/>
    <p:sldId id="262" r:id="rId11"/>
    <p:sldId id="263" r:id="rId12"/>
    <p:sldId id="264" r:id="rId13"/>
    <p:sldId id="272" r:id="rId14"/>
    <p:sldId id="271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182D-C0E6-41D9-BE90-80AA3F6B52C3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34707-8A48-446D-BF82-B33047B4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22145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Урок русского языка</a:t>
            </a:r>
            <a:br>
              <a:rPr lang="ru-RU" dirty="0" smtClean="0"/>
            </a:br>
            <a:r>
              <a:rPr lang="ru-RU" i="1" dirty="0" smtClean="0"/>
              <a:t>«Именительный и винительный падежи».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</a:p>
          <a:p>
            <a:pPr algn="ctr">
              <a:buNone/>
            </a:pPr>
            <a:r>
              <a:rPr lang="ru-RU" dirty="0" smtClean="0"/>
              <a:t>  4 класс</a:t>
            </a:r>
          </a:p>
          <a:p>
            <a:pPr algn="ctr">
              <a:buNone/>
            </a:pPr>
            <a:r>
              <a:rPr lang="ru-RU" sz="2400" dirty="0" smtClean="0"/>
              <a:t>УМК «Школа 2100»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j03433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072198" y="4143380"/>
            <a:ext cx="2428892" cy="216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117"/>
            <a:ext cx="9144000" cy="109008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48167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Различие именительного и винительного падежа в неодушевлённых именах существительных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1713" y="1411818"/>
          <a:ext cx="7141368" cy="5077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3612976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Именительный</a:t>
                      </a:r>
                      <a:r>
                        <a:rPr lang="ru-RU" sz="2400" baseline="0" dirty="0" smtClean="0"/>
                        <a:t> падеж</a:t>
                      </a:r>
                      <a:endParaRPr lang="ru-RU" sz="24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Винительный</a:t>
                      </a:r>
                      <a:r>
                        <a:rPr lang="ru-RU" sz="2400" baseline="0" dirty="0" smtClean="0"/>
                        <a:t> падеж</a:t>
                      </a:r>
                      <a:endParaRPr lang="ru-RU" sz="24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738921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Имя существительное обозначает предмет, который сам выполняет действие.</a:t>
                      </a:r>
                    </a:p>
                  </a:txBody>
                  <a:tcPr marL="126000" marR="126000" marT="62400" marB="624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Имя существительное обозначает предмет, на который направлено действие.</a:t>
                      </a:r>
                      <a:endParaRPr lang="ru-RU" sz="24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1413"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употребляется с предлогом</a:t>
                      </a:r>
                      <a:endParaRPr lang="ru-RU" sz="21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может употребляться как </a:t>
                      </a:r>
                    </a:p>
                    <a:p>
                      <a:pPr algn="ctr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предлогом, так и без</a:t>
                      </a:r>
                      <a:endParaRPr lang="ru-RU" sz="21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9351"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существительное в предложении выполняет роль подлежащего</a:t>
                      </a:r>
                      <a:endParaRPr lang="ru-RU" sz="21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существительное в предложении выполняет роль второстепенного члена</a:t>
                      </a:r>
                      <a:endParaRPr lang="ru-RU" sz="21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0"/>
          <p:cNvGrpSpPr>
            <a:grpSpLocks/>
          </p:cNvGrpSpPr>
          <p:nvPr/>
        </p:nvGrpSpPr>
        <p:grpSpPr bwMode="auto">
          <a:xfrm>
            <a:off x="785786" y="3608918"/>
            <a:ext cx="8001056" cy="3249082"/>
            <a:chOff x="336309" y="4803998"/>
            <a:chExt cx="8828690" cy="263462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36309" y="4861926"/>
              <a:ext cx="8828690" cy="2259185"/>
            </a:xfrm>
            <a:prstGeom prst="rect">
              <a:avLst/>
            </a:prstGeom>
            <a:solidFill>
              <a:schemeClr val="bg1"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471309" y="4803998"/>
              <a:ext cx="0" cy="263462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37"/>
          <p:cNvGrpSpPr>
            <a:grpSpLocks/>
          </p:cNvGrpSpPr>
          <p:nvPr/>
        </p:nvGrpSpPr>
        <p:grpSpPr bwMode="auto">
          <a:xfrm>
            <a:off x="500034" y="4214822"/>
            <a:ext cx="3000396" cy="1179914"/>
            <a:chOff x="1550206" y="2940062"/>
            <a:chExt cx="3000731" cy="885663"/>
          </a:xfrm>
        </p:grpSpPr>
        <p:grpSp>
          <p:nvGrpSpPr>
            <p:cNvPr id="8" name="Группа 35"/>
            <p:cNvGrpSpPr>
              <a:grpSpLocks/>
            </p:cNvGrpSpPr>
            <p:nvPr/>
          </p:nvGrpSpPr>
          <p:grpSpPr bwMode="auto">
            <a:xfrm>
              <a:off x="2200477" y="2940062"/>
              <a:ext cx="1221497" cy="504056"/>
              <a:chOff x="2208818" y="2859782"/>
              <a:chExt cx="1221497" cy="504056"/>
            </a:xfrm>
          </p:grpSpPr>
          <p:grpSp>
            <p:nvGrpSpPr>
              <p:cNvPr id="10" name="Группа 25"/>
              <p:cNvGrpSpPr>
                <a:grpSpLocks/>
              </p:cNvGrpSpPr>
              <p:nvPr/>
            </p:nvGrpSpPr>
            <p:grpSpPr bwMode="auto">
              <a:xfrm>
                <a:off x="2374915" y="3155264"/>
                <a:ext cx="792088" cy="208574"/>
                <a:chOff x="2843808" y="2635558"/>
                <a:chExt cx="792088" cy="208574"/>
              </a:xfrm>
            </p:grpSpPr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flipV="1">
                  <a:off x="2854623" y="2643539"/>
                  <a:ext cx="0" cy="200189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2846685" y="2643539"/>
                  <a:ext cx="789076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 стрелкой 10"/>
                <p:cNvCxnSpPr/>
                <p:nvPr/>
              </p:nvCxnSpPr>
              <p:spPr>
                <a:xfrm>
                  <a:off x="3630998" y="2635594"/>
                  <a:ext cx="0" cy="208134"/>
                </a:xfrm>
                <a:prstGeom prst="straightConnector1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38" name="TextBox 26"/>
              <p:cNvSpPr txBox="1">
                <a:spLocks noChangeArrowheads="1"/>
              </p:cNvSpPr>
              <p:nvPr/>
            </p:nvSpPr>
            <p:spPr bwMode="auto">
              <a:xfrm>
                <a:off x="2208818" y="2859782"/>
                <a:ext cx="1221497" cy="254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600">
                    <a:solidFill>
                      <a:srgbClr val="C00000"/>
                    </a:solidFill>
                  </a:rPr>
                  <a:t>Что делает?</a:t>
                </a:r>
              </a:p>
            </p:txBody>
          </p:sp>
        </p:grpSp>
        <p:sp>
          <p:nvSpPr>
            <p:cNvPr id="21536" name="TextBox 36"/>
            <p:cNvSpPr txBox="1">
              <a:spLocks noChangeArrowheads="1"/>
            </p:cNvSpPr>
            <p:nvPr/>
          </p:nvSpPr>
          <p:spPr bwMode="auto">
            <a:xfrm>
              <a:off x="1550206" y="3386783"/>
              <a:ext cx="3000731" cy="438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3200" dirty="0"/>
                <a:t>Дерево растёт</a:t>
              </a:r>
            </a:p>
          </p:txBody>
        </p:sp>
      </p:grpSp>
      <p:grpSp>
        <p:nvGrpSpPr>
          <p:cNvPr id="12" name="Группа 38"/>
          <p:cNvGrpSpPr>
            <a:grpSpLocks/>
          </p:cNvGrpSpPr>
          <p:nvPr/>
        </p:nvGrpSpPr>
        <p:grpSpPr bwMode="auto">
          <a:xfrm>
            <a:off x="4857752" y="3881968"/>
            <a:ext cx="3502013" cy="1172866"/>
            <a:chOff x="1269364" y="2919172"/>
            <a:chExt cx="3499797" cy="879220"/>
          </a:xfrm>
        </p:grpSpPr>
        <p:grpSp>
          <p:nvGrpSpPr>
            <p:cNvPr id="13" name="Группа 39"/>
            <p:cNvGrpSpPr>
              <a:grpSpLocks/>
            </p:cNvGrpSpPr>
            <p:nvPr/>
          </p:nvGrpSpPr>
          <p:grpSpPr bwMode="auto">
            <a:xfrm>
              <a:off x="2366574" y="2919172"/>
              <a:ext cx="792088" cy="524946"/>
              <a:chOff x="2374915" y="2838892"/>
              <a:chExt cx="792088" cy="524946"/>
            </a:xfrm>
          </p:grpSpPr>
          <p:grpSp>
            <p:nvGrpSpPr>
              <p:cNvPr id="14" name="Группа 41"/>
              <p:cNvGrpSpPr>
                <a:grpSpLocks/>
              </p:cNvGrpSpPr>
              <p:nvPr/>
            </p:nvGrpSpPr>
            <p:grpSpPr bwMode="auto">
              <a:xfrm>
                <a:off x="2374915" y="3155264"/>
                <a:ext cx="792088" cy="208574"/>
                <a:chOff x="2843808" y="2635558"/>
                <a:chExt cx="792088" cy="208574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852384" y="2642877"/>
                  <a:ext cx="0" cy="20151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2844451" y="2642877"/>
                  <a:ext cx="791661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 стрелкой 45"/>
                <p:cNvCxnSpPr/>
                <p:nvPr/>
              </p:nvCxnSpPr>
              <p:spPr>
                <a:xfrm>
                  <a:off x="3631352" y="2634944"/>
                  <a:ext cx="0" cy="209448"/>
                </a:xfrm>
                <a:prstGeom prst="straightConnector1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31" name="TextBox 42"/>
              <p:cNvSpPr txBox="1">
                <a:spLocks noChangeArrowheads="1"/>
              </p:cNvSpPr>
              <p:nvPr/>
            </p:nvSpPr>
            <p:spPr bwMode="auto">
              <a:xfrm>
                <a:off x="2510113" y="2838892"/>
                <a:ext cx="579535" cy="2537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600">
                    <a:solidFill>
                      <a:srgbClr val="C00000"/>
                    </a:solidFill>
                  </a:rPr>
                  <a:t>Что?</a:t>
                </a:r>
              </a:p>
            </p:txBody>
          </p:sp>
        </p:grpSp>
        <p:sp>
          <p:nvSpPr>
            <p:cNvPr id="21529" name="TextBox 40"/>
            <p:cNvSpPr txBox="1">
              <a:spLocks noChangeArrowheads="1"/>
            </p:cNvSpPr>
            <p:nvPr/>
          </p:nvSpPr>
          <p:spPr bwMode="auto">
            <a:xfrm>
              <a:off x="1269364" y="3360025"/>
              <a:ext cx="3499797" cy="438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3200" dirty="0"/>
                <a:t>Сажают дерево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117"/>
            <a:ext cx="9144000" cy="109008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48167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Различие именительного и винительного падежа в неодушевлённых именах существительных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498601"/>
          <a:ext cx="7714485" cy="499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4142585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Именительный</a:t>
                      </a:r>
                      <a:r>
                        <a:rPr lang="ru-RU" sz="2400" baseline="0" dirty="0" smtClean="0"/>
                        <a:t> падеж</a:t>
                      </a:r>
                      <a:endParaRPr lang="ru-RU" sz="24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Винительный</a:t>
                      </a:r>
                      <a:r>
                        <a:rPr lang="ru-RU" sz="2400" baseline="0" dirty="0" smtClean="0"/>
                        <a:t> падеж</a:t>
                      </a:r>
                      <a:endParaRPr lang="ru-RU" sz="24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706185"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имя существительное обозначает предмет, который сам выполняет действие</a:t>
                      </a:r>
                    </a:p>
                  </a:txBody>
                  <a:tcPr marL="126000" marR="126000" marT="62400" marB="624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имя существительное обозначает предмет, на который направлено действие</a:t>
                      </a:r>
                      <a:endParaRPr lang="ru-RU" sz="21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2185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употребляется с предлогом.</a:t>
                      </a:r>
                      <a:endParaRPr lang="ru-RU" sz="2400" b="1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Может употребляться как 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предлогом, так и без.</a:t>
                      </a:r>
                      <a:endParaRPr lang="ru-RU" sz="2400" b="1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4913"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существительное в предложении выполняет роль подлежащего</a:t>
                      </a:r>
                      <a:endParaRPr lang="ru-RU" sz="21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существительное в предложении выполняет роль второстепенного члена</a:t>
                      </a:r>
                      <a:endParaRPr lang="ru-RU" sz="2100" dirty="0"/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-4763" y="1604435"/>
            <a:ext cx="9185276" cy="610120"/>
          </a:xfrm>
          <a:prstGeom prst="rect">
            <a:avLst/>
          </a:prstGeom>
          <a:solidFill>
            <a:schemeClr val="bg1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4538133"/>
            <a:ext cx="8572560" cy="2177015"/>
          </a:xfrm>
          <a:prstGeom prst="rect">
            <a:avLst/>
          </a:prstGeom>
          <a:solidFill>
            <a:schemeClr val="bg1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000496" y="4506384"/>
            <a:ext cx="0" cy="23516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571472" y="4857760"/>
            <a:ext cx="3786214" cy="1154704"/>
            <a:chOff x="641811" y="3615331"/>
            <a:chExt cx="3788032" cy="865987"/>
          </a:xfrm>
        </p:grpSpPr>
        <p:sp>
          <p:nvSpPr>
            <p:cNvPr id="22559" name="Прямоугольник 9"/>
            <p:cNvSpPr>
              <a:spLocks noChangeArrowheads="1"/>
            </p:cNvSpPr>
            <p:nvPr/>
          </p:nvSpPr>
          <p:spPr bwMode="auto">
            <a:xfrm>
              <a:off x="641811" y="4088921"/>
              <a:ext cx="3788032" cy="392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dirty="0"/>
                <a:t>В небе сияет солнце. </a:t>
              </a: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627167" y="3939165"/>
              <a:ext cx="792542" cy="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3416533" y="3931227"/>
              <a:ext cx="0" cy="20954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63" name="TextBox 34"/>
            <p:cNvSpPr txBox="1">
              <a:spLocks noChangeArrowheads="1"/>
            </p:cNvSpPr>
            <p:nvPr/>
          </p:nvSpPr>
          <p:spPr bwMode="auto">
            <a:xfrm>
              <a:off x="2762982" y="3615331"/>
              <a:ext cx="875147" cy="392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rgbClr val="C00000"/>
                  </a:solidFill>
                </a:rPr>
                <a:t>Что?</a:t>
              </a: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>
              <a:off x="2643035" y="3936787"/>
              <a:ext cx="0" cy="20954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46"/>
          <p:cNvGrpSpPr>
            <a:grpSpLocks/>
          </p:cNvGrpSpPr>
          <p:nvPr/>
        </p:nvGrpSpPr>
        <p:grpSpPr bwMode="auto">
          <a:xfrm>
            <a:off x="4071934" y="4857760"/>
            <a:ext cx="4643469" cy="1180989"/>
            <a:chOff x="721960" y="3615329"/>
            <a:chExt cx="4642293" cy="885698"/>
          </a:xfrm>
        </p:grpSpPr>
        <p:sp>
          <p:nvSpPr>
            <p:cNvPr id="22554" name="Прямоугольник 47"/>
            <p:cNvSpPr>
              <a:spLocks noChangeArrowheads="1"/>
            </p:cNvSpPr>
            <p:nvPr/>
          </p:nvSpPr>
          <p:spPr bwMode="auto">
            <a:xfrm>
              <a:off x="721960" y="4108631"/>
              <a:ext cx="4642293" cy="392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dirty="0"/>
                <a:t>Нельзя смотреть на солнце</a:t>
              </a: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2935977" y="3936784"/>
              <a:ext cx="0" cy="201603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2962946" y="3939164"/>
              <a:ext cx="791961" cy="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>
              <a:off x="3793016" y="3936784"/>
              <a:ext cx="0" cy="20954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58" name="TextBox 51"/>
            <p:cNvSpPr txBox="1">
              <a:spLocks noChangeArrowheads="1"/>
            </p:cNvSpPr>
            <p:nvPr/>
          </p:nvSpPr>
          <p:spPr bwMode="auto">
            <a:xfrm>
              <a:off x="2965402" y="3615329"/>
              <a:ext cx="1321630" cy="392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dirty="0">
                  <a:solidFill>
                    <a:srgbClr val="C00000"/>
                  </a:solidFill>
                </a:rPr>
                <a:t>На что?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85727"/>
          <a:ext cx="8429684" cy="6311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3916"/>
                <a:gridCol w="4215768"/>
              </a:tblGrid>
              <a:tr h="12623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</a:rPr>
                        <a:t>Винительный падеж</a:t>
                      </a:r>
                      <a:endParaRPr lang="ru-RU" sz="3600" b="1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2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</a:rPr>
                        <a:t>Вспомогательные слова</a:t>
                      </a: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2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</a:rPr>
                        <a:t>Вопросы</a:t>
                      </a: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</a:rPr>
                        <a:t>падежные и смысловые</a:t>
                      </a: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2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</a:rPr>
                        <a:t>Предлоги </a:t>
                      </a: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2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smtClean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+mj-lt"/>
                          <a:ea typeface="Calibri"/>
                          <a:cs typeface="Times New Roman"/>
                        </a:rPr>
                        <a:t>Роль в предложении</a:t>
                      </a: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7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08626" y="5734051"/>
            <a:ext cx="3068212" cy="446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вижу, обвиняю</a:t>
            </a:r>
            <a:r>
              <a:rPr lang="ru-RU" sz="2000" dirty="0"/>
              <a:t>, призываю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075423">
            <a:off x="5238445" y="2229088"/>
            <a:ext cx="3081401" cy="7794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через</a:t>
            </a:r>
            <a:r>
              <a:rPr lang="ru-RU" sz="2000" dirty="0" smtClean="0"/>
              <a:t>, сквозь,  </a:t>
            </a:r>
            <a:r>
              <a:rPr lang="ru-RU" sz="2000" dirty="0"/>
              <a:t>в, </a:t>
            </a:r>
            <a:r>
              <a:rPr lang="ru-RU" sz="2000" dirty="0" err="1" smtClean="0"/>
              <a:t>об,обо</a:t>
            </a:r>
            <a:r>
              <a:rPr lang="ru-RU" sz="2000" dirty="0" smtClean="0"/>
              <a:t>,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 на, за,  под, про   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1187419">
            <a:off x="5482537" y="4694452"/>
            <a:ext cx="2085764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кого?  что? куда?</a:t>
            </a:r>
            <a:r>
              <a:rPr lang="ru-RU" sz="2100" dirty="0"/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4514">
            <a:off x="5209680" y="3794101"/>
            <a:ext cx="2564805" cy="4255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второстепенный член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857232"/>
            <a:ext cx="84296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Итог урока: </a:t>
            </a: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dirty="0" smtClean="0"/>
              <a:t>- Как не спутать именительный падеж с винительным у существительных мужского рода единственного числа с нулевым окончанием?</a:t>
            </a:r>
            <a:endParaRPr lang="ru-RU" sz="2800" dirty="0"/>
          </a:p>
        </p:txBody>
      </p:sp>
      <p:pic>
        <p:nvPicPr>
          <p:cNvPr id="4" name="Picture 15" descr="j03433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857884" y="4071942"/>
            <a:ext cx="2813050" cy="252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0100" y="3714752"/>
            <a:ext cx="40769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3200" dirty="0" smtClean="0"/>
              <a:t> Член предложения.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 Предлоги.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43050"/>
            <a:ext cx="7772400" cy="4378238"/>
          </a:xfrm>
        </p:spPr>
        <p:txBody>
          <a:bodyPr>
            <a:normAutofit/>
          </a:bodyPr>
          <a:lstStyle/>
          <a:p>
            <a:r>
              <a:rPr lang="ru-RU" dirty="0" smtClean="0"/>
              <a:t>- Я узнал…</a:t>
            </a:r>
            <a:br>
              <a:rPr lang="ru-RU" dirty="0" smtClean="0"/>
            </a:br>
            <a:r>
              <a:rPr lang="ru-RU" dirty="0" smtClean="0"/>
              <a:t>- Я научился определять….</a:t>
            </a:r>
            <a:br>
              <a:rPr lang="ru-RU" dirty="0" smtClean="0"/>
            </a:br>
            <a:r>
              <a:rPr lang="ru-RU" dirty="0" smtClean="0"/>
              <a:t>- Я могу…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9" y="500043"/>
            <a:ext cx="7423174" cy="714379"/>
          </a:xfrm>
        </p:spPr>
        <p:txBody>
          <a:bodyPr>
            <a:normAutofit fontScale="85000" lnSpcReduction="20000"/>
          </a:bodyPr>
          <a:lstStyle/>
          <a:p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Рефлексия: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15" descr="j03433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00760" y="3286124"/>
            <a:ext cx="28844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j03433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72198" y="3286124"/>
            <a:ext cx="28130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779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5" y="928670"/>
            <a:ext cx="83582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Домашнее задание:</a:t>
            </a: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dirty="0" smtClean="0"/>
              <a:t>Упр.3, с.118; выучить наизусть правило (с.120)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571744"/>
            <a:ext cx="271464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800105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4572008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/>
          </a:p>
          <a:p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800105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4572008"/>
            <a:ext cx="792961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Задания:</a:t>
            </a:r>
          </a:p>
          <a:p>
            <a:r>
              <a:rPr lang="ru-RU" sz="2400" dirty="0" smtClean="0"/>
              <a:t>1) Обозначить орфограммы в словах и между словами.</a:t>
            </a:r>
          </a:p>
          <a:p>
            <a:r>
              <a:rPr lang="ru-RU" sz="2400" dirty="0" smtClean="0"/>
              <a:t>2) Определить, в каких падежах  употреблено в тексте слово дорожка.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285728"/>
            <a:ext cx="4402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Проверь: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8243918" cy="2314591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Тема и цель урока.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/>
              <a:t>Поворот судьбы удивительный:</a:t>
            </a:r>
            <a:br>
              <a:rPr lang="ru-RU" sz="3600" i="1" dirty="0" smtClean="0"/>
            </a:br>
            <a:r>
              <a:rPr lang="ru-RU" sz="3600" i="1" dirty="0" smtClean="0"/>
              <a:t>Изучаем мы падеж именительный ,</a:t>
            </a:r>
            <a:br>
              <a:rPr lang="ru-RU" sz="3600" i="1" dirty="0" smtClean="0"/>
            </a:br>
            <a:r>
              <a:rPr lang="ru-RU" sz="3600" i="1" dirty="0" smtClean="0"/>
              <a:t>И винительный падеж надо знать, </a:t>
            </a:r>
            <a:br>
              <a:rPr lang="ru-RU" sz="3600" i="1" dirty="0" smtClean="0"/>
            </a:br>
            <a:r>
              <a:rPr lang="ru-RU" sz="3600" i="1" dirty="0" smtClean="0"/>
              <a:t>От именительного отличать. 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/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(Т. </a:t>
            </a:r>
            <a:r>
              <a:rPr lang="ru-RU" dirty="0" err="1" smtClean="0">
                <a:solidFill>
                  <a:schemeClr val="tx1"/>
                </a:solidFill>
              </a:rPr>
              <a:t>Рик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15" descr="j03433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71472" y="4500570"/>
            <a:ext cx="2428892" cy="216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763" y="0"/>
            <a:ext cx="9144001" cy="6858000"/>
          </a:xfrm>
          <a:prstGeom prst="rect">
            <a:avLst/>
          </a:prstGeom>
          <a:solidFill>
            <a:schemeClr val="bg1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8"/>
          <a:ext cx="8643998" cy="6242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4842"/>
                <a:gridCol w="4429156"/>
              </a:tblGrid>
              <a:tr h="18483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Именительный падеж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Вспомогательные слова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</a:rPr>
                        <a:t>есть, существует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Вопросы</a:t>
                      </a:r>
                      <a:endParaRPr lang="ru-RU" sz="2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падежные и смысловые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кто?  что</a:t>
                      </a:r>
                      <a:r>
                        <a:rPr lang="ru-RU" sz="3200" b="1" dirty="0" smtClean="0">
                          <a:effectLst/>
                        </a:rPr>
                        <a:t>?</a:t>
                      </a: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Предлоги 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—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2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Роль в предложении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подлежащее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4763" y="493185"/>
            <a:ext cx="9144001" cy="5784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36600" y="1123952"/>
            <a:ext cx="4572000" cy="446705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Вот винительный падеж,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Всех он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обвиняет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,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И в свидетели весь класс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Нынче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призывает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— Отобрали падежи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У меня вопросы,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И, признаюсь, жить средь них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Мне совсем непросто.</a:t>
            </a:r>
          </a:p>
        </p:txBody>
      </p:sp>
      <p:pic>
        <p:nvPicPr>
          <p:cNvPr id="1126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4" y="1214421"/>
            <a:ext cx="320677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84889" y="2755900"/>
            <a:ext cx="2497800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В.п</a:t>
            </a:r>
            <a:r>
              <a:rPr lang="ru-RU" sz="115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pic>
        <p:nvPicPr>
          <p:cNvPr id="11271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52"/>
            <a:ext cx="7620000" cy="49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6366933"/>
            <a:ext cx="7620000" cy="49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4763" y="493185"/>
            <a:ext cx="9144001" cy="5784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2876" y="571500"/>
            <a:ext cx="564357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Первый мой вопрос: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кого? </a:t>
            </a:r>
            <a:r>
              <a:rPr lang="ru-RU" sz="2400" b="1" dirty="0">
                <a:latin typeface="+mn-lt"/>
                <a:cs typeface="+mn-cs"/>
              </a:rPr>
              <a:t>взял падеж родительный.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А второй вопрос мой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что? </a:t>
            </a:r>
            <a:r>
              <a:rPr lang="ru-RU" sz="2400" b="1" dirty="0">
                <a:latin typeface="+mn-lt"/>
                <a:cs typeface="+mn-cs"/>
              </a:rPr>
              <a:t>отнял именительный.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Оттого я стал на них похожим.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И теперь узнать меня  всем ребятам сложно.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Нужно точно называть все мои вопросы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и предлоги заучить через,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про, в, во, на, под, сквозь, по, за</a:t>
            </a:r>
            <a:r>
              <a:rPr lang="ru-RU" sz="2400" b="1" dirty="0">
                <a:latin typeface="+mn-lt"/>
                <a:cs typeface="+mn-cs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229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290" y="1071546"/>
            <a:ext cx="3214710" cy="46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86512" y="2755900"/>
            <a:ext cx="2500329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В.п</a:t>
            </a:r>
            <a:r>
              <a:rPr lang="ru-RU" sz="115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pic>
        <p:nvPicPr>
          <p:cNvPr id="12295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0"/>
            <a:ext cx="7620000" cy="49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6215082"/>
            <a:ext cx="7620000" cy="49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285728"/>
          <a:ext cx="8715436" cy="6318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760"/>
                <a:gridCol w="4358676"/>
              </a:tblGrid>
              <a:tr h="10752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Винительный падеж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5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Вспомогательные слова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вижу, обвиняю, призываю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6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Вопросы</a:t>
                      </a:r>
                      <a:endParaRPr lang="ru-RU" sz="2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падежные и смысловые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кого?  что? куда?</a:t>
                      </a: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6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Предлоги </a:t>
                      </a:r>
                      <a:endParaRPr lang="ru-RU" sz="2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через, сквозь,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про, под, в,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на, за, об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9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Роль в предложении</a:t>
                      </a:r>
                      <a:endParaRPr lang="ru-RU" sz="2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второстепенный член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лететь</a:t>
                      </a:r>
                      <a:r>
                        <a:rPr lang="ru-RU" sz="2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море</a:t>
                      </a:r>
                      <a:endParaRPr lang="ru-RU" sz="2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29" marR="118829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7000892" y="6500834"/>
            <a:ext cx="719138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0" name="TextBox 7"/>
          <p:cNvSpPr txBox="1">
            <a:spLocks noChangeArrowheads="1"/>
          </p:cNvSpPr>
          <p:nvPr/>
        </p:nvSpPr>
        <p:spPr bwMode="auto">
          <a:xfrm>
            <a:off x="7072330" y="5643578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В.п.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26988" y="1643050"/>
            <a:ext cx="9144001" cy="4281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6143636" y="1214422"/>
            <a:ext cx="2643206" cy="3929089"/>
            <a:chOff x="1979712" y="688671"/>
            <a:chExt cx="1878870" cy="2508424"/>
          </a:xfrm>
        </p:grpSpPr>
        <p:pic>
          <p:nvPicPr>
            <p:cNvPr id="20490" name="Рисунок 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79712" y="688671"/>
              <a:ext cx="1878870" cy="2508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2332000" y="1602340"/>
              <a:ext cx="1385349" cy="6106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В.п</a:t>
              </a:r>
              <a:r>
                <a:rPr lang="ru-RU" sz="6600" b="1" dirty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.</a:t>
              </a:r>
            </a:p>
          </p:txBody>
        </p:sp>
      </p:grp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785786" y="1142984"/>
            <a:ext cx="2428892" cy="4067706"/>
            <a:chOff x="971600" y="123478"/>
            <a:chExt cx="1878870" cy="2782071"/>
          </a:xfrm>
        </p:grpSpPr>
        <p:pic>
          <p:nvPicPr>
            <p:cNvPr id="20488" name="Рисунок 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71600" y="123478"/>
              <a:ext cx="1878870" cy="2782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9" name="TextBox 5"/>
            <p:cNvSpPr txBox="1">
              <a:spLocks noChangeArrowheads="1"/>
            </p:cNvSpPr>
            <p:nvPr/>
          </p:nvSpPr>
          <p:spPr bwMode="auto">
            <a:xfrm>
              <a:off x="1226959" y="1248297"/>
              <a:ext cx="1368151" cy="159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6600" b="1" dirty="0">
                  <a:solidFill>
                    <a:srgbClr val="C00000"/>
                  </a:solidFill>
                </a:rPr>
                <a:t>И.п.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95713" y="2624668"/>
            <a:ext cx="183832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 dirty="0"/>
              <a:t>Что?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448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Урок русского языка «Именительный и винительный падежи».</vt:lpstr>
      <vt:lpstr>Слайд 2</vt:lpstr>
      <vt:lpstr>Слайд 3</vt:lpstr>
      <vt:lpstr>Тема и цель урока.  Поворот судьбы удивительный: Изучаем мы падеж именительный , И винительный падеж надо знать,  От именительного отличать.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- Я узнал… - Я научился определять…. - Я могу…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3-10</cp:lastModifiedBy>
  <cp:revision>27</cp:revision>
  <dcterms:created xsi:type="dcterms:W3CDTF">2014-12-03T08:24:50Z</dcterms:created>
  <dcterms:modified xsi:type="dcterms:W3CDTF">2015-01-18T11:49:51Z</dcterms:modified>
</cp:coreProperties>
</file>