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70249-8DDA-44BD-A883-87D771C6ABEE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A463F-6484-42AB-A911-070BFABC4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95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Верхний колонтитул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prstClr val="black"/>
                </a:solidFill>
                <a:latin typeface="Arial" charset="0"/>
              </a:rPr>
              <a:t>Коломенская В.Г.</a:t>
            </a:r>
          </a:p>
        </p:txBody>
      </p:sp>
      <p:sp>
        <p:nvSpPr>
          <p:cNvPr id="44037" name="Дата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prstClr val="black"/>
                </a:solidFill>
                <a:latin typeface="Arial" charset="0"/>
              </a:rPr>
              <a:t>29.02.2012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Дата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prstClr val="black"/>
                </a:solidFill>
                <a:latin typeface="Arial" charset="0"/>
              </a:rPr>
              <a:t>29.02.2012</a:t>
            </a:r>
          </a:p>
        </p:txBody>
      </p:sp>
      <p:sp>
        <p:nvSpPr>
          <p:cNvPr id="45061" name="Верхний колонтитул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>
                <a:solidFill>
                  <a:prstClr val="black"/>
                </a:solidFill>
                <a:latin typeface="Arial" charset="0"/>
              </a:rPr>
              <a:t>Коломенская В.Г.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6E53EE-C071-45E3-BFAB-7A0BF5D40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9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4B4635A-6D09-4D6A-A615-D1DE7C27C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7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B68AC3-FE49-46C3-AC51-4E8E8D7D0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7F49A0-CDB9-4689-B4EC-95FDA1264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96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F284A8-555B-47F7-BC95-918682C8D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95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D2F238-7B11-437C-A231-7AA50584D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48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12F7FE-2611-46F9-9D14-BA6E5807D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5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B925FB-8793-4764-8132-E7DABBAD8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0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F8FC39-088F-4F50-8A0F-14603C03E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3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0CFAD6-883B-431E-A64B-AAE7333D2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82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2A03C5-3988-44B0-BAEE-F2F6940EE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3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ru-RU"/>
              <a:t>29.02.2012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Коломенская В. Г.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C644C6B-7FBA-47A3-8009-9FAF9CF6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4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98488" y="571500"/>
            <a:ext cx="8072437" cy="5715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2976" y="1000108"/>
            <a:ext cx="705840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Склонение</a:t>
            </a:r>
          </a:p>
          <a:p>
            <a:pPr algn="ctr"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имён  существительных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3071810"/>
            <a:ext cx="71438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Интерактивный  тест</a:t>
            </a:r>
            <a:endParaRPr lang="ru-RU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4286250"/>
            <a:ext cx="7286625" cy="4619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ru-RU" sz="2400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cs typeface="Arial" charset="0"/>
            </a:endParaRPr>
          </a:p>
        </p:txBody>
      </p:sp>
      <p:pic>
        <p:nvPicPr>
          <p:cNvPr id="33798" name="Picture 3" descr="C:\Documents and Settings\UserXP\Мои документы\Мама картинки1\ну погоди картинки\0_8df3f_e4b09695_XL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929063"/>
            <a:ext cx="1857375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6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714488"/>
            <a:ext cx="6143668" cy="4031873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ln w="11430"/>
                <a:solidFill>
                  <a:srgbClr val="002060"/>
                </a:solidFill>
              </a:rPr>
              <a:t>     </a:t>
            </a:r>
            <a:r>
              <a:rPr lang="ru-RU" sz="3200" dirty="0">
                <a:ln w="11430"/>
                <a:solidFill>
                  <a:srgbClr val="002060"/>
                </a:solidFill>
                <a:latin typeface="Comic Sans MS" pitchFamily="66" charset="0"/>
              </a:rPr>
              <a:t>Проверь свои знания, определи склонение имен существительных.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ln w="11430"/>
                <a:solidFill>
                  <a:srgbClr val="002060"/>
                </a:solidFill>
                <a:latin typeface="Comic Sans MS" pitchFamily="66" charset="0"/>
              </a:rPr>
              <a:t>Щелчок по выбранной ячейке покажет, ошибаешься ты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ln w="11430"/>
                <a:solidFill>
                  <a:srgbClr val="002060"/>
                </a:solidFill>
                <a:latin typeface="Comic Sans MS" pitchFamily="66" charset="0"/>
              </a:rPr>
              <a:t>или нет.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>
                <a:ln w="11430"/>
                <a:solidFill>
                  <a:srgbClr val="002060"/>
                </a:solidFill>
                <a:latin typeface="Comic Sans MS" pitchFamily="66" charset="0"/>
              </a:rPr>
              <a:t>Если есть необходимость – повтори правило</a:t>
            </a:r>
            <a:r>
              <a:rPr lang="ru-RU" sz="240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</a:p>
        </p:txBody>
      </p:sp>
      <p:pic>
        <p:nvPicPr>
          <p:cNvPr id="34819" name="Picture 4" descr="C:\Documents and Settings\UserXP\Мои документы\Мама картинки1\ну погоди картинки\56b9fe218871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1500"/>
            <a:ext cx="2601912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4821" name="Picture 3" descr="C:\Documents and Settings\UserXP\Мои документы\Мама картинки1\ну погоди картинки\0_8df3f_e4b09695_XL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714750"/>
            <a:ext cx="1857375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1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57313" y="1071563"/>
          <a:ext cx="6357938" cy="5029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7391"/>
                <a:gridCol w="1216849"/>
                <a:gridCol w="1216849"/>
                <a:gridCol w="1216849"/>
              </a:tblGrid>
              <a:tr h="444211">
                <a:tc>
                  <a:txBody>
                    <a:bodyPr/>
                    <a:lstStyle/>
                    <a:p>
                      <a:pPr algn="l"/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2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3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Локоть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Сирень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Пианино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2400" dirty="0" smtClean="0"/>
                        <a:t>Берёза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Камень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Постель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Костя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Ягода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Кисть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Голубь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00813" y="15716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75" y="157162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8" y="15716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13" y="20240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75" y="202406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38" y="20240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13" y="247650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6375" y="2476500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71938" y="247650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0813" y="292893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75" y="2928938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71938" y="292893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0813" y="338137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75" y="338137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1938" y="338137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13" y="383381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86375" y="383381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71938" y="383381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786063" y="6215063"/>
            <a:ext cx="3786187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</a:rPr>
              <a:t>Повтори правило!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500813" y="428625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00813" y="473868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71938" y="51911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13" y="56435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86375" y="4286250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286375" y="4738688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286375" y="519112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071938" y="56435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071938" y="428625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071938" y="473868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500813" y="51911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75" y="564356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5936" name="Picture 4" descr="C:\Documents and Settings\UserXP\Мои документы\Мама картинки1\ну погоди картинки\56b9fe218871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357437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937" name="Picture 3" descr="C:\Documents and Settings\UserXP\Мои документы\Мама картинки1\ну погоди картинки\0_8df3f_e4b09695_XL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4357688"/>
            <a:ext cx="15494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32946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7" presetClass="entr" presetSubtype="1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14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7" presetClass="entr" presetSubtype="1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grpId="15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7" presetClass="entr" presetSubtype="1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9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7" presetClass="entr" presetSubtype="1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2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7" presetClass="entr" presetSubtype="1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2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7" presetClass="entr" presetSubtype="1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grpId="2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17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55" presetClass="exit" presetSubtype="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 nodeType="clickPar">
                      <p:stCondLst>
                        <p:cond delay="0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7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18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55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3" presetID="17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55" presetClass="exit" presetSubtype="0" fill="hold" grpId="2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8" presetID="17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55" presetClass="exit" presetSubtype="0" fill="hold" grpId="1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3" presetID="17" presetClass="entr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55" presetClass="exit" presetSubtype="0" fill="hold" grpId="1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4" presetID="17" presetClass="entr" presetSubtype="1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55" presetClass="exit" presetSubtype="0" fill="hold" grpId="34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 nodeType="clickPar">
                      <p:stCondLst>
                        <p:cond delay="0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9" presetID="17" presetClass="entr" presetSubtype="1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55" presetClass="exit" presetSubtype="0" fill="hold" grpId="35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 nodeType="clickPar">
                      <p:stCondLst>
                        <p:cond delay="0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4" presetID="17" presetClass="entr" presetSubtype="1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55" presetClass="exit" presetSubtype="0" fill="hold" grpId="3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9" presetID="17" presetClass="entr" presetSubtype="1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55" presetClass="exit" presetSubtype="0" fill="hold" grpId="3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 nodeType="clickPar">
                      <p:stCondLst>
                        <p:cond delay="0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4" presetID="17" presetClass="entr" presetSubtype="1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55" presetClass="exit" presetSubtype="0" fill="hold" grpId="3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 nodeType="clickPar">
                      <p:stCondLst>
                        <p:cond delay="0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9" presetID="17" presetClass="entr" presetSubtype="1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55" presetClass="exit" presetSubtype="0" fill="hold" grpId="38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 nodeType="clickPar">
                      <p:stCondLst>
                        <p:cond delay="0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4" presetID="17" presetClass="entr" presetSubtype="1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55" presetClass="exit" presetSubtype="0" fill="hold" grpId="3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 nodeType="clickPar">
                      <p:stCondLst>
                        <p:cond delay="0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9" presetID="17" presetClass="entr" presetSubtype="1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55" presetClass="exit" presetSubtype="0" fill="hold" grpId="39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 nodeType="clickPar">
                      <p:stCondLst>
                        <p:cond delay="0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 nodeType="clickPar">
                      <p:stCondLst>
                        <p:cond delay="0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 nodeType="clickPar">
                      <p:stCondLst>
                        <p:cond delay="0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 nodeType="clickPar">
                      <p:stCondLst>
                        <p:cond delay="0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7" grpId="10" animBg="1"/>
      <p:bldP spid="27" grpId="11" animBg="1"/>
      <p:bldP spid="27" grpId="12" animBg="1"/>
      <p:bldP spid="27" grpId="13" animBg="1"/>
      <p:bldP spid="27" grpId="14" animBg="1"/>
      <p:bldP spid="27" grpId="15" animBg="1"/>
      <p:bldP spid="27" grpId="16" animBg="1"/>
      <p:bldP spid="27" grpId="17" animBg="1"/>
      <p:bldP spid="27" grpId="18" animBg="1"/>
      <p:bldP spid="27" grpId="19" animBg="1"/>
      <p:bldP spid="27" grpId="20" animBg="1"/>
      <p:bldP spid="27" grpId="21" animBg="1"/>
      <p:bldP spid="27" grpId="22" animBg="1"/>
      <p:bldP spid="27" grpId="23" animBg="1"/>
      <p:bldP spid="27" grpId="24" animBg="1"/>
      <p:bldP spid="27" grpId="25" animBg="1"/>
      <p:bldP spid="27" grpId="26" animBg="1"/>
      <p:bldP spid="27" grpId="27" animBg="1"/>
      <p:bldP spid="27" grpId="28" animBg="1"/>
      <p:bldP spid="27" grpId="29" animBg="1"/>
      <p:bldP spid="27" grpId="30" animBg="1"/>
      <p:bldP spid="27" grpId="31" animBg="1"/>
      <p:bldP spid="27" grpId="32" animBg="1"/>
      <p:bldP spid="27" grpId="33" animBg="1"/>
      <p:bldP spid="27" grpId="34" animBg="1"/>
      <p:bldP spid="27" grpId="35" animBg="1"/>
      <p:bldP spid="27" grpId="36" animBg="1"/>
      <p:bldP spid="27" grpId="37" animBg="1"/>
      <p:bldP spid="27" grpId="38" animBg="1"/>
      <p:bldP spid="27" grpId="39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57313" y="1071563"/>
          <a:ext cx="6357938" cy="5029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7391"/>
                <a:gridCol w="1216849"/>
                <a:gridCol w="1216849"/>
                <a:gridCol w="1216849"/>
              </a:tblGrid>
              <a:tr h="444211">
                <a:tc>
                  <a:txBody>
                    <a:bodyPr/>
                    <a:lstStyle/>
                    <a:p>
                      <a:pPr algn="l"/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2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3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Полиция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Щавель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Катя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2400" dirty="0" smtClean="0"/>
                        <a:t>Альбом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Стекло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Апрель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Дядя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Мышь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Медведь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Герой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DD095">
                            <a:shade val="30000"/>
                            <a:satMod val="115000"/>
                          </a:srgbClr>
                        </a:gs>
                        <a:gs pos="50000">
                          <a:srgbClr val="FDD095">
                            <a:shade val="67500"/>
                            <a:satMod val="115000"/>
                          </a:srgbClr>
                        </a:gs>
                        <a:gs pos="100000">
                          <a:srgbClr val="FDD095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00813" y="15716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8" y="15716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375" y="157162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75" y="202406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13" y="20240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38" y="20240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13" y="247650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8" y="247650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75" y="2476500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0813" y="292893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71938" y="292893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86375" y="2928938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0813" y="338137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75" y="338137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1938" y="338137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86375" y="383381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0813" y="383381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71938" y="383381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714625" y="6286500"/>
            <a:ext cx="3786188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</a:rPr>
              <a:t>Повтори правило!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500813" y="428625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071938" y="473868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71938" y="51911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500813" y="56435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86375" y="4286250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286375" y="4738688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00813" y="51911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071938" y="56435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071938" y="428625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500813" y="473868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86375" y="519112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86375" y="564356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6960" name="Picture 4" descr="C:\Documents and Settings\UserXP\Мои документы\Мама картинки1\ну погоди картинки\56b9fe218871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357437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961" name="Picture 3" descr="C:\Documents and Settings\UserXP\Мои документы\Мама картинки1\ну погоди картинки\0_8df3f_e4b09695_XL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4357688"/>
            <a:ext cx="15494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99434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7" presetClass="entr" presetSubtype="1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14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7" presetClass="entr" presetSubtype="1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grpId="15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7" presetClass="entr" presetSubtype="1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9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7" presetClass="entr" presetSubtype="1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2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7" presetClass="entr" presetSubtype="1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2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7" presetClass="entr" presetSubtype="1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grpId="2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17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55" presetClass="exit" presetSubtype="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 nodeType="clickPar">
                      <p:stCondLst>
                        <p:cond delay="0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7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18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55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3" presetID="17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55" presetClass="exit" presetSubtype="0" fill="hold" grpId="2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8" presetID="17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55" presetClass="exit" presetSubtype="0" fill="hold" grpId="1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3" presetID="17" presetClass="entr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55" presetClass="exit" presetSubtype="0" fill="hold" grpId="1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4" presetID="17" presetClass="entr" presetSubtype="1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55" presetClass="exit" presetSubtype="0" fill="hold" grpId="34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 nodeType="clickPar">
                      <p:stCondLst>
                        <p:cond delay="0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9" presetID="17" presetClass="entr" presetSubtype="1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55" presetClass="exit" presetSubtype="0" fill="hold" grpId="35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 nodeType="clickPar">
                      <p:stCondLst>
                        <p:cond delay="0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4" presetID="17" presetClass="entr" presetSubtype="1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55" presetClass="exit" presetSubtype="0" fill="hold" grpId="3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9" presetID="17" presetClass="entr" presetSubtype="1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55" presetClass="exit" presetSubtype="0" fill="hold" grpId="3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 nodeType="clickPar">
                      <p:stCondLst>
                        <p:cond delay="0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4" presetID="17" presetClass="entr" presetSubtype="1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55" presetClass="exit" presetSubtype="0" fill="hold" grpId="3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 nodeType="clickPar">
                      <p:stCondLst>
                        <p:cond delay="0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9" presetID="17" presetClass="entr" presetSubtype="1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55" presetClass="exit" presetSubtype="0" fill="hold" grpId="38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 nodeType="clickPar">
                      <p:stCondLst>
                        <p:cond delay="0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4" presetID="17" presetClass="entr" presetSubtype="1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55" presetClass="exit" presetSubtype="0" fill="hold" grpId="3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 nodeType="clickPar">
                      <p:stCondLst>
                        <p:cond delay="0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9" presetID="17" presetClass="entr" presetSubtype="1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55" presetClass="exit" presetSubtype="0" fill="hold" grpId="39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 nodeType="clickPar">
                      <p:stCondLst>
                        <p:cond delay="0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 nodeType="clickPar">
                      <p:stCondLst>
                        <p:cond delay="0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 nodeType="clickPar">
                      <p:stCondLst>
                        <p:cond delay="0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 nodeType="clickPar">
                      <p:stCondLst>
                        <p:cond delay="0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7" grpId="10" animBg="1"/>
      <p:bldP spid="27" grpId="11" animBg="1"/>
      <p:bldP spid="27" grpId="12" animBg="1"/>
      <p:bldP spid="27" grpId="13" animBg="1"/>
      <p:bldP spid="27" grpId="14" animBg="1"/>
      <p:bldP spid="27" grpId="15" animBg="1"/>
      <p:bldP spid="27" grpId="16" animBg="1"/>
      <p:bldP spid="27" grpId="17" animBg="1"/>
      <p:bldP spid="27" grpId="18" animBg="1"/>
      <p:bldP spid="27" grpId="19" animBg="1"/>
      <p:bldP spid="27" grpId="20" animBg="1"/>
      <p:bldP spid="27" grpId="21" animBg="1"/>
      <p:bldP spid="27" grpId="22" animBg="1"/>
      <p:bldP spid="27" grpId="23" animBg="1"/>
      <p:bldP spid="27" grpId="24" animBg="1"/>
      <p:bldP spid="27" grpId="25" animBg="1"/>
      <p:bldP spid="27" grpId="26" animBg="1"/>
      <p:bldP spid="27" grpId="27" animBg="1"/>
      <p:bldP spid="27" grpId="28" animBg="1"/>
      <p:bldP spid="27" grpId="29" animBg="1"/>
      <p:bldP spid="27" grpId="30" animBg="1"/>
      <p:bldP spid="27" grpId="31" animBg="1"/>
      <p:bldP spid="27" grpId="32" animBg="1"/>
      <p:bldP spid="27" grpId="33" animBg="1"/>
      <p:bldP spid="27" grpId="34" animBg="1"/>
      <p:bldP spid="27" grpId="35" animBg="1"/>
      <p:bldP spid="27" grpId="36" animBg="1"/>
      <p:bldP spid="27" grpId="37" animBg="1"/>
      <p:bldP spid="27" grpId="38" animBg="1"/>
      <p:bldP spid="27" grpId="39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57313" y="1071563"/>
          <a:ext cx="6357938" cy="5029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7391"/>
                <a:gridCol w="1216849"/>
                <a:gridCol w="1216849"/>
                <a:gridCol w="1216849"/>
              </a:tblGrid>
              <a:tr h="444211">
                <a:tc>
                  <a:txBody>
                    <a:bodyPr/>
                    <a:lstStyle/>
                    <a:p>
                      <a:pPr algn="l"/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2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3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скл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Лисица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Свиристель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Колено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2400" dirty="0" smtClean="0"/>
                        <a:t>Косуля</a:t>
                      </a:r>
                      <a:endParaRPr lang="ru-RU" sz="2400" dirty="0"/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Портфель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Морковь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Ель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Морковка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Дождь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442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Лошадь</a:t>
                      </a: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00813" y="15716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8" y="15716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6375" y="157162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6375" y="202406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00813" y="20240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38" y="20240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00813" y="247650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86375" y="2476500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71938" y="247650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00813" y="292893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75" y="2928938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71938" y="292893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0813" y="338137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86375" y="338137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1938" y="338137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00813" y="383381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86375" y="383381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71938" y="383381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714625" y="6286500"/>
            <a:ext cx="3786188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</a:rPr>
              <a:t>Повтори правило!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071938" y="428625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500813" y="473868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071938" y="51911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86375" y="5643563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86375" y="4286250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286375" y="4738688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500813" y="5191125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071938" y="5643563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00813" y="428625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071938" y="4738688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86375" y="5191125"/>
            <a:ext cx="1214438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500813" y="5619750"/>
            <a:ext cx="1214437" cy="428625"/>
          </a:xfrm>
          <a:prstGeom prst="rect">
            <a:avLst/>
          </a:prstGeom>
          <a:gradFill flip="none" rotWithShape="1">
            <a:gsLst>
              <a:gs pos="0">
                <a:srgbClr val="F3FFFF">
                  <a:shade val="30000"/>
                  <a:satMod val="115000"/>
                </a:srgbClr>
              </a:gs>
              <a:gs pos="50000">
                <a:srgbClr val="F3FFFF">
                  <a:shade val="67500"/>
                  <a:satMod val="115000"/>
                </a:srgbClr>
              </a:gs>
              <a:gs pos="100000">
                <a:srgbClr val="F3FFFF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7984" name="Picture 4" descr="C:\Documents and Settings\UserXP\Мои документы\Мама картинки1\ну погоди картинки\56b9fe218871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2357437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85" name="Picture 3" descr="C:\Documents and Settings\UserXP\Мои документы\Мама картинки1\ну погоди картинки\0_8df3f_e4b09695_XL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4357688"/>
            <a:ext cx="1549400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70637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7" presetClass="entr" presetSubtype="1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14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7" presetClass="entr" presetSubtype="1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5" presetClass="exit" presetSubtype="0" fill="hold" grpId="15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7" presetClass="entr" presetSubtype="1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9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17" presetClass="entr" presetSubtype="1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grpId="2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7" presetClass="entr" presetSubtype="1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grpId="2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7" presetClass="entr" presetSubtype="1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grpId="2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6" presetID="17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55" presetClass="exit" presetSubtype="0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 nodeType="clickPar">
                      <p:stCondLst>
                        <p:cond delay="0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7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18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55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3" presetID="17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55" presetClass="exit" presetSubtype="0" fill="hold" grpId="2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8" presetID="17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55" presetClass="exit" presetSubtype="0" fill="hold" grpId="1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3" presetID="17" presetClass="entr" presetSubtype="1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55" presetClass="exit" presetSubtype="0" fill="hold" grpId="1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 nodeType="clickPar">
                      <p:stCondLst>
                        <p:cond delay="0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4" presetID="17" presetClass="entr" presetSubtype="10" fill="hold" grpId="3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55" presetClass="exit" presetSubtype="0" fill="hold" grpId="34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 nodeType="clickPar">
                      <p:stCondLst>
                        <p:cond delay="0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9" presetID="17" presetClass="entr" presetSubtype="10" fill="hold" grpId="2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55" presetClass="exit" presetSubtype="0" fill="hold" grpId="35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 nodeType="clickPar">
                      <p:stCondLst>
                        <p:cond delay="0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4" presetID="17" presetClass="entr" presetSubtype="10" fill="hold" grpId="2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55" presetClass="exit" presetSubtype="0" fill="hold" grpId="36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 nodeType="clickPar">
                      <p:stCondLst>
                        <p:cond delay="0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9" presetID="17" presetClass="entr" presetSubtype="10" fill="hold" grpId="2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55" presetClass="exit" presetSubtype="0" fill="hold" grpId="33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 nodeType="clickPar">
                      <p:stCondLst>
                        <p:cond delay="0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4" presetID="17" presetClass="entr" presetSubtype="10" fill="hold" grpId="3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55" presetClass="exit" presetSubtype="0" fill="hold" grpId="37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 nodeType="clickPar">
                      <p:stCondLst>
                        <p:cond delay="0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9" presetID="17" presetClass="entr" presetSubtype="10" fill="hold" grpId="2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55" presetClass="exit" presetSubtype="0" fill="hold" grpId="38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 nodeType="clickPar">
                      <p:stCondLst>
                        <p:cond delay="0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4" presetID="17" presetClass="entr" presetSubtype="10" fill="hold" grpId="2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55" presetClass="exit" presetSubtype="0" fill="hold" grpId="32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 nodeType="clickPar">
                      <p:stCondLst>
                        <p:cond delay="0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9" presetID="17" presetClass="entr" presetSubtype="10" fill="hold" grpId="2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55" presetClass="exit" presetSubtype="0" fill="hold" grpId="39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 nodeType="clickPar">
                      <p:stCondLst>
                        <p:cond delay="0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 nodeType="clickPar">
                      <p:stCondLst>
                        <p:cond delay="0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 nodeType="clickPar">
                      <p:stCondLst>
                        <p:cond delay="0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 nodeType="clickPar">
                      <p:stCondLst>
                        <p:cond delay="0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7" grpId="9" animBg="1"/>
      <p:bldP spid="27" grpId="10" animBg="1"/>
      <p:bldP spid="27" grpId="11" animBg="1"/>
      <p:bldP spid="27" grpId="12" animBg="1"/>
      <p:bldP spid="27" grpId="13" animBg="1"/>
      <p:bldP spid="27" grpId="14" animBg="1"/>
      <p:bldP spid="27" grpId="15" animBg="1"/>
      <p:bldP spid="27" grpId="16" animBg="1"/>
      <p:bldP spid="27" grpId="17" animBg="1"/>
      <p:bldP spid="27" grpId="18" animBg="1"/>
      <p:bldP spid="27" grpId="19" animBg="1"/>
      <p:bldP spid="27" grpId="20" animBg="1"/>
      <p:bldP spid="27" grpId="21" animBg="1"/>
      <p:bldP spid="27" grpId="22" animBg="1"/>
      <p:bldP spid="27" grpId="23" animBg="1"/>
      <p:bldP spid="27" grpId="24" animBg="1"/>
      <p:bldP spid="27" grpId="25" animBg="1"/>
      <p:bldP spid="27" grpId="26" animBg="1"/>
      <p:bldP spid="27" grpId="27" animBg="1"/>
      <p:bldP spid="27" grpId="28" animBg="1"/>
      <p:bldP spid="27" grpId="29" animBg="1"/>
      <p:bldP spid="27" grpId="30" animBg="1"/>
      <p:bldP spid="27" grpId="31" animBg="1"/>
      <p:bldP spid="27" grpId="32" animBg="1"/>
      <p:bldP spid="27" grpId="33" animBg="1"/>
      <p:bldP spid="27" grpId="34" animBg="1"/>
      <p:bldP spid="27" grpId="35" animBg="1"/>
      <p:bldP spid="27" grpId="36" animBg="1"/>
      <p:bldP spid="27" grpId="37" animBg="1"/>
      <p:bldP spid="27" grpId="38" animBg="1"/>
      <p:bldP spid="27" grpId="39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050" y="760413"/>
          <a:ext cx="9124950" cy="598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1650"/>
                <a:gridCol w="3041650"/>
                <a:gridCol w="3041650"/>
              </a:tblGrid>
              <a:tr h="262832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/>
                        </a:rPr>
                        <a:t>Спишите предложения, у существительных определите склонение.</a:t>
                      </a:r>
                      <a:endParaRPr lang="ru-RU" sz="2400" b="1" dirty="0"/>
                    </a:p>
                  </a:txBody>
                  <a:tcPr marL="91434" marR="91434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/>
                        </a:rPr>
                        <a:t>Обозначьте границы предложений. Спишите, у существительных определите склонение.</a:t>
                      </a:r>
                      <a:endParaRPr lang="ru-RU" sz="2400" b="1" dirty="0"/>
                    </a:p>
                  </a:txBody>
                  <a:tcPr marL="91434" marR="91434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/>
                        </a:rPr>
                        <a:t>Составьте предложения по схемам. Запишите. У существительных определите склонение.</a:t>
                      </a:r>
                      <a:endParaRPr lang="ru-RU" sz="2400" b="1" dirty="0"/>
                    </a:p>
                  </a:txBody>
                  <a:tcPr marL="91434" marR="91434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37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/>
                        </a:rPr>
                        <a:t>Мы шли сосновым лесом. Вид местности был усталым от жары. Тропинка вывела нас к роще. Мы отдыхали под большим деревом.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effectLst/>
                        </a:rPr>
                        <a:t>Через поляну вьётся лесная тропинка мы любим гулять по этой тропке поздней осенью мы здесь наблюдаем за отлетом птиц.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 marL="91434" marR="91434" marT="45725" marB="457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8928" name="Рисунок 4" descr="http://festival.1september.ru/articles/595307/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81400"/>
            <a:ext cx="21605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9" name="Рисунок 5" descr="http://festival.1september.ru/articles/595307/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157788"/>
            <a:ext cx="2189162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0" name="TextBox 3"/>
          <p:cNvSpPr txBox="1">
            <a:spLocks noChangeArrowheads="1"/>
          </p:cNvSpPr>
          <p:nvPr/>
        </p:nvSpPr>
        <p:spPr bwMode="auto">
          <a:xfrm>
            <a:off x="2843213" y="80963"/>
            <a:ext cx="3913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36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Задание на выбор</a:t>
            </a:r>
          </a:p>
        </p:txBody>
      </p:sp>
    </p:spTree>
    <p:extLst>
      <p:ext uri="{BB962C8B-B14F-4D97-AF65-F5344CB8AC3E}">
        <p14:creationId xmlns:p14="http://schemas.microsoft.com/office/powerpoint/2010/main" val="320869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Ключевые слова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Им.п.</a:t>
            </a:r>
            <a:endParaRPr lang="ru-RU" altLang="ru-RU" sz="4000" b="1" smtClean="0"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Ед.ч.</a:t>
            </a:r>
            <a:endParaRPr lang="ru-RU" altLang="ru-RU" sz="4000" b="1" smtClean="0"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Font typeface="Arial" charset="0"/>
              <a:buNone/>
            </a:pPr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Род</a:t>
            </a:r>
            <a:endParaRPr lang="ru-RU" altLang="ru-RU" sz="4000" b="1" smtClean="0"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Окончание</a:t>
            </a:r>
            <a:endParaRPr lang="ru-RU" altLang="ru-RU" sz="4800" b="1" smtClean="0"/>
          </a:p>
        </p:txBody>
      </p:sp>
    </p:spTree>
    <p:extLst>
      <p:ext uri="{BB962C8B-B14F-4D97-AF65-F5344CB8AC3E}">
        <p14:creationId xmlns:p14="http://schemas.microsoft.com/office/powerpoint/2010/main" val="289251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4357688" y="117475"/>
            <a:ext cx="3167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alt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269875" y="617538"/>
            <a:ext cx="8172450" cy="647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1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Сегодня я узнал…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Было интересно…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Было трудно…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Я понял, что…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Теперь я могу…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Я приобрел…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Я научился…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Меня удивило…</a:t>
            </a: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lnSpc>
                <a:spcPts val="165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Урок дал мне для жизни…</a:t>
            </a:r>
            <a:endParaRPr lang="ru-RU" altLang="ru-RU" sz="2000">
              <a:solidFill>
                <a:prstClr val="black"/>
              </a:solidFill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i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 Мне захотелось…</a:t>
            </a:r>
            <a:endParaRPr lang="ru-RU" altLang="ru-RU" sz="2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0964" name="Picture 3" descr="C:\Users\1\AppData\Local\Microsoft\Windows\Temporary Internet Files\Content.IE5\335GHBH6\MC9003433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860425"/>
            <a:ext cx="459581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 marL="0" indent="0" algn="ctr">
              <a:buFont typeface="Arial" pitchFamily="34" charset="0"/>
              <a:buNone/>
              <a:defRPr/>
            </a:pPr>
            <a:r>
              <a:rPr lang="ru-RU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УРОК!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5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Виктория Викторовна.</a:t>
            </a:r>
            <a:endParaRPr lang="ru-RU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Экран (4:3)</PresentationFormat>
  <Paragraphs>119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слова урока</vt:lpstr>
      <vt:lpstr>Презентация PowerPoint</vt:lpstr>
      <vt:lpstr>Домашнее задание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2015-01-18T12:02:55Z</dcterms:created>
  <dcterms:modified xsi:type="dcterms:W3CDTF">2015-01-18T12:03:15Z</dcterms:modified>
</cp:coreProperties>
</file>