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84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E4311-C2BD-4614-8E74-54A1DA70B6E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25B50-D862-45C7-A02A-A60A59C6C35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67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C13CF-D09A-4102-8C17-199DB47163B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C803B-A3D3-416C-8AAA-5F71720BFD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6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35BF-1500-4DC9-B6F0-0B8F70EA25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7E531-357B-46AB-9759-C8EADB0A30E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33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BC4C-B7B8-4F8A-8227-4EA12BA721A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4AAF7-CB62-4CC1-BF70-FDAA0A2826A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00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99810-49CF-4533-BF59-7EC6412C386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B9B45-B66B-4F09-A0DA-83B2EBC0C77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2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CF0C-D5F2-4B42-B6D2-636004F7B7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20583-BEB5-4000-90CB-5178BCE115C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11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16B1E-B4BF-4671-A2B1-28D9D77B27D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154E5-CDA0-49D4-A435-14D8B4824E8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336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A1105-5B6E-4A30-9F24-AB769890F6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F8940-1F54-42C1-A615-5245D89202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6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1F01C-60F3-4DC2-A1F1-C333B3BA0D8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5834B-7C1B-4EAD-A1D4-778A2E91674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4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7400A-86DB-4A20-B170-69D58DB1055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C82ED-1BE5-4C99-A19C-24FD5BCB333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29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86AAE-073A-4566-864F-6B79C087551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9F1A6-87C7-4597-9A95-FF9A56E02F2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6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1D95D1-1F25-47E8-A90D-C02825D59E8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9A964D-7CA7-41A9-8053-F5046AB54E1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47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738438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cs typeface="Times New Roman" pitchFamily="18" charset="0"/>
              </a:rPr>
              <a:t>Урок русского языка.</a:t>
            </a:r>
            <a:br>
              <a:rPr lang="ru-RU" altLang="ru-RU" sz="3200" smtClean="0">
                <a:cs typeface="Times New Roman" pitchFamily="18" charset="0"/>
              </a:rPr>
            </a:br>
            <a:r>
              <a:rPr lang="ru-RU" altLang="ru-RU" sz="3200" smtClean="0">
                <a:cs typeface="Times New Roman" pitchFamily="18" charset="0"/>
              </a:rPr>
              <a:t>4 класс.</a:t>
            </a:r>
            <a:br>
              <a:rPr lang="ru-RU" altLang="ru-RU" sz="3200" smtClean="0">
                <a:cs typeface="Times New Roman" pitchFamily="18" charset="0"/>
              </a:rPr>
            </a:br>
            <a:r>
              <a:rPr lang="ru-RU" altLang="ru-RU" sz="3200" smtClean="0">
                <a:cs typeface="Times New Roman" pitchFamily="18" charset="0"/>
              </a:rPr>
              <a:t>Учитель: Стеценко Виктория Викторовна</a:t>
            </a:r>
            <a:br>
              <a:rPr lang="ru-RU" altLang="ru-RU" sz="3200" smtClean="0">
                <a:cs typeface="Times New Roman" pitchFamily="18" charset="0"/>
              </a:rPr>
            </a:br>
            <a:r>
              <a:rPr lang="ru-RU" altLang="ru-RU" sz="3200" smtClean="0">
                <a:cs typeface="Times New Roman" pitchFamily="18" charset="0"/>
              </a:rPr>
              <a:t>2014 год</a:t>
            </a:r>
            <a:br>
              <a:rPr lang="ru-RU" altLang="ru-RU" sz="3200" smtClean="0">
                <a:cs typeface="Times New Roman" pitchFamily="18" charset="0"/>
              </a:rPr>
            </a:br>
            <a:endParaRPr lang="ru-RU" altLang="ru-RU" sz="320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24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900113" y="4005263"/>
            <a:ext cx="7559675" cy="1470025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3200" smtClean="0">
                <a:cs typeface="Times New Roman" pitchFamily="18" charset="0"/>
              </a:rPr>
              <a:t>Солнце на небе проснулось, </a:t>
            </a:r>
            <a:br>
              <a:rPr lang="ru-RU" altLang="ru-RU" sz="3200" smtClean="0">
                <a:cs typeface="Times New Roman" pitchFamily="18" charset="0"/>
              </a:rPr>
            </a:br>
            <a:r>
              <a:rPr lang="ru-RU" altLang="ru-RU" sz="3200" smtClean="0">
                <a:cs typeface="Times New Roman" pitchFamily="18" charset="0"/>
              </a:rPr>
              <a:t>Нам, ребята улыбнулось. </a:t>
            </a:r>
            <a:br>
              <a:rPr lang="ru-RU" altLang="ru-RU" sz="3200" smtClean="0">
                <a:cs typeface="Times New Roman" pitchFamily="18" charset="0"/>
              </a:rPr>
            </a:br>
            <a:r>
              <a:rPr lang="ru-RU" altLang="ru-RU" sz="3200" smtClean="0">
                <a:cs typeface="Times New Roman" pitchFamily="18" charset="0"/>
              </a:rPr>
              <a:t>Глазки тихо закрываем, </a:t>
            </a:r>
            <a:br>
              <a:rPr lang="ru-RU" altLang="ru-RU" sz="3200" smtClean="0">
                <a:cs typeface="Times New Roman" pitchFamily="18" charset="0"/>
              </a:rPr>
            </a:br>
            <a:r>
              <a:rPr lang="ru-RU" altLang="ru-RU" sz="3200" smtClean="0">
                <a:cs typeface="Times New Roman" pitchFamily="18" charset="0"/>
              </a:rPr>
              <a:t>Руки к небу поднимаем. </a:t>
            </a:r>
            <a:br>
              <a:rPr lang="ru-RU" altLang="ru-RU" sz="3200" smtClean="0">
                <a:cs typeface="Times New Roman" pitchFamily="18" charset="0"/>
              </a:rPr>
            </a:br>
            <a:r>
              <a:rPr lang="ru-RU" altLang="ru-RU" sz="3200" smtClean="0">
                <a:cs typeface="Times New Roman" pitchFamily="18" charset="0"/>
              </a:rPr>
              <a:t>Лучик солнышка возьмём </a:t>
            </a:r>
            <a:br>
              <a:rPr lang="ru-RU" altLang="ru-RU" sz="3200" smtClean="0">
                <a:cs typeface="Times New Roman" pitchFamily="18" charset="0"/>
              </a:rPr>
            </a:br>
            <a:r>
              <a:rPr lang="ru-RU" altLang="ru-RU" sz="3200" smtClean="0">
                <a:cs typeface="Times New Roman" pitchFamily="18" charset="0"/>
              </a:rPr>
              <a:t>И к сердечку поднесём.</a:t>
            </a:r>
            <a:r>
              <a:rPr lang="ru-RU" altLang="ru-RU" sz="2400" smtClean="0">
                <a:cs typeface="Times New Roman" pitchFamily="18" charset="0"/>
              </a:rPr>
              <a:t/>
            </a:r>
            <a:br>
              <a:rPr lang="ru-RU" altLang="ru-RU" sz="2400" smtClean="0">
                <a:cs typeface="Times New Roman" pitchFamily="18" charset="0"/>
              </a:rPr>
            </a:br>
            <a:endParaRPr lang="ru-RU" altLang="ru-RU" sz="320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1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00"/>
                </a:solidFill>
              </a:rPr>
              <a:t>Шестнадцатое декабря.</a:t>
            </a:r>
            <a:br>
              <a:rPr lang="ru-RU" altLang="ru-RU" smtClean="0">
                <a:solidFill>
                  <a:srgbClr val="000000"/>
                </a:solidFill>
              </a:rPr>
            </a:br>
            <a:r>
              <a:rPr lang="ru-RU" altLang="ru-RU" smtClean="0">
                <a:solidFill>
                  <a:srgbClr val="000000"/>
                </a:solidFill>
              </a:rPr>
              <a:t>Классная работа</a:t>
            </a:r>
            <a:endParaRPr lang="ru-RU" altLang="ru-RU" smtClean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ln>
            <a:solidFill>
              <a:schemeClr val="bg2">
                <a:lumMod val="50000"/>
              </a:schemeClr>
            </a:solidFill>
          </a:ln>
        </p:spPr>
        <p:txBody>
          <a:bodyPr/>
          <a:lstStyle/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sz="2400" b="1" i="1" dirty="0" smtClean="0">
                <a:solidFill>
                  <a:srgbClr val="000000"/>
                </a:solidFill>
                <a:cs typeface="Times New Roman" pitchFamily="18" charset="0"/>
              </a:rPr>
              <a:t>кому?</a:t>
            </a:r>
            <a:r>
              <a:rPr lang="ru-RU" altLang="ru-RU" sz="24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sz="2400" i="1" dirty="0" smtClean="0">
                <a:solidFill>
                  <a:srgbClr val="0070C0"/>
                </a:solidFill>
                <a:cs typeface="Times New Roman" pitchFamily="18" charset="0"/>
              </a:rPr>
              <a:t>на, за, под, через, про, в</a:t>
            </a:r>
            <a:r>
              <a:rPr lang="ru-RU" altLang="ru-RU" sz="24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нет 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«щедрый» падеж </a:t>
            </a:r>
          </a:p>
          <a:p>
            <a:pPr marL="457200" indent="-457200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без предлога не употребляется 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подлежащее 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«падеж-работяга» 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sz="2400" b="1" i="1" dirty="0" smtClean="0">
                <a:solidFill>
                  <a:srgbClr val="000000"/>
                </a:solidFill>
                <a:cs typeface="Times New Roman" pitchFamily="18" charset="0"/>
              </a:rPr>
              <a:t>кого?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два предлога 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sz="2400" b="1" i="1" dirty="0" smtClean="0">
                <a:solidFill>
                  <a:srgbClr val="000000"/>
                </a:solidFill>
                <a:cs typeface="Times New Roman" pitchFamily="18" charset="0"/>
              </a:rPr>
              <a:t>что?</a:t>
            </a:r>
            <a:r>
              <a:rPr lang="ru-RU" altLang="ru-RU" sz="24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ru-RU" altLang="ru-RU" sz="1800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sz="2400" i="1" dirty="0" smtClean="0">
                <a:solidFill>
                  <a:srgbClr val="0070C0"/>
                </a:solidFill>
                <a:cs typeface="Times New Roman" pitchFamily="18" charset="0"/>
              </a:rPr>
              <a:t>о, об</a:t>
            </a:r>
            <a:endParaRPr lang="ru-RU" altLang="ru-RU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557338"/>
            <a:ext cx="4038600" cy="4452937"/>
          </a:xfrm>
          <a:ln>
            <a:solidFill>
              <a:schemeClr val="bg2">
                <a:lumMod val="50000"/>
              </a:schemeClr>
            </a:solidFill>
          </a:ln>
        </p:spPr>
        <p:txBody>
          <a:bodyPr/>
          <a:lstStyle/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b="1" smtClean="0">
                <a:solidFill>
                  <a:srgbClr val="000000"/>
                </a:solidFill>
                <a:cs typeface="Times New Roman" pitchFamily="18" charset="0"/>
              </a:rPr>
              <a:t>Д.п.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b="1" smtClean="0">
                <a:solidFill>
                  <a:srgbClr val="000000"/>
                </a:solidFill>
                <a:cs typeface="Times New Roman" pitchFamily="18" charset="0"/>
              </a:rPr>
              <a:t>В.п.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b="1" smtClean="0">
                <a:solidFill>
                  <a:srgbClr val="000000"/>
                </a:solidFill>
                <a:cs typeface="Times New Roman" pitchFamily="18" charset="0"/>
              </a:rPr>
              <a:t>Р.п.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b="1" smtClean="0">
                <a:solidFill>
                  <a:srgbClr val="000000"/>
                </a:solidFill>
                <a:cs typeface="Times New Roman" pitchFamily="18" charset="0"/>
              </a:rPr>
              <a:t>Д.п.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b="1" smtClean="0">
                <a:solidFill>
                  <a:srgbClr val="000000"/>
                </a:solidFill>
                <a:cs typeface="Times New Roman" pitchFamily="18" charset="0"/>
              </a:rPr>
              <a:t>П.п.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endParaRPr lang="ru-RU" altLang="ru-RU" sz="2400" b="1" smtClean="0">
              <a:solidFill>
                <a:srgbClr val="000000"/>
              </a:solidFill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b="1" smtClean="0">
                <a:solidFill>
                  <a:srgbClr val="000000"/>
                </a:solidFill>
                <a:cs typeface="Times New Roman" pitchFamily="18" charset="0"/>
              </a:rPr>
              <a:t>И.п.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b="1" smtClean="0">
                <a:solidFill>
                  <a:srgbClr val="000000"/>
                </a:solidFill>
                <a:cs typeface="Times New Roman" pitchFamily="18" charset="0"/>
              </a:rPr>
              <a:t>Т.п.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b="1" smtClean="0">
                <a:solidFill>
                  <a:srgbClr val="000000"/>
                </a:solidFill>
                <a:cs typeface="Times New Roman" pitchFamily="18" charset="0"/>
              </a:rPr>
              <a:t>В.п., Р.п.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b="1" smtClean="0">
                <a:solidFill>
                  <a:srgbClr val="000000"/>
                </a:solidFill>
                <a:cs typeface="Times New Roman" pitchFamily="18" charset="0"/>
              </a:rPr>
              <a:t>Д.п.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b="1" smtClean="0">
                <a:solidFill>
                  <a:srgbClr val="000000"/>
                </a:solidFill>
                <a:cs typeface="Times New Roman" pitchFamily="18" charset="0"/>
              </a:rPr>
              <a:t>И.п., В.п.</a:t>
            </a:r>
          </a:p>
          <a:p>
            <a:pPr marL="457200" indent="-457200" algn="just" eaLnBrk="1" hangingPunct="1">
              <a:spcBef>
                <a:spcPct val="0"/>
              </a:spcBef>
              <a:buFont typeface="Book Antiqua" pitchFamily="18" charset="0"/>
              <a:buAutoNum type="arabicPeriod"/>
              <a:defRPr/>
            </a:pPr>
            <a:r>
              <a:rPr lang="ru-RU" altLang="ru-RU" sz="2400" b="1" smtClean="0">
                <a:solidFill>
                  <a:srgbClr val="000000"/>
                </a:solidFill>
                <a:cs typeface="Times New Roman" pitchFamily="18" charset="0"/>
              </a:rPr>
              <a:t> П.п.</a:t>
            </a:r>
          </a:p>
          <a:p>
            <a:pPr marL="457200" indent="-457200" eaLnBrk="1" hangingPunct="1">
              <a:defRPr/>
            </a:pPr>
            <a:endParaRPr lang="ru-RU" altLang="ru-RU" sz="2400" b="1" smtClean="0"/>
          </a:p>
        </p:txBody>
      </p:sp>
      <p:pic>
        <p:nvPicPr>
          <p:cNvPr id="17413" name="Picture 3" descr="C:\Users\1\AppData\Local\Microsoft\Windows\Temporary Internet Files\Content.IE5\JOTB53K0\MC9004419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800600"/>
            <a:ext cx="1978025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 descr="C:\Users\1\AppData\Local\Microsoft\Windows\Temporary Internet Files\Content.IE5\JNOW4R15\MC90043252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252663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248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288925"/>
          </a:xfrm>
        </p:spPr>
        <p:txBody>
          <a:bodyPr/>
          <a:lstStyle/>
          <a:p>
            <a:pPr eaLnBrk="1" hangingPunct="1"/>
            <a:r>
              <a:rPr lang="ru-RU" altLang="ru-RU" sz="4000" b="1" i="1" smtClean="0">
                <a:cs typeface="Times New Roman" pitchFamily="18" charset="0"/>
              </a:rPr>
              <a:t>«Верные и неверные утверждения»</a:t>
            </a:r>
            <a:r>
              <a:rPr lang="ru-RU" altLang="ru-RU" sz="4000" smtClean="0">
                <a:cs typeface="Times New Roman" pitchFamily="18" charset="0"/>
              </a:rPr>
              <a:t/>
            </a:r>
            <a:br>
              <a:rPr lang="ru-RU" altLang="ru-RU" sz="4000" smtClean="0">
                <a:cs typeface="Times New Roman" pitchFamily="18" charset="0"/>
              </a:rPr>
            </a:br>
            <a:endParaRPr lang="ru-RU" altLang="ru-RU" sz="400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68313" y="1009650"/>
          <a:ext cx="8280400" cy="5748339"/>
        </p:xfrm>
        <a:graphic>
          <a:graphicData uri="http://schemas.openxmlformats.org/drawingml/2006/table">
            <a:tbl>
              <a:tblPr/>
              <a:tblGrid>
                <a:gridCol w="6330950"/>
                <a:gridCol w="1949450"/>
              </a:tblGrid>
              <a:tr h="9814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Верите ли Вы, что имя существительное отвечает на вопрос кто? Что?</a:t>
                      </a:r>
                      <a:b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9814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Верите ли Вы, что все имена существительные всегда стоят в форме единственного числа?</a:t>
                      </a:r>
                      <a:b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indent="66675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66675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3505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Верите ли Вы, что род - это непостоянный признак?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3505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Верите ли Вы, что в русском языке пять падежей?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7010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Верите ли Вы, что дательный падеж имеет два предлога?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7010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Верите ли Вы, что предложный падеж без предлога не употребляется?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7010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Верите ли Вы, что в русском языке есть три типа склонения?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9814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Верите ли Вы, что склонение - это постоянный признак имени существительного?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373938" y="1163638"/>
            <a:ext cx="865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4000" b="1">
                <a:solidFill>
                  <a:prstClr val="black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412038" y="3517900"/>
            <a:ext cx="865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4000" b="1">
                <a:solidFill>
                  <a:prstClr val="black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421563" y="4256088"/>
            <a:ext cx="863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4000" b="1">
                <a:solidFill>
                  <a:prstClr val="black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373938" y="1871663"/>
            <a:ext cx="8651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4800" b="1">
                <a:solidFill>
                  <a:prstClr val="black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416800" y="2590800"/>
            <a:ext cx="863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4800" b="1">
                <a:solidFill>
                  <a:prstClr val="black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381875" y="3006725"/>
            <a:ext cx="863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4800" b="1">
                <a:solidFill>
                  <a:prstClr val="black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73938" y="4937125"/>
            <a:ext cx="690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4000" b="1">
                <a:solidFill>
                  <a:prstClr val="black"/>
                </a:solidFill>
                <a:latin typeface="Arial" charset="0"/>
                <a:cs typeface="Arial" charset="0"/>
              </a:rPr>
              <a:t>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362825" y="5664200"/>
            <a:ext cx="690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4000" b="1">
                <a:solidFill>
                  <a:prstClr val="black"/>
                </a:solidFill>
                <a:latin typeface="Arial" charset="0"/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0058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835150" y="274638"/>
            <a:ext cx="6851650" cy="1417637"/>
          </a:xfrm>
        </p:spPr>
        <p:txBody>
          <a:bodyPr/>
          <a:lstStyle/>
          <a:p>
            <a:pPr eaLnBrk="1" hangingPunct="1"/>
            <a:r>
              <a:rPr lang="ru-RU" altLang="ru-RU" smtClean="0"/>
              <a:t>Лестница знаний.</a:t>
            </a:r>
            <a:br>
              <a:rPr lang="ru-RU" altLang="ru-RU" smtClean="0"/>
            </a:br>
            <a:r>
              <a:rPr lang="ru-RU" altLang="ru-RU" smtClean="0"/>
              <a:t>Имя существительное.</a:t>
            </a:r>
          </a:p>
        </p:txBody>
      </p:sp>
      <p:grpSp>
        <p:nvGrpSpPr>
          <p:cNvPr id="19459" name="Группа 10"/>
          <p:cNvGrpSpPr>
            <a:grpSpLocks/>
          </p:cNvGrpSpPr>
          <p:nvPr/>
        </p:nvGrpSpPr>
        <p:grpSpPr bwMode="auto">
          <a:xfrm>
            <a:off x="211138" y="2259013"/>
            <a:ext cx="8494712" cy="2898775"/>
            <a:chOff x="211010" y="2259070"/>
            <a:chExt cx="8494118" cy="2898122"/>
          </a:xfrm>
        </p:grpSpPr>
        <p:sp>
          <p:nvSpPr>
            <p:cNvPr id="6" name="Фигура, имеющая форму буквы L 5"/>
            <p:cNvSpPr/>
            <p:nvPr/>
          </p:nvSpPr>
          <p:spPr>
            <a:xfrm rot="10800000">
              <a:off x="211010" y="2259070"/>
              <a:ext cx="1944216" cy="576064"/>
            </a:xfrm>
            <a:prstGeom prst="corne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7" name="Фигура, имеющая форму буквы L 6"/>
            <p:cNvSpPr/>
            <p:nvPr/>
          </p:nvSpPr>
          <p:spPr>
            <a:xfrm rot="10800000">
              <a:off x="1835695" y="2852936"/>
              <a:ext cx="1944216" cy="576064"/>
            </a:xfrm>
            <a:prstGeom prst="corne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8" name="Фигура, имеющая форму буквы L 7"/>
            <p:cNvSpPr/>
            <p:nvPr/>
          </p:nvSpPr>
          <p:spPr>
            <a:xfrm rot="10800000">
              <a:off x="3491880" y="3429000"/>
              <a:ext cx="1944216" cy="576064"/>
            </a:xfrm>
            <a:prstGeom prst="corne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" name="Фигура, имеющая форму буквы L 8"/>
            <p:cNvSpPr/>
            <p:nvPr/>
          </p:nvSpPr>
          <p:spPr>
            <a:xfrm rot="10800000">
              <a:off x="5148064" y="4005064"/>
              <a:ext cx="1944216" cy="576064"/>
            </a:xfrm>
            <a:prstGeom prst="corne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" name="Фигура, имеющая форму буквы L 9"/>
            <p:cNvSpPr/>
            <p:nvPr/>
          </p:nvSpPr>
          <p:spPr>
            <a:xfrm rot="10800000">
              <a:off x="6760912" y="4581128"/>
              <a:ext cx="1944216" cy="576064"/>
            </a:xfrm>
            <a:prstGeom prst="corne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846888" y="4868863"/>
            <a:ext cx="1771650" cy="147796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обозначает предмет,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отвечает на вопросы 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Кто?  Что?</a:t>
            </a:r>
            <a:endParaRPr lang="ru-RU" alt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51388" y="4251325"/>
            <a:ext cx="2095500" cy="14779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одушевлённые или неодушевлённые, собственные или нарицательные</a:t>
            </a:r>
            <a:endParaRPr lang="ru-RU" alt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05150" y="3657600"/>
            <a:ext cx="1644650" cy="9239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мужского, женского или среднего рода</a:t>
            </a:r>
            <a:endParaRPr lang="ru-RU" alt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12900" y="3149600"/>
            <a:ext cx="1492250" cy="9239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изменяются по падежам и числам.</a:t>
            </a:r>
            <a:endParaRPr lang="ru-RU" alt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33794" name="Picture 2" descr="C:\Users\1\AppData\Local\Microsoft\Windows\Temporary Internet Files\Content.IE5\DDHSB8V5\MC90043379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838200"/>
            <a:ext cx="1709737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4" descr="Рик Т. Здравствуйте, Имя Существительное 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8061" y="4547430"/>
            <a:ext cx="2857500" cy="189079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20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68313" y="1073150"/>
            <a:ext cx="6048375" cy="690563"/>
          </a:xfrm>
        </p:spPr>
        <p:txBody>
          <a:bodyPr/>
          <a:lstStyle/>
          <a:p>
            <a:pPr eaLnBrk="1" hangingPunct="1"/>
            <a:r>
              <a:rPr lang="ru-RU" altLang="ru-RU" smtClean="0">
                <a:cs typeface="Times New Roman" pitchFamily="18" charset="0"/>
              </a:rPr>
              <a:t>Толковый словарь русского языка под ред. Д. Н. Ушакова:</a:t>
            </a:r>
            <a:r>
              <a:rPr lang="ru-RU" altLang="ru-RU" sz="360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ru-RU" altLang="ru-RU" sz="3600" smtClean="0">
                <a:latin typeface="Calibri" pitchFamily="34" charset="0"/>
                <a:cs typeface="Times New Roman" pitchFamily="18" charset="0"/>
              </a:rPr>
            </a:br>
            <a:endParaRPr lang="ru-RU" alt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884363"/>
            <a:ext cx="8758237" cy="4241800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Aft>
                <a:spcPts val="1000"/>
              </a:spcAft>
              <a:buFont typeface="Arial" charset="0"/>
              <a:buNone/>
            </a:pPr>
            <a:r>
              <a:rPr lang="ru-RU" altLang="ru-RU" sz="2800" b="1" smtClean="0">
                <a:solidFill>
                  <a:srgbClr val="C00000"/>
                </a:solidFill>
                <a:cs typeface="Times New Roman" pitchFamily="18" charset="0"/>
              </a:rPr>
              <a:t>СКЛОНЕНИЕ </a:t>
            </a:r>
            <a:endParaRPr lang="ru-RU" altLang="ru-RU" sz="2000" b="1" smtClean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ts val="1000"/>
              </a:spcAft>
              <a:buFont typeface="Arial" charset="0"/>
              <a:buAutoNum type="arabicPeriod"/>
            </a:pPr>
            <a:r>
              <a:rPr lang="ru-RU" altLang="ru-RU" sz="2800" smtClean="0">
                <a:cs typeface="Times New Roman" pitchFamily="18" charset="0"/>
              </a:rPr>
              <a:t>Действие по глаг. склонить-склонять </a:t>
            </a:r>
          </a:p>
          <a:p>
            <a:pPr marL="0" indent="0" eaLnBrk="1" hangingPunct="1">
              <a:lnSpc>
                <a:spcPct val="115000"/>
              </a:lnSpc>
              <a:spcAft>
                <a:spcPts val="1000"/>
              </a:spcAft>
              <a:buFont typeface="Arial" charset="0"/>
              <a:buAutoNum type="arabicPeriod"/>
            </a:pPr>
            <a:r>
              <a:rPr lang="ru-RU" altLang="ru-RU" sz="2800" smtClean="0">
                <a:cs typeface="Times New Roman" pitchFamily="18" charset="0"/>
              </a:rPr>
              <a:t>Угол, образуемый магнитной стрелкой компаса и направлением географического меридиана. </a:t>
            </a:r>
            <a:endParaRPr lang="ru-RU" altLang="ru-RU" sz="2000" smtClean="0">
              <a:latin typeface="Calibri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ts val="1000"/>
              </a:spcAft>
              <a:buFont typeface="Arial" charset="0"/>
              <a:buNone/>
            </a:pPr>
            <a:r>
              <a:rPr lang="ru-RU" altLang="ru-RU" sz="2800" smtClean="0">
                <a:cs typeface="Times New Roman" pitchFamily="18" charset="0"/>
              </a:rPr>
              <a:t>3.  Угол, составленный лучом зрения на светило с плоскостью небесного экватора. </a:t>
            </a:r>
            <a:endParaRPr lang="ru-RU" altLang="ru-RU" sz="2000" smtClean="0">
              <a:latin typeface="Calibri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5000"/>
              </a:lnSpc>
              <a:spcAft>
                <a:spcPts val="1000"/>
              </a:spcAft>
              <a:buFont typeface="Arial" charset="0"/>
              <a:buNone/>
            </a:pPr>
            <a:r>
              <a:rPr lang="ru-RU" altLang="ru-RU" sz="2800" smtClean="0">
                <a:cs typeface="Times New Roman" pitchFamily="18" charset="0"/>
              </a:rPr>
              <a:t>4.  Изменение имен существительных, местоимений и причастий по падежам. </a:t>
            </a:r>
            <a:endParaRPr lang="ru-RU" altLang="ru-RU" sz="2000" smtClean="0">
              <a:latin typeface="Calibri" pitchFamily="34" charset="0"/>
              <a:cs typeface="Times New Roman" pitchFamily="18" charset="0"/>
            </a:endParaRPr>
          </a:p>
          <a:p>
            <a:pPr marL="0" indent="0" eaLnBrk="1" hangingPunct="1"/>
            <a:endParaRPr lang="ru-RU" altLang="ru-RU" smtClean="0"/>
          </a:p>
        </p:txBody>
      </p:sp>
      <p:pic>
        <p:nvPicPr>
          <p:cNvPr id="20484" name="Picture 2" descr="C:\Users\1\AppData\Local\Microsoft\Windows\Temporary Internet Files\Content.IE5\JP798Y44\MC90041239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60350"/>
            <a:ext cx="2420937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926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280988" y="26035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z="4000" smtClean="0">
                <a:cs typeface="Times New Roman" pitchFamily="18" charset="0"/>
              </a:rPr>
              <a:t>Любуемся травОЙ, землЁЙ, конЕМ, облакОМ, жизньЮ? </a:t>
            </a:r>
            <a:endParaRPr lang="ru-RU" altLang="ru-RU" sz="4000" smtClean="0"/>
          </a:p>
        </p:txBody>
      </p:sp>
      <p:pic>
        <p:nvPicPr>
          <p:cNvPr id="21507" name="Picture 2" descr="http://i051.radikal.ru/0806/7b/1280b180c7d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700213"/>
            <a:ext cx="7299325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18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/>
          <p:cNvGrpSpPr>
            <a:grpSpLocks/>
          </p:cNvGrpSpPr>
          <p:nvPr/>
        </p:nvGrpSpPr>
        <p:grpSpPr bwMode="auto">
          <a:xfrm>
            <a:off x="536575" y="3197225"/>
            <a:ext cx="2376488" cy="1754188"/>
            <a:chOff x="536773" y="3196753"/>
            <a:chExt cx="2376264" cy="1754326"/>
          </a:xfrm>
        </p:grpSpPr>
        <p:sp>
          <p:nvSpPr>
            <p:cNvPr id="4" name="TextBox 3"/>
            <p:cNvSpPr txBox="1"/>
            <p:nvPr/>
          </p:nvSpPr>
          <p:spPr>
            <a:xfrm>
              <a:off x="536773" y="3196753"/>
              <a:ext cx="2376264" cy="1754326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5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Ж.Р.  М.Р.</a:t>
              </a:r>
            </a:p>
          </p:txBody>
        </p:sp>
        <p:sp>
          <p:nvSpPr>
            <p:cNvPr id="7" name="Правая фигурная скобка 6"/>
            <p:cNvSpPr/>
            <p:nvPr/>
          </p:nvSpPr>
          <p:spPr>
            <a:xfrm>
              <a:off x="1927292" y="3271372"/>
              <a:ext cx="355566" cy="1574924"/>
            </a:xfrm>
            <a:prstGeom prst="rightBrac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14605" y="3350753"/>
              <a:ext cx="469856" cy="708081"/>
            </a:xfrm>
            <a:prstGeom prst="rect">
              <a:avLst/>
            </a:prstGeom>
            <a:ln w="762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4000" dirty="0">
                  <a:solidFill>
                    <a:prstClr val="black"/>
                  </a:solidFill>
                </a:rPr>
                <a:t>а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38416" y="4166792"/>
              <a:ext cx="420647" cy="708081"/>
            </a:xfrm>
            <a:prstGeom prst="rect">
              <a:avLst/>
            </a:prstGeom>
            <a:ln w="762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4000" dirty="0">
                  <a:solidFill>
                    <a:prstClr val="black"/>
                  </a:solidFill>
                </a:rPr>
                <a:t>я</a:t>
              </a:r>
            </a:p>
          </p:txBody>
        </p:sp>
      </p:grpSp>
      <p:grpSp>
        <p:nvGrpSpPr>
          <p:cNvPr id="31" name="Группа 30"/>
          <p:cNvGrpSpPr>
            <a:grpSpLocks/>
          </p:cNvGrpSpPr>
          <p:nvPr/>
        </p:nvGrpSpPr>
        <p:grpSpPr bwMode="auto">
          <a:xfrm>
            <a:off x="6256338" y="3200400"/>
            <a:ext cx="2376487" cy="923925"/>
            <a:chOff x="6256822" y="3200366"/>
            <a:chExt cx="2376264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6256822" y="3200366"/>
              <a:ext cx="2376264" cy="92333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5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Ж.Р.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7844173" y="3516076"/>
              <a:ext cx="576208" cy="434695"/>
            </a:xfrm>
            <a:prstGeom prst="rect">
              <a:avLst/>
            </a:prstGeom>
            <a:ln w="762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ln w="76200">
                  <a:solidFill>
                    <a:prstClr val="black"/>
                  </a:solidFill>
                </a:ln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Группа 29"/>
          <p:cNvGrpSpPr>
            <a:grpSpLocks/>
          </p:cNvGrpSpPr>
          <p:nvPr/>
        </p:nvGrpSpPr>
        <p:grpSpPr bwMode="auto">
          <a:xfrm>
            <a:off x="3502025" y="3200400"/>
            <a:ext cx="2376488" cy="1754188"/>
            <a:chOff x="3502718" y="3200366"/>
            <a:chExt cx="2376264" cy="1754326"/>
          </a:xfrm>
        </p:grpSpPr>
        <p:sp>
          <p:nvSpPr>
            <p:cNvPr id="9" name="TextBox 8"/>
            <p:cNvSpPr txBox="1"/>
            <p:nvPr/>
          </p:nvSpPr>
          <p:spPr>
            <a:xfrm>
              <a:off x="3502718" y="3200366"/>
              <a:ext cx="2376264" cy="1754326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5400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С.Р.  М.Р.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90075" y="3351191"/>
              <a:ext cx="412711" cy="708081"/>
            </a:xfrm>
            <a:prstGeom prst="rect">
              <a:avLst/>
            </a:prstGeom>
            <a:ln w="762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4000" dirty="0">
                  <a:solidFill>
                    <a:prstClr val="black"/>
                  </a:solidFill>
                </a:rPr>
                <a:t>е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91644" y="3351191"/>
              <a:ext cx="439696" cy="708081"/>
            </a:xfrm>
            <a:prstGeom prst="rect">
              <a:avLst/>
            </a:prstGeom>
            <a:ln w="762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4000" dirty="0">
                  <a:solidFill>
                    <a:prstClr val="black"/>
                  </a:solidFill>
                </a:rPr>
                <a:t>о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002765" y="4291065"/>
              <a:ext cx="574621" cy="433421"/>
            </a:xfrm>
            <a:prstGeom prst="rect">
              <a:avLst/>
            </a:prstGeom>
            <a:ln w="762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ln w="76200">
                  <a:solidFill>
                    <a:prstClr val="black"/>
                  </a:solidFill>
                </a:ln>
                <a:solidFill>
                  <a:prstClr val="black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927225" y="404813"/>
            <a:ext cx="4732338" cy="584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dirty="0">
                <a:solidFill>
                  <a:prstClr val="black"/>
                </a:solidFill>
                <a:cs typeface="Times New Roman" panose="02020603050405020304" pitchFamily="18" charset="0"/>
              </a:rPr>
              <a:t>Имя существительное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1725613" y="989013"/>
            <a:ext cx="1187450" cy="107156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243388" y="989013"/>
            <a:ext cx="0" cy="122396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595938" y="989013"/>
            <a:ext cx="1279525" cy="122396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84213" y="2420938"/>
            <a:ext cx="2138362" cy="523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cs typeface="Times New Roman" panose="02020603050405020304" pitchFamily="18" charset="0"/>
              </a:rPr>
              <a:t>1 склонение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75400" y="2446338"/>
            <a:ext cx="2138363" cy="523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cs typeface="Times New Roman" panose="02020603050405020304" pitchFamily="18" charset="0"/>
              </a:rPr>
              <a:t>3 склонение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02025" y="2446338"/>
            <a:ext cx="2139950" cy="523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cs typeface="Times New Roman" panose="02020603050405020304" pitchFamily="18" charset="0"/>
              </a:rPr>
              <a:t>2 склонение</a:t>
            </a:r>
          </a:p>
        </p:txBody>
      </p:sp>
    </p:spTree>
    <p:extLst>
      <p:ext uri="{BB962C8B-B14F-4D97-AF65-F5344CB8AC3E}">
        <p14:creationId xmlns:p14="http://schemas.microsoft.com/office/powerpoint/2010/main" val="130435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Экран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1_Тема Office</vt:lpstr>
      <vt:lpstr>Урок русского языка. 4 класс. Учитель: Стеценко Виктория Викторовна 2014 год </vt:lpstr>
      <vt:lpstr>Солнце на небе проснулось,  Нам, ребята улыбнулось.  Глазки тихо закрываем,  Руки к небу поднимаем.  Лучик солнышка возьмём  И к сердечку поднесём. </vt:lpstr>
      <vt:lpstr>Шестнадцатое декабря. Классная работа</vt:lpstr>
      <vt:lpstr>«Верные и неверные утверждения» </vt:lpstr>
      <vt:lpstr>Лестница знаний. Имя существительное.</vt:lpstr>
      <vt:lpstr>Толковый словарь русского языка под ред. Д. Н. Ушакова: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языка. 4 класс. Учитель: Стеценко Виктория Викторовна 2014 год </dc:title>
  <dc:creator>1</dc:creator>
  <cp:lastModifiedBy>1</cp:lastModifiedBy>
  <cp:revision>2</cp:revision>
  <dcterms:created xsi:type="dcterms:W3CDTF">2015-01-18T12:00:27Z</dcterms:created>
  <dcterms:modified xsi:type="dcterms:W3CDTF">2015-01-18T12:04:25Z</dcterms:modified>
</cp:coreProperties>
</file>