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legacyDiagramText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83" r:id="rId3"/>
    <p:sldId id="323" r:id="rId4"/>
    <p:sldId id="325" r:id="rId5"/>
    <p:sldId id="326" r:id="rId6"/>
    <p:sldId id="317" r:id="rId7"/>
    <p:sldId id="286" r:id="rId8"/>
    <p:sldId id="289" r:id="rId9"/>
    <p:sldId id="290" r:id="rId10"/>
    <p:sldId id="291" r:id="rId11"/>
    <p:sldId id="297" r:id="rId12"/>
    <p:sldId id="296" r:id="rId13"/>
    <p:sldId id="295" r:id="rId14"/>
    <p:sldId id="327" r:id="rId15"/>
    <p:sldId id="300" r:id="rId16"/>
    <p:sldId id="303" r:id="rId17"/>
    <p:sldId id="304" r:id="rId18"/>
    <p:sldId id="328" r:id="rId19"/>
    <p:sldId id="333" r:id="rId20"/>
    <p:sldId id="334" r:id="rId21"/>
    <p:sldId id="336" r:id="rId22"/>
    <p:sldId id="339" r:id="rId23"/>
    <p:sldId id="340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56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28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00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72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06/relationships/legacyDocTextInfo" Target="legacyDocTextInfo.bin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A247B8-1424-4FC2-8EA5-B7DFCE0A7E4F}" type="doc">
      <dgm:prSet loTypeId="urn:microsoft.com/office/officeart/2005/8/layout/vList3" loCatId="list" qsTypeId="urn:microsoft.com/office/officeart/2005/8/quickstyle/simple1#1" qsCatId="simple" csTypeId="urn:microsoft.com/office/officeart/2005/8/colors/accent1_2#1" csCatId="accent1" phldr="1"/>
      <dgm:spPr/>
    </dgm:pt>
    <dgm:pt modelId="{38704D5B-9348-418B-AD7B-50088FEE3F8A}">
      <dgm:prSet custT="1"/>
      <dgm:spPr/>
      <dgm:t>
        <a:bodyPr/>
        <a:lstStyle/>
        <a:p>
          <a:r>
            <a:rPr lang="ru-RU" sz="1800" b="1" dirty="0" smtClean="0">
              <a:solidFill>
                <a:schemeClr val="tx1"/>
              </a:solidFill>
              <a:latin typeface="Georgia" pitchFamily="18" charset="0"/>
            </a:rPr>
            <a:t>Развивающие: </a:t>
          </a:r>
          <a:endParaRPr lang="ru-RU" sz="1800" b="1" dirty="0">
            <a:solidFill>
              <a:schemeClr val="tx1"/>
            </a:solidFill>
            <a:latin typeface="Georgia" pitchFamily="18" charset="0"/>
          </a:endParaRPr>
        </a:p>
      </dgm:t>
    </dgm:pt>
    <dgm:pt modelId="{25323D9C-52B5-436B-BA3D-BEA9590448C7}" type="parTrans" cxnId="{6ECCE2A5-A884-4EC6-B633-4A38E208BD48}">
      <dgm:prSet/>
      <dgm:spPr/>
      <dgm:t>
        <a:bodyPr/>
        <a:lstStyle/>
        <a:p>
          <a:endParaRPr lang="ru-RU"/>
        </a:p>
      </dgm:t>
    </dgm:pt>
    <dgm:pt modelId="{214BFD64-607A-464B-A9EF-8AB2B38DFEE7}" type="sibTrans" cxnId="{6ECCE2A5-A884-4EC6-B633-4A38E208BD48}">
      <dgm:prSet/>
      <dgm:spPr/>
      <dgm:t>
        <a:bodyPr/>
        <a:lstStyle/>
        <a:p>
          <a:endParaRPr lang="ru-RU"/>
        </a:p>
      </dgm:t>
    </dgm:pt>
    <dgm:pt modelId="{A9CA3F4E-5485-4469-8D9F-8DCC1869765B}">
      <dgm:prSet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Georgia" pitchFamily="18" charset="0"/>
            </a:rPr>
            <a:t>развитие внимания, памяти, речи, </a:t>
          </a:r>
        </a:p>
      </dgm:t>
    </dgm:pt>
    <dgm:pt modelId="{80A43C11-74FB-47E7-BCAF-52AEF04C5A24}" type="parTrans" cxnId="{1B85F242-407D-47F7-8C33-3FCD79FA152E}">
      <dgm:prSet/>
      <dgm:spPr/>
      <dgm:t>
        <a:bodyPr/>
        <a:lstStyle/>
        <a:p>
          <a:endParaRPr lang="ru-RU"/>
        </a:p>
      </dgm:t>
    </dgm:pt>
    <dgm:pt modelId="{B6028DB7-927D-4512-93A3-3AC089926E90}" type="sibTrans" cxnId="{1B85F242-407D-47F7-8C33-3FCD79FA152E}">
      <dgm:prSet/>
      <dgm:spPr/>
      <dgm:t>
        <a:bodyPr/>
        <a:lstStyle/>
        <a:p>
          <a:endParaRPr lang="ru-RU"/>
        </a:p>
      </dgm:t>
    </dgm:pt>
    <dgm:pt modelId="{D85585A8-7327-4735-86ED-485F70EB2A54}">
      <dgm:prSet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Georgia" pitchFamily="18" charset="0"/>
            </a:rPr>
            <a:t>развитие мышления, умений сравнивать, сопоставлять, находить аналогии,</a:t>
          </a:r>
          <a:endParaRPr lang="ru-RU" sz="1000" b="1" dirty="0" smtClean="0">
            <a:solidFill>
              <a:schemeClr val="tx1"/>
            </a:solidFill>
            <a:latin typeface="Georgia" pitchFamily="18" charset="0"/>
          </a:endParaRPr>
        </a:p>
      </dgm:t>
    </dgm:pt>
    <dgm:pt modelId="{13EB7962-D767-4E26-B14B-B2E5F059E141}" type="parTrans" cxnId="{568223E6-3AA6-47D7-AC98-CC8F9519C3E0}">
      <dgm:prSet/>
      <dgm:spPr/>
      <dgm:t>
        <a:bodyPr/>
        <a:lstStyle/>
        <a:p>
          <a:endParaRPr lang="ru-RU"/>
        </a:p>
      </dgm:t>
    </dgm:pt>
    <dgm:pt modelId="{DC641EC1-E5D8-48DE-8DA9-772A2E43A44F}" type="sibTrans" cxnId="{568223E6-3AA6-47D7-AC98-CC8F9519C3E0}">
      <dgm:prSet/>
      <dgm:spPr/>
      <dgm:t>
        <a:bodyPr/>
        <a:lstStyle/>
        <a:p>
          <a:endParaRPr lang="ru-RU"/>
        </a:p>
      </dgm:t>
    </dgm:pt>
    <dgm:pt modelId="{30BB5FE7-CA63-4767-910F-C083E1A3A1A9}">
      <dgm:prSet custT="1"/>
      <dgm:spPr/>
      <dgm:t>
        <a:bodyPr/>
        <a:lstStyle/>
        <a:p>
          <a:r>
            <a:rPr lang="ru-RU" sz="1200" b="1" dirty="0" smtClean="0">
              <a:solidFill>
                <a:schemeClr val="tx1"/>
              </a:solidFill>
              <a:latin typeface="Georgia" pitchFamily="18" charset="0"/>
            </a:rPr>
            <a:t>развитие воображения, фантазии, творческих способностей, </a:t>
          </a:r>
          <a:endParaRPr lang="ru-RU" sz="1200" b="1" dirty="0">
            <a:solidFill>
              <a:schemeClr val="tx1"/>
            </a:solidFill>
            <a:latin typeface="Georgia" pitchFamily="18" charset="0"/>
          </a:endParaRPr>
        </a:p>
      </dgm:t>
    </dgm:pt>
    <dgm:pt modelId="{E53F97CF-0700-4F3C-97C4-A1B7F381834A}" type="parTrans" cxnId="{4D9DD3F0-9D68-4887-B4E1-F43CA529F450}">
      <dgm:prSet/>
      <dgm:spPr/>
      <dgm:t>
        <a:bodyPr/>
        <a:lstStyle/>
        <a:p>
          <a:endParaRPr lang="ru-RU"/>
        </a:p>
      </dgm:t>
    </dgm:pt>
    <dgm:pt modelId="{581E68D5-81A9-4214-8893-98200577374D}" type="sibTrans" cxnId="{4D9DD3F0-9D68-4887-B4E1-F43CA529F450}">
      <dgm:prSet/>
      <dgm:spPr/>
      <dgm:t>
        <a:bodyPr/>
        <a:lstStyle/>
        <a:p>
          <a:endParaRPr lang="ru-RU"/>
        </a:p>
      </dgm:t>
    </dgm:pt>
    <dgm:pt modelId="{59FF3255-166C-4B11-86C6-7CCA0DD65967}">
      <dgm:prSet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Georgia" pitchFamily="18" charset="0"/>
            </a:rPr>
            <a:t>развитие </a:t>
          </a:r>
          <a:r>
            <a:rPr lang="ru-RU" sz="1400" b="1" dirty="0" err="1" smtClean="0">
              <a:solidFill>
                <a:schemeClr val="tx1"/>
              </a:solidFill>
              <a:latin typeface="Georgia" pitchFamily="18" charset="0"/>
            </a:rPr>
            <a:t>эмпатии</a:t>
          </a:r>
          <a:r>
            <a:rPr lang="ru-RU" sz="1400" b="1" dirty="0" smtClean="0">
              <a:solidFill>
                <a:schemeClr val="tx1"/>
              </a:solidFill>
              <a:latin typeface="Georgia" pitchFamily="18" charset="0"/>
            </a:rPr>
            <a:t>, рефлексии</a:t>
          </a:r>
          <a:endParaRPr lang="ru-RU" sz="1400" b="1" dirty="0">
            <a:solidFill>
              <a:schemeClr val="tx1"/>
            </a:solidFill>
            <a:latin typeface="Georgia" pitchFamily="18" charset="0"/>
          </a:endParaRPr>
        </a:p>
      </dgm:t>
    </dgm:pt>
    <dgm:pt modelId="{6C1A52F0-9C2B-4FDB-8A17-ACC42DE7F7F1}" type="parTrans" cxnId="{AEAFF675-14DD-40A9-89CF-FA4AAEF69059}">
      <dgm:prSet/>
      <dgm:spPr/>
      <dgm:t>
        <a:bodyPr/>
        <a:lstStyle/>
        <a:p>
          <a:endParaRPr lang="ru-RU"/>
        </a:p>
      </dgm:t>
    </dgm:pt>
    <dgm:pt modelId="{5AEA4259-B2F9-4261-98F1-99BF8CF14700}" type="sibTrans" cxnId="{AEAFF675-14DD-40A9-89CF-FA4AAEF69059}">
      <dgm:prSet/>
      <dgm:spPr/>
      <dgm:t>
        <a:bodyPr/>
        <a:lstStyle/>
        <a:p>
          <a:endParaRPr lang="ru-RU"/>
        </a:p>
      </dgm:t>
    </dgm:pt>
    <dgm:pt modelId="{36912A9A-58B5-4819-8333-E2A70B68BDAA}">
      <dgm:prSet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Georgia" pitchFamily="18" charset="0"/>
            </a:rPr>
            <a:t>развитие умения находить оптимальные решения; </a:t>
          </a:r>
        </a:p>
      </dgm:t>
    </dgm:pt>
    <dgm:pt modelId="{F5DDD6F8-FCE1-469B-8FA4-C435949C06DF}" type="parTrans" cxnId="{F32D0990-0876-4B4E-A99F-45F67FC3F460}">
      <dgm:prSet/>
      <dgm:spPr/>
      <dgm:t>
        <a:bodyPr/>
        <a:lstStyle/>
        <a:p>
          <a:endParaRPr lang="ru-RU"/>
        </a:p>
      </dgm:t>
    </dgm:pt>
    <dgm:pt modelId="{D1B8B1C3-6642-4114-B106-E1AC935EB957}" type="sibTrans" cxnId="{F32D0990-0876-4B4E-A99F-45F67FC3F460}">
      <dgm:prSet/>
      <dgm:spPr/>
      <dgm:t>
        <a:bodyPr/>
        <a:lstStyle/>
        <a:p>
          <a:endParaRPr lang="ru-RU"/>
        </a:p>
      </dgm:t>
    </dgm:pt>
    <dgm:pt modelId="{A6D91A37-054C-44D8-A123-4C44CF489A65}">
      <dgm:prSet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Georgia" pitchFamily="18" charset="0"/>
            </a:rPr>
            <a:t>развитие мотивации познавательной деятельности. </a:t>
          </a:r>
        </a:p>
      </dgm:t>
    </dgm:pt>
    <dgm:pt modelId="{E83BA8A2-9C4C-41DB-B6AD-E4AFAA1450A0}" type="parTrans" cxnId="{F2CC1F20-7FCE-4936-8F4C-741B40ADA232}">
      <dgm:prSet/>
      <dgm:spPr/>
      <dgm:t>
        <a:bodyPr/>
        <a:lstStyle/>
        <a:p>
          <a:endParaRPr lang="ru-RU"/>
        </a:p>
      </dgm:t>
    </dgm:pt>
    <dgm:pt modelId="{09C4B816-B261-4637-B248-3DD55FD8CB97}" type="sibTrans" cxnId="{F2CC1F20-7FCE-4936-8F4C-741B40ADA232}">
      <dgm:prSet/>
      <dgm:spPr/>
      <dgm:t>
        <a:bodyPr/>
        <a:lstStyle/>
        <a:p>
          <a:endParaRPr lang="ru-RU"/>
        </a:p>
      </dgm:t>
    </dgm:pt>
    <dgm:pt modelId="{4E9E37BA-0A3D-4C70-99C9-A05452BC9C90}" type="pres">
      <dgm:prSet presAssocID="{7EA247B8-1424-4FC2-8EA5-B7DFCE0A7E4F}" presName="linearFlow" presStyleCnt="0">
        <dgm:presLayoutVars>
          <dgm:dir/>
          <dgm:resizeHandles val="exact"/>
        </dgm:presLayoutVars>
      </dgm:prSet>
      <dgm:spPr/>
    </dgm:pt>
    <dgm:pt modelId="{42AF3054-DC3B-4F57-A5DE-A26B012784C0}" type="pres">
      <dgm:prSet presAssocID="{38704D5B-9348-418B-AD7B-50088FEE3F8A}" presName="composite" presStyleCnt="0"/>
      <dgm:spPr/>
    </dgm:pt>
    <dgm:pt modelId="{9BA3C777-FD06-4CAD-8BA4-772F6DED6B51}" type="pres">
      <dgm:prSet presAssocID="{38704D5B-9348-418B-AD7B-50088FEE3F8A}" presName="imgShp" presStyleLbl="fgImgPlace1" presStyleIdx="0" presStyleCnt="7"/>
      <dgm:spPr/>
    </dgm:pt>
    <dgm:pt modelId="{CB172514-68B9-4556-B943-1E305F735C3D}" type="pres">
      <dgm:prSet presAssocID="{38704D5B-9348-418B-AD7B-50088FEE3F8A}" presName="txShp" presStyleLbl="node1" presStyleIdx="0" presStyleCnt="7" custScaleX="1294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E57B55-A596-43A8-B0CF-D8F2DC9F66C8}" type="pres">
      <dgm:prSet presAssocID="{214BFD64-607A-464B-A9EF-8AB2B38DFEE7}" presName="spacing" presStyleCnt="0"/>
      <dgm:spPr/>
    </dgm:pt>
    <dgm:pt modelId="{E7006065-36B7-46B7-9A21-4A4427737081}" type="pres">
      <dgm:prSet presAssocID="{A9CA3F4E-5485-4469-8D9F-8DCC1869765B}" presName="composite" presStyleCnt="0"/>
      <dgm:spPr/>
    </dgm:pt>
    <dgm:pt modelId="{A2EA91B1-CF0F-4574-BD50-B24FD52A920F}" type="pres">
      <dgm:prSet presAssocID="{A9CA3F4E-5485-4469-8D9F-8DCC1869765B}" presName="imgShp" presStyleLbl="fgImgPlace1" presStyleIdx="1" presStyleCnt="7"/>
      <dgm:spPr/>
    </dgm:pt>
    <dgm:pt modelId="{77F1F7D3-4280-4B56-90AA-25D584E1DA0F}" type="pres">
      <dgm:prSet presAssocID="{A9CA3F4E-5485-4469-8D9F-8DCC1869765B}" presName="txShp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DCC351-AC1F-460A-9112-F30C39D7CA7D}" type="pres">
      <dgm:prSet presAssocID="{B6028DB7-927D-4512-93A3-3AC089926E90}" presName="spacing" presStyleCnt="0"/>
      <dgm:spPr/>
    </dgm:pt>
    <dgm:pt modelId="{83691EC9-435A-4D07-8F59-D8B483864573}" type="pres">
      <dgm:prSet presAssocID="{D85585A8-7327-4735-86ED-485F70EB2A54}" presName="composite" presStyleCnt="0"/>
      <dgm:spPr/>
    </dgm:pt>
    <dgm:pt modelId="{F0E0CC0C-73ED-4F11-B3C9-BD32D6498360}" type="pres">
      <dgm:prSet presAssocID="{D85585A8-7327-4735-86ED-485F70EB2A54}" presName="imgShp" presStyleLbl="fgImgPlace1" presStyleIdx="2" presStyleCnt="7"/>
      <dgm:spPr/>
    </dgm:pt>
    <dgm:pt modelId="{65DA9D5A-A21A-4512-9DAD-4D2622FBF6D5}" type="pres">
      <dgm:prSet presAssocID="{D85585A8-7327-4735-86ED-485F70EB2A54}" presName="txShp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26F9CB-B48D-447B-8354-A77346B04E0A}" type="pres">
      <dgm:prSet presAssocID="{DC641EC1-E5D8-48DE-8DA9-772A2E43A44F}" presName="spacing" presStyleCnt="0"/>
      <dgm:spPr/>
    </dgm:pt>
    <dgm:pt modelId="{441E50E0-F6A6-466D-B0C4-0C68636BB963}" type="pres">
      <dgm:prSet presAssocID="{30BB5FE7-CA63-4767-910F-C083E1A3A1A9}" presName="composite" presStyleCnt="0"/>
      <dgm:spPr/>
    </dgm:pt>
    <dgm:pt modelId="{7383640B-A818-4875-9560-D344E2FC99B6}" type="pres">
      <dgm:prSet presAssocID="{30BB5FE7-CA63-4767-910F-C083E1A3A1A9}" presName="imgShp" presStyleLbl="fgImgPlace1" presStyleIdx="3" presStyleCnt="7"/>
      <dgm:spPr/>
    </dgm:pt>
    <dgm:pt modelId="{27F87251-932F-449D-ADBF-ECB120A65C68}" type="pres">
      <dgm:prSet presAssocID="{30BB5FE7-CA63-4767-910F-C083E1A3A1A9}" presName="txShp" presStyleLbl="node1" presStyleIdx="3" presStyleCnt="7" custLinFactNeighborX="-366" custLinFactNeighborY="-37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698171-AE8D-4BB8-A472-A56FA221873D}" type="pres">
      <dgm:prSet presAssocID="{581E68D5-81A9-4214-8893-98200577374D}" presName="spacing" presStyleCnt="0"/>
      <dgm:spPr/>
    </dgm:pt>
    <dgm:pt modelId="{339F46B3-F3CE-4787-9725-2EF313C6DB53}" type="pres">
      <dgm:prSet presAssocID="{59FF3255-166C-4B11-86C6-7CCA0DD65967}" presName="composite" presStyleCnt="0"/>
      <dgm:spPr/>
    </dgm:pt>
    <dgm:pt modelId="{E3E62DFD-8C41-4B35-B0D8-8D5F81480973}" type="pres">
      <dgm:prSet presAssocID="{59FF3255-166C-4B11-86C6-7CCA0DD65967}" presName="imgShp" presStyleLbl="fgImgPlace1" presStyleIdx="4" presStyleCnt="7"/>
      <dgm:spPr/>
    </dgm:pt>
    <dgm:pt modelId="{4FFEBB39-77B3-4902-8274-18222150A902}" type="pres">
      <dgm:prSet presAssocID="{59FF3255-166C-4B11-86C6-7CCA0DD65967}" presName="txShp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DC7BE9-E911-4064-A16A-1446835CC66F}" type="pres">
      <dgm:prSet presAssocID="{5AEA4259-B2F9-4261-98F1-99BF8CF14700}" presName="spacing" presStyleCnt="0"/>
      <dgm:spPr/>
    </dgm:pt>
    <dgm:pt modelId="{69836E6B-2401-4CA1-84D9-24538FF3BC38}" type="pres">
      <dgm:prSet presAssocID="{36912A9A-58B5-4819-8333-E2A70B68BDAA}" presName="composite" presStyleCnt="0"/>
      <dgm:spPr/>
    </dgm:pt>
    <dgm:pt modelId="{D93E0AE6-5810-4B9F-8EFF-6C8AC4672A19}" type="pres">
      <dgm:prSet presAssocID="{36912A9A-58B5-4819-8333-E2A70B68BDAA}" presName="imgShp" presStyleLbl="fgImgPlace1" presStyleIdx="5" presStyleCnt="7"/>
      <dgm:spPr/>
    </dgm:pt>
    <dgm:pt modelId="{2452CB77-3D04-4E3C-A868-5F03E2119B67}" type="pres">
      <dgm:prSet presAssocID="{36912A9A-58B5-4819-8333-E2A70B68BDAA}" presName="txShp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0D7AE9-C31B-4D94-8417-D6BA5BDA1B86}" type="pres">
      <dgm:prSet presAssocID="{D1B8B1C3-6642-4114-B106-E1AC935EB957}" presName="spacing" presStyleCnt="0"/>
      <dgm:spPr/>
    </dgm:pt>
    <dgm:pt modelId="{64B0F346-1B70-4DF1-84DF-5B55D5085CC6}" type="pres">
      <dgm:prSet presAssocID="{A6D91A37-054C-44D8-A123-4C44CF489A65}" presName="composite" presStyleCnt="0"/>
      <dgm:spPr/>
    </dgm:pt>
    <dgm:pt modelId="{47ACC4BB-DB5E-43CA-B81C-25A917EE1EE6}" type="pres">
      <dgm:prSet presAssocID="{A6D91A37-054C-44D8-A123-4C44CF489A65}" presName="imgShp" presStyleLbl="fgImgPlace1" presStyleIdx="6" presStyleCnt="7"/>
      <dgm:spPr/>
    </dgm:pt>
    <dgm:pt modelId="{9CB8A4F4-9018-45B1-A39B-C94ACF79137A}" type="pres">
      <dgm:prSet presAssocID="{A6D91A37-054C-44D8-A123-4C44CF489A65}" presName="txShp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4DB469A-FEE6-46A2-B5EA-172CA06BCD27}" type="presOf" srcId="{A9CA3F4E-5485-4469-8D9F-8DCC1869765B}" destId="{77F1F7D3-4280-4B56-90AA-25D584E1DA0F}" srcOrd="0" destOrd="0" presId="urn:microsoft.com/office/officeart/2005/8/layout/vList3"/>
    <dgm:cxn modelId="{FED56A92-083A-4073-B7B5-9E4D81F1BE7C}" type="presOf" srcId="{D85585A8-7327-4735-86ED-485F70EB2A54}" destId="{65DA9D5A-A21A-4512-9DAD-4D2622FBF6D5}" srcOrd="0" destOrd="0" presId="urn:microsoft.com/office/officeart/2005/8/layout/vList3"/>
    <dgm:cxn modelId="{32A74E61-F336-4E1E-87CD-C236BD20AE84}" type="presOf" srcId="{38704D5B-9348-418B-AD7B-50088FEE3F8A}" destId="{CB172514-68B9-4556-B943-1E305F735C3D}" srcOrd="0" destOrd="0" presId="urn:microsoft.com/office/officeart/2005/8/layout/vList3"/>
    <dgm:cxn modelId="{B1365A16-827D-4421-A236-710FD38232E8}" type="presOf" srcId="{36912A9A-58B5-4819-8333-E2A70B68BDAA}" destId="{2452CB77-3D04-4E3C-A868-5F03E2119B67}" srcOrd="0" destOrd="0" presId="urn:microsoft.com/office/officeart/2005/8/layout/vList3"/>
    <dgm:cxn modelId="{F32D0990-0876-4B4E-A99F-45F67FC3F460}" srcId="{7EA247B8-1424-4FC2-8EA5-B7DFCE0A7E4F}" destId="{36912A9A-58B5-4819-8333-E2A70B68BDAA}" srcOrd="5" destOrd="0" parTransId="{F5DDD6F8-FCE1-469B-8FA4-C435949C06DF}" sibTransId="{D1B8B1C3-6642-4114-B106-E1AC935EB957}"/>
    <dgm:cxn modelId="{4D9DD3F0-9D68-4887-B4E1-F43CA529F450}" srcId="{7EA247B8-1424-4FC2-8EA5-B7DFCE0A7E4F}" destId="{30BB5FE7-CA63-4767-910F-C083E1A3A1A9}" srcOrd="3" destOrd="0" parTransId="{E53F97CF-0700-4F3C-97C4-A1B7F381834A}" sibTransId="{581E68D5-81A9-4214-8893-98200577374D}"/>
    <dgm:cxn modelId="{F2CC1F20-7FCE-4936-8F4C-741B40ADA232}" srcId="{7EA247B8-1424-4FC2-8EA5-B7DFCE0A7E4F}" destId="{A6D91A37-054C-44D8-A123-4C44CF489A65}" srcOrd="6" destOrd="0" parTransId="{E83BA8A2-9C4C-41DB-B6AD-E4AFAA1450A0}" sibTransId="{09C4B816-B261-4637-B248-3DD55FD8CB97}"/>
    <dgm:cxn modelId="{FAED5676-8ACA-408B-984B-8357D0CAFC87}" type="presOf" srcId="{A6D91A37-054C-44D8-A123-4C44CF489A65}" destId="{9CB8A4F4-9018-45B1-A39B-C94ACF79137A}" srcOrd="0" destOrd="0" presId="urn:microsoft.com/office/officeart/2005/8/layout/vList3"/>
    <dgm:cxn modelId="{C35E618F-0B7F-4089-A540-4C69F8EB3212}" type="presOf" srcId="{7EA247B8-1424-4FC2-8EA5-B7DFCE0A7E4F}" destId="{4E9E37BA-0A3D-4C70-99C9-A05452BC9C90}" srcOrd="0" destOrd="0" presId="urn:microsoft.com/office/officeart/2005/8/layout/vList3"/>
    <dgm:cxn modelId="{1B85F242-407D-47F7-8C33-3FCD79FA152E}" srcId="{7EA247B8-1424-4FC2-8EA5-B7DFCE0A7E4F}" destId="{A9CA3F4E-5485-4469-8D9F-8DCC1869765B}" srcOrd="1" destOrd="0" parTransId="{80A43C11-74FB-47E7-BCAF-52AEF04C5A24}" sibTransId="{B6028DB7-927D-4512-93A3-3AC089926E90}"/>
    <dgm:cxn modelId="{AEAFF675-14DD-40A9-89CF-FA4AAEF69059}" srcId="{7EA247B8-1424-4FC2-8EA5-B7DFCE0A7E4F}" destId="{59FF3255-166C-4B11-86C6-7CCA0DD65967}" srcOrd="4" destOrd="0" parTransId="{6C1A52F0-9C2B-4FDB-8A17-ACC42DE7F7F1}" sibTransId="{5AEA4259-B2F9-4261-98F1-99BF8CF14700}"/>
    <dgm:cxn modelId="{6ECCE2A5-A884-4EC6-B633-4A38E208BD48}" srcId="{7EA247B8-1424-4FC2-8EA5-B7DFCE0A7E4F}" destId="{38704D5B-9348-418B-AD7B-50088FEE3F8A}" srcOrd="0" destOrd="0" parTransId="{25323D9C-52B5-436B-BA3D-BEA9590448C7}" sibTransId="{214BFD64-607A-464B-A9EF-8AB2B38DFEE7}"/>
    <dgm:cxn modelId="{4FDADD5D-05D8-4A79-B7BB-0CF5881EF2E4}" type="presOf" srcId="{30BB5FE7-CA63-4767-910F-C083E1A3A1A9}" destId="{27F87251-932F-449D-ADBF-ECB120A65C68}" srcOrd="0" destOrd="0" presId="urn:microsoft.com/office/officeart/2005/8/layout/vList3"/>
    <dgm:cxn modelId="{568223E6-3AA6-47D7-AC98-CC8F9519C3E0}" srcId="{7EA247B8-1424-4FC2-8EA5-B7DFCE0A7E4F}" destId="{D85585A8-7327-4735-86ED-485F70EB2A54}" srcOrd="2" destOrd="0" parTransId="{13EB7962-D767-4E26-B14B-B2E5F059E141}" sibTransId="{DC641EC1-E5D8-48DE-8DA9-772A2E43A44F}"/>
    <dgm:cxn modelId="{D4C22887-DA2C-4CC3-A0BB-20CC51C38079}" type="presOf" srcId="{59FF3255-166C-4B11-86C6-7CCA0DD65967}" destId="{4FFEBB39-77B3-4902-8274-18222150A902}" srcOrd="0" destOrd="0" presId="urn:microsoft.com/office/officeart/2005/8/layout/vList3"/>
    <dgm:cxn modelId="{4BF253BE-3FA9-4DAC-A3CD-C71D67F5C108}" type="presParOf" srcId="{4E9E37BA-0A3D-4C70-99C9-A05452BC9C90}" destId="{42AF3054-DC3B-4F57-A5DE-A26B012784C0}" srcOrd="0" destOrd="0" presId="urn:microsoft.com/office/officeart/2005/8/layout/vList3"/>
    <dgm:cxn modelId="{DE0DE273-697C-438C-B34B-481D2EDB601C}" type="presParOf" srcId="{42AF3054-DC3B-4F57-A5DE-A26B012784C0}" destId="{9BA3C777-FD06-4CAD-8BA4-772F6DED6B51}" srcOrd="0" destOrd="0" presId="urn:microsoft.com/office/officeart/2005/8/layout/vList3"/>
    <dgm:cxn modelId="{DA1A64A8-48E4-4210-BEC7-F02644D5FA02}" type="presParOf" srcId="{42AF3054-DC3B-4F57-A5DE-A26B012784C0}" destId="{CB172514-68B9-4556-B943-1E305F735C3D}" srcOrd="1" destOrd="0" presId="urn:microsoft.com/office/officeart/2005/8/layout/vList3"/>
    <dgm:cxn modelId="{8C8E45FF-1BB9-4289-978D-11D7238C9BF3}" type="presParOf" srcId="{4E9E37BA-0A3D-4C70-99C9-A05452BC9C90}" destId="{0DE57B55-A596-43A8-B0CF-D8F2DC9F66C8}" srcOrd="1" destOrd="0" presId="urn:microsoft.com/office/officeart/2005/8/layout/vList3"/>
    <dgm:cxn modelId="{EAD7182D-9FBB-445D-9EC3-BE263E8AE852}" type="presParOf" srcId="{4E9E37BA-0A3D-4C70-99C9-A05452BC9C90}" destId="{E7006065-36B7-46B7-9A21-4A4427737081}" srcOrd="2" destOrd="0" presId="urn:microsoft.com/office/officeart/2005/8/layout/vList3"/>
    <dgm:cxn modelId="{27B95A52-BFEC-47F5-BFE2-C991BA500177}" type="presParOf" srcId="{E7006065-36B7-46B7-9A21-4A4427737081}" destId="{A2EA91B1-CF0F-4574-BD50-B24FD52A920F}" srcOrd="0" destOrd="0" presId="urn:microsoft.com/office/officeart/2005/8/layout/vList3"/>
    <dgm:cxn modelId="{05A617A3-6469-4CBA-9E1A-8F6999EFF56E}" type="presParOf" srcId="{E7006065-36B7-46B7-9A21-4A4427737081}" destId="{77F1F7D3-4280-4B56-90AA-25D584E1DA0F}" srcOrd="1" destOrd="0" presId="urn:microsoft.com/office/officeart/2005/8/layout/vList3"/>
    <dgm:cxn modelId="{B7419221-428E-458C-A632-FF9847B96BA1}" type="presParOf" srcId="{4E9E37BA-0A3D-4C70-99C9-A05452BC9C90}" destId="{A6DCC351-AC1F-460A-9112-F30C39D7CA7D}" srcOrd="3" destOrd="0" presId="urn:microsoft.com/office/officeart/2005/8/layout/vList3"/>
    <dgm:cxn modelId="{3A05808E-D703-4CBE-9DF8-E583C6E1372B}" type="presParOf" srcId="{4E9E37BA-0A3D-4C70-99C9-A05452BC9C90}" destId="{83691EC9-435A-4D07-8F59-D8B483864573}" srcOrd="4" destOrd="0" presId="urn:microsoft.com/office/officeart/2005/8/layout/vList3"/>
    <dgm:cxn modelId="{D24B9390-ADC3-4CC6-A131-10BDDEF05085}" type="presParOf" srcId="{83691EC9-435A-4D07-8F59-D8B483864573}" destId="{F0E0CC0C-73ED-4F11-B3C9-BD32D6498360}" srcOrd="0" destOrd="0" presId="urn:microsoft.com/office/officeart/2005/8/layout/vList3"/>
    <dgm:cxn modelId="{81B0284E-3ED2-4194-8192-B092E699D89C}" type="presParOf" srcId="{83691EC9-435A-4D07-8F59-D8B483864573}" destId="{65DA9D5A-A21A-4512-9DAD-4D2622FBF6D5}" srcOrd="1" destOrd="0" presId="urn:microsoft.com/office/officeart/2005/8/layout/vList3"/>
    <dgm:cxn modelId="{C99AA914-A953-4F12-B174-F87F55F84097}" type="presParOf" srcId="{4E9E37BA-0A3D-4C70-99C9-A05452BC9C90}" destId="{6D26F9CB-B48D-447B-8354-A77346B04E0A}" srcOrd="5" destOrd="0" presId="urn:microsoft.com/office/officeart/2005/8/layout/vList3"/>
    <dgm:cxn modelId="{E0A608B1-9050-4573-8993-87CEE6B56C35}" type="presParOf" srcId="{4E9E37BA-0A3D-4C70-99C9-A05452BC9C90}" destId="{441E50E0-F6A6-466D-B0C4-0C68636BB963}" srcOrd="6" destOrd="0" presId="urn:microsoft.com/office/officeart/2005/8/layout/vList3"/>
    <dgm:cxn modelId="{1A8D8F5E-BA55-4FD8-89D4-BBEC2144A8CE}" type="presParOf" srcId="{441E50E0-F6A6-466D-B0C4-0C68636BB963}" destId="{7383640B-A818-4875-9560-D344E2FC99B6}" srcOrd="0" destOrd="0" presId="urn:microsoft.com/office/officeart/2005/8/layout/vList3"/>
    <dgm:cxn modelId="{A22D1B24-A9A5-4CB9-9063-63EA00610648}" type="presParOf" srcId="{441E50E0-F6A6-466D-B0C4-0C68636BB963}" destId="{27F87251-932F-449D-ADBF-ECB120A65C68}" srcOrd="1" destOrd="0" presId="urn:microsoft.com/office/officeart/2005/8/layout/vList3"/>
    <dgm:cxn modelId="{63A6835F-5EA9-4DDD-B917-9AC6134C5907}" type="presParOf" srcId="{4E9E37BA-0A3D-4C70-99C9-A05452BC9C90}" destId="{D2698171-AE8D-4BB8-A472-A56FA221873D}" srcOrd="7" destOrd="0" presId="urn:microsoft.com/office/officeart/2005/8/layout/vList3"/>
    <dgm:cxn modelId="{38680A7F-B3AC-4AB5-BB2B-08E95B56355A}" type="presParOf" srcId="{4E9E37BA-0A3D-4C70-99C9-A05452BC9C90}" destId="{339F46B3-F3CE-4787-9725-2EF313C6DB53}" srcOrd="8" destOrd="0" presId="urn:microsoft.com/office/officeart/2005/8/layout/vList3"/>
    <dgm:cxn modelId="{12049E14-DF0B-4864-8759-476B1494DD0D}" type="presParOf" srcId="{339F46B3-F3CE-4787-9725-2EF313C6DB53}" destId="{E3E62DFD-8C41-4B35-B0D8-8D5F81480973}" srcOrd="0" destOrd="0" presId="urn:microsoft.com/office/officeart/2005/8/layout/vList3"/>
    <dgm:cxn modelId="{E998AD9F-1F42-4CAF-ABA9-6CC64E6ACA0B}" type="presParOf" srcId="{339F46B3-F3CE-4787-9725-2EF313C6DB53}" destId="{4FFEBB39-77B3-4902-8274-18222150A902}" srcOrd="1" destOrd="0" presId="urn:microsoft.com/office/officeart/2005/8/layout/vList3"/>
    <dgm:cxn modelId="{8FA09362-A951-42B4-8D5B-9DF1D3C9A897}" type="presParOf" srcId="{4E9E37BA-0A3D-4C70-99C9-A05452BC9C90}" destId="{53DC7BE9-E911-4064-A16A-1446835CC66F}" srcOrd="9" destOrd="0" presId="urn:microsoft.com/office/officeart/2005/8/layout/vList3"/>
    <dgm:cxn modelId="{D256362C-D268-4503-8B77-9360A14CAAD4}" type="presParOf" srcId="{4E9E37BA-0A3D-4C70-99C9-A05452BC9C90}" destId="{69836E6B-2401-4CA1-84D9-24538FF3BC38}" srcOrd="10" destOrd="0" presId="urn:microsoft.com/office/officeart/2005/8/layout/vList3"/>
    <dgm:cxn modelId="{4D071584-631C-4702-B8F3-D10E08921FA9}" type="presParOf" srcId="{69836E6B-2401-4CA1-84D9-24538FF3BC38}" destId="{D93E0AE6-5810-4B9F-8EFF-6C8AC4672A19}" srcOrd="0" destOrd="0" presId="urn:microsoft.com/office/officeart/2005/8/layout/vList3"/>
    <dgm:cxn modelId="{AB95B5E7-9C53-4EB1-81EE-CEC7ACF3619C}" type="presParOf" srcId="{69836E6B-2401-4CA1-84D9-24538FF3BC38}" destId="{2452CB77-3D04-4E3C-A868-5F03E2119B67}" srcOrd="1" destOrd="0" presId="urn:microsoft.com/office/officeart/2005/8/layout/vList3"/>
    <dgm:cxn modelId="{13131E3F-26A4-40D1-AE71-CA3B900373C4}" type="presParOf" srcId="{4E9E37BA-0A3D-4C70-99C9-A05452BC9C90}" destId="{670D7AE9-C31B-4D94-8417-D6BA5BDA1B86}" srcOrd="11" destOrd="0" presId="urn:microsoft.com/office/officeart/2005/8/layout/vList3"/>
    <dgm:cxn modelId="{C26B7BE5-E9F6-4DC2-9C1F-DD67160C8B0D}" type="presParOf" srcId="{4E9E37BA-0A3D-4C70-99C9-A05452BC9C90}" destId="{64B0F346-1B70-4DF1-84DF-5B55D5085CC6}" srcOrd="12" destOrd="0" presId="urn:microsoft.com/office/officeart/2005/8/layout/vList3"/>
    <dgm:cxn modelId="{3173C1E8-E8B0-4DB3-8AE7-EFFBB46FA2A4}" type="presParOf" srcId="{64B0F346-1B70-4DF1-84DF-5B55D5085CC6}" destId="{47ACC4BB-DB5E-43CA-B81C-25A917EE1EE6}" srcOrd="0" destOrd="0" presId="urn:microsoft.com/office/officeart/2005/8/layout/vList3"/>
    <dgm:cxn modelId="{0A6DD098-6431-4DA0-BCA3-7A612B650339}" type="presParOf" srcId="{64B0F346-1B70-4DF1-84DF-5B55D5085CC6}" destId="{9CB8A4F4-9018-45B1-A39B-C94ACF79137A}" srcOrd="1" destOrd="0" presId="urn:microsoft.com/office/officeart/2005/8/layout/vList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ECCA78C-0E13-4174-BBE3-8321ECCB1BB6}" type="doc">
      <dgm:prSet loTypeId="urn:microsoft.com/office/officeart/2005/8/layout/vList3" loCatId="list" qsTypeId="urn:microsoft.com/office/officeart/2005/8/quickstyle/simple1#2" qsCatId="simple" csTypeId="urn:microsoft.com/office/officeart/2005/8/colors/accent1_2#2" csCatId="accent1" phldr="1"/>
      <dgm:spPr/>
    </dgm:pt>
    <dgm:pt modelId="{74FC3E98-7A84-4C1A-8A5A-2E43EE860A44}">
      <dgm:prSet custT="1"/>
      <dgm:spPr/>
      <dgm:t>
        <a:bodyPr/>
        <a:lstStyle/>
        <a:p>
          <a:r>
            <a:rPr lang="ru-RU" sz="1800" b="1" dirty="0" smtClean="0">
              <a:solidFill>
                <a:schemeClr val="tx1"/>
              </a:solidFill>
              <a:latin typeface="Georgia" pitchFamily="18" charset="0"/>
            </a:rPr>
            <a:t>    Социализирующие:</a:t>
          </a:r>
          <a:endParaRPr lang="ru-RU" sz="1800" dirty="0">
            <a:solidFill>
              <a:schemeClr val="tx1"/>
            </a:solidFill>
            <a:latin typeface="Georgia" pitchFamily="18" charset="0"/>
          </a:endParaRPr>
        </a:p>
      </dgm:t>
    </dgm:pt>
    <dgm:pt modelId="{7626A071-1128-4B72-A1EA-47076E32E28C}" type="parTrans" cxnId="{F6987212-ADD2-4462-A9A2-79EB4C97AF55}">
      <dgm:prSet/>
      <dgm:spPr/>
      <dgm:t>
        <a:bodyPr/>
        <a:lstStyle/>
        <a:p>
          <a:endParaRPr lang="ru-RU"/>
        </a:p>
      </dgm:t>
    </dgm:pt>
    <dgm:pt modelId="{52760F65-FC54-4162-BDAE-487ABA85E790}" type="sibTrans" cxnId="{F6987212-ADD2-4462-A9A2-79EB4C97AF55}">
      <dgm:prSet/>
      <dgm:spPr/>
      <dgm:t>
        <a:bodyPr/>
        <a:lstStyle/>
        <a:p>
          <a:endParaRPr lang="ru-RU"/>
        </a:p>
      </dgm:t>
    </dgm:pt>
    <dgm:pt modelId="{B4460050-D060-4D94-9DD0-D6EF105FDF83}">
      <dgm:prSet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Georgia" pitchFamily="18" charset="0"/>
            </a:rPr>
            <a:t>приобщение к нормам и ценностям общества; </a:t>
          </a:r>
        </a:p>
      </dgm:t>
    </dgm:pt>
    <dgm:pt modelId="{05984C56-24CE-4E6F-84DB-911A293B4FF3}" type="parTrans" cxnId="{ED7DBD5F-A840-4B10-A288-86334516F481}">
      <dgm:prSet/>
      <dgm:spPr/>
      <dgm:t>
        <a:bodyPr/>
        <a:lstStyle/>
        <a:p>
          <a:endParaRPr lang="ru-RU"/>
        </a:p>
      </dgm:t>
    </dgm:pt>
    <dgm:pt modelId="{11EE2E81-971B-45FB-8C6E-5358E8FE110C}" type="sibTrans" cxnId="{ED7DBD5F-A840-4B10-A288-86334516F481}">
      <dgm:prSet/>
      <dgm:spPr/>
      <dgm:t>
        <a:bodyPr/>
        <a:lstStyle/>
        <a:p>
          <a:endParaRPr lang="ru-RU"/>
        </a:p>
      </dgm:t>
    </dgm:pt>
    <dgm:pt modelId="{E862F04E-E54D-4EA2-B688-8AB821246AC0}">
      <dgm:prSet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Georgia" pitchFamily="18" charset="0"/>
            </a:rPr>
            <a:t>адаптация к условиям среды; </a:t>
          </a:r>
        </a:p>
      </dgm:t>
    </dgm:pt>
    <dgm:pt modelId="{60FD7731-43B5-4499-91DF-2629C21E8484}" type="parTrans" cxnId="{A1E68E21-ED55-40BF-A3B1-3E6951AAFE68}">
      <dgm:prSet/>
      <dgm:spPr/>
      <dgm:t>
        <a:bodyPr/>
        <a:lstStyle/>
        <a:p>
          <a:endParaRPr lang="ru-RU"/>
        </a:p>
      </dgm:t>
    </dgm:pt>
    <dgm:pt modelId="{3C8EDB90-6266-4BFD-B219-914238306580}" type="sibTrans" cxnId="{A1E68E21-ED55-40BF-A3B1-3E6951AAFE68}">
      <dgm:prSet/>
      <dgm:spPr/>
      <dgm:t>
        <a:bodyPr/>
        <a:lstStyle/>
        <a:p>
          <a:endParaRPr lang="ru-RU"/>
        </a:p>
      </dgm:t>
    </dgm:pt>
    <dgm:pt modelId="{F5B6CC91-93E1-479D-9FFB-9AEBC4D381DC}">
      <dgm:prSet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Georgia" pitchFamily="18" charset="0"/>
            </a:rPr>
            <a:t>стрессовый контроль, </a:t>
          </a:r>
          <a:r>
            <a:rPr lang="ru-RU" b="1" dirty="0" err="1" smtClean="0">
              <a:solidFill>
                <a:schemeClr val="tx1"/>
              </a:solidFill>
              <a:latin typeface="Georgia" pitchFamily="18" charset="0"/>
            </a:rPr>
            <a:t>саморегуляция</a:t>
          </a:r>
          <a:r>
            <a:rPr lang="ru-RU" b="1" dirty="0" smtClean="0">
              <a:solidFill>
                <a:schemeClr val="tx1"/>
              </a:solidFill>
              <a:latin typeface="Georgia" pitchFamily="18" charset="0"/>
            </a:rPr>
            <a:t>; </a:t>
          </a:r>
        </a:p>
      </dgm:t>
    </dgm:pt>
    <dgm:pt modelId="{ECE6728E-68D6-4070-ADD9-6756D6D9D6E3}" type="parTrans" cxnId="{4D604559-0318-46A5-81B7-704DCDA130F4}">
      <dgm:prSet/>
      <dgm:spPr/>
      <dgm:t>
        <a:bodyPr/>
        <a:lstStyle/>
        <a:p>
          <a:endParaRPr lang="ru-RU"/>
        </a:p>
      </dgm:t>
    </dgm:pt>
    <dgm:pt modelId="{D3A0320E-B1B8-4211-9BB6-AFA3DED61FD0}" type="sibTrans" cxnId="{4D604559-0318-46A5-81B7-704DCDA130F4}">
      <dgm:prSet/>
      <dgm:spPr/>
      <dgm:t>
        <a:bodyPr/>
        <a:lstStyle/>
        <a:p>
          <a:endParaRPr lang="ru-RU"/>
        </a:p>
      </dgm:t>
    </dgm:pt>
    <dgm:pt modelId="{3E3F0D95-64E5-4B3C-9070-0E3EC9D8E2D2}">
      <dgm:prSet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Georgia" pitchFamily="18" charset="0"/>
            </a:rPr>
            <a:t>обучение общению; </a:t>
          </a:r>
        </a:p>
      </dgm:t>
    </dgm:pt>
    <dgm:pt modelId="{BDF6ADAF-C57C-46C1-9671-EF41F6CC1408}" type="parTrans" cxnId="{6283EBB0-2024-4B58-BAC4-682C81DC8093}">
      <dgm:prSet/>
      <dgm:spPr/>
      <dgm:t>
        <a:bodyPr/>
        <a:lstStyle/>
        <a:p>
          <a:endParaRPr lang="ru-RU"/>
        </a:p>
      </dgm:t>
    </dgm:pt>
    <dgm:pt modelId="{BC880AFA-ABFA-4BC7-B803-716DF4AE67BB}" type="sibTrans" cxnId="{6283EBB0-2024-4B58-BAC4-682C81DC8093}">
      <dgm:prSet/>
      <dgm:spPr/>
      <dgm:t>
        <a:bodyPr/>
        <a:lstStyle/>
        <a:p>
          <a:endParaRPr lang="ru-RU"/>
        </a:p>
      </dgm:t>
    </dgm:pt>
    <dgm:pt modelId="{4CAE2504-E9BE-44DD-9696-0C3FF1A722D1}">
      <dgm:prSet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Georgia" pitchFamily="18" charset="0"/>
            </a:rPr>
            <a:t>психотерапия</a:t>
          </a:r>
        </a:p>
      </dgm:t>
    </dgm:pt>
    <dgm:pt modelId="{D248B81B-2C01-469E-B6D4-E7FE8514C1E7}" type="parTrans" cxnId="{E3A0D35E-7477-4703-9E1F-40CA9A615FE6}">
      <dgm:prSet/>
      <dgm:spPr/>
      <dgm:t>
        <a:bodyPr/>
        <a:lstStyle/>
        <a:p>
          <a:endParaRPr lang="ru-RU"/>
        </a:p>
      </dgm:t>
    </dgm:pt>
    <dgm:pt modelId="{EF0F6E37-619C-4853-BF83-E77ABE82EE6E}" type="sibTrans" cxnId="{E3A0D35E-7477-4703-9E1F-40CA9A615FE6}">
      <dgm:prSet/>
      <dgm:spPr/>
      <dgm:t>
        <a:bodyPr/>
        <a:lstStyle/>
        <a:p>
          <a:endParaRPr lang="ru-RU"/>
        </a:p>
      </dgm:t>
    </dgm:pt>
    <dgm:pt modelId="{A931D29F-D139-4EC2-BE47-313A6FE16F60}" type="pres">
      <dgm:prSet presAssocID="{5ECCA78C-0E13-4174-BBE3-8321ECCB1BB6}" presName="linearFlow" presStyleCnt="0">
        <dgm:presLayoutVars>
          <dgm:dir/>
          <dgm:resizeHandles val="exact"/>
        </dgm:presLayoutVars>
      </dgm:prSet>
      <dgm:spPr/>
    </dgm:pt>
    <dgm:pt modelId="{853FE618-38C2-4765-A110-78E78F8023C9}" type="pres">
      <dgm:prSet presAssocID="{74FC3E98-7A84-4C1A-8A5A-2E43EE860A44}" presName="composite" presStyleCnt="0"/>
      <dgm:spPr/>
    </dgm:pt>
    <dgm:pt modelId="{B511BF12-95C4-43DD-B66D-5DD51D3294EF}" type="pres">
      <dgm:prSet presAssocID="{74FC3E98-7A84-4C1A-8A5A-2E43EE860A44}" presName="imgShp" presStyleLbl="fgImgPlace1" presStyleIdx="0" presStyleCnt="6"/>
      <dgm:spPr/>
    </dgm:pt>
    <dgm:pt modelId="{CAF98C76-498F-4A20-B513-81D4C463AF59}" type="pres">
      <dgm:prSet presAssocID="{74FC3E98-7A84-4C1A-8A5A-2E43EE860A44}" presName="txShp" presStyleLbl="node1" presStyleIdx="0" presStyleCnt="6" custScaleX="1330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F1B778-A8F7-4432-9F1B-F1E7729F80AB}" type="pres">
      <dgm:prSet presAssocID="{52760F65-FC54-4162-BDAE-487ABA85E790}" presName="spacing" presStyleCnt="0"/>
      <dgm:spPr/>
    </dgm:pt>
    <dgm:pt modelId="{18AABC49-38B8-4982-BDBD-263783236D9D}" type="pres">
      <dgm:prSet presAssocID="{B4460050-D060-4D94-9DD0-D6EF105FDF83}" presName="composite" presStyleCnt="0"/>
      <dgm:spPr/>
    </dgm:pt>
    <dgm:pt modelId="{42811EE7-FE5B-4AE1-B07D-BC970AAD449D}" type="pres">
      <dgm:prSet presAssocID="{B4460050-D060-4D94-9DD0-D6EF105FDF83}" presName="imgShp" presStyleLbl="fgImgPlace1" presStyleIdx="1" presStyleCnt="6"/>
      <dgm:spPr/>
    </dgm:pt>
    <dgm:pt modelId="{983A9458-FE2D-412C-9500-BEF84F8223CF}" type="pres">
      <dgm:prSet presAssocID="{B4460050-D060-4D94-9DD0-D6EF105FDF83}" presName="txShp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50CAD8-3B7A-4E64-BC37-3C21815D6E08}" type="pres">
      <dgm:prSet presAssocID="{11EE2E81-971B-45FB-8C6E-5358E8FE110C}" presName="spacing" presStyleCnt="0"/>
      <dgm:spPr/>
    </dgm:pt>
    <dgm:pt modelId="{FE341758-9D2C-4F38-99EA-17E1B9EB0746}" type="pres">
      <dgm:prSet presAssocID="{E862F04E-E54D-4EA2-B688-8AB821246AC0}" presName="composite" presStyleCnt="0"/>
      <dgm:spPr/>
    </dgm:pt>
    <dgm:pt modelId="{C4C03A77-32EE-42F8-A154-F38588CDDFFC}" type="pres">
      <dgm:prSet presAssocID="{E862F04E-E54D-4EA2-B688-8AB821246AC0}" presName="imgShp" presStyleLbl="fgImgPlace1" presStyleIdx="2" presStyleCnt="6"/>
      <dgm:spPr/>
    </dgm:pt>
    <dgm:pt modelId="{A0EC9CF9-BA45-47FE-A801-69691A9F1038}" type="pres">
      <dgm:prSet presAssocID="{E862F04E-E54D-4EA2-B688-8AB821246AC0}" presName="txShp" presStyleLbl="node1" presStyleIdx="2" presStyleCnt="6" custLinFactNeighborX="-517" custLinFactNeighborY="32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8F4E68-FD4F-47DA-B889-60B68DA99422}" type="pres">
      <dgm:prSet presAssocID="{3C8EDB90-6266-4BFD-B219-914238306580}" presName="spacing" presStyleCnt="0"/>
      <dgm:spPr/>
    </dgm:pt>
    <dgm:pt modelId="{FC396EF2-F044-4A3C-931E-E9ED28149EB8}" type="pres">
      <dgm:prSet presAssocID="{F5B6CC91-93E1-479D-9FFB-9AEBC4D381DC}" presName="composite" presStyleCnt="0"/>
      <dgm:spPr/>
    </dgm:pt>
    <dgm:pt modelId="{6377E0E0-6A29-4243-A160-A10A152B5190}" type="pres">
      <dgm:prSet presAssocID="{F5B6CC91-93E1-479D-9FFB-9AEBC4D381DC}" presName="imgShp" presStyleLbl="fgImgPlace1" presStyleIdx="3" presStyleCnt="6"/>
      <dgm:spPr/>
    </dgm:pt>
    <dgm:pt modelId="{A9C3EBF8-9198-4364-91B3-EEBEF983A063}" type="pres">
      <dgm:prSet presAssocID="{F5B6CC91-93E1-479D-9FFB-9AEBC4D381DC}" presName="txShp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4FD50A-EC7E-42DE-B921-DC2109CA2059}" type="pres">
      <dgm:prSet presAssocID="{D3A0320E-B1B8-4211-9BB6-AFA3DED61FD0}" presName="spacing" presStyleCnt="0"/>
      <dgm:spPr/>
    </dgm:pt>
    <dgm:pt modelId="{4CD83D81-BB19-4B4A-B74C-B9DD9A4B1D04}" type="pres">
      <dgm:prSet presAssocID="{3E3F0D95-64E5-4B3C-9070-0E3EC9D8E2D2}" presName="composite" presStyleCnt="0"/>
      <dgm:spPr/>
    </dgm:pt>
    <dgm:pt modelId="{E8FF8EFD-97E9-4260-B41F-4A59DF66A492}" type="pres">
      <dgm:prSet presAssocID="{3E3F0D95-64E5-4B3C-9070-0E3EC9D8E2D2}" presName="imgShp" presStyleLbl="fgImgPlace1" presStyleIdx="4" presStyleCnt="6"/>
      <dgm:spPr/>
    </dgm:pt>
    <dgm:pt modelId="{03420FBC-A8CD-4519-9EA5-6DCECDDFB07A}" type="pres">
      <dgm:prSet presAssocID="{3E3F0D95-64E5-4B3C-9070-0E3EC9D8E2D2}" presName="txShp" presStyleLbl="node1" presStyleIdx="4" presStyleCnt="6" custLinFactNeighborX="2143" custLinFactNeighborY="-25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481F77-1F6B-42E6-AC3D-87A8879A8A1C}" type="pres">
      <dgm:prSet presAssocID="{BC880AFA-ABFA-4BC7-B803-716DF4AE67BB}" presName="spacing" presStyleCnt="0"/>
      <dgm:spPr/>
    </dgm:pt>
    <dgm:pt modelId="{C00A3ADD-8A3A-401D-9690-F83B011F406B}" type="pres">
      <dgm:prSet presAssocID="{4CAE2504-E9BE-44DD-9696-0C3FF1A722D1}" presName="composite" presStyleCnt="0"/>
      <dgm:spPr/>
    </dgm:pt>
    <dgm:pt modelId="{4E8EEFDC-0E46-40FB-A2D4-01AF2F7637A0}" type="pres">
      <dgm:prSet presAssocID="{4CAE2504-E9BE-44DD-9696-0C3FF1A722D1}" presName="imgShp" presStyleLbl="fgImgPlace1" presStyleIdx="5" presStyleCnt="6"/>
      <dgm:spPr/>
    </dgm:pt>
    <dgm:pt modelId="{BCBB7C93-8226-43B2-93F8-C4D29EDFA877}" type="pres">
      <dgm:prSet presAssocID="{4CAE2504-E9BE-44DD-9696-0C3FF1A722D1}" presName="txShp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F577797-D241-4C73-98BB-6CA0A90C5364}" type="presOf" srcId="{74FC3E98-7A84-4C1A-8A5A-2E43EE860A44}" destId="{CAF98C76-498F-4A20-B513-81D4C463AF59}" srcOrd="0" destOrd="0" presId="urn:microsoft.com/office/officeart/2005/8/layout/vList3"/>
    <dgm:cxn modelId="{4D604559-0318-46A5-81B7-704DCDA130F4}" srcId="{5ECCA78C-0E13-4174-BBE3-8321ECCB1BB6}" destId="{F5B6CC91-93E1-479D-9FFB-9AEBC4D381DC}" srcOrd="3" destOrd="0" parTransId="{ECE6728E-68D6-4070-ADD9-6756D6D9D6E3}" sibTransId="{D3A0320E-B1B8-4211-9BB6-AFA3DED61FD0}"/>
    <dgm:cxn modelId="{12F866B7-8DB7-4343-B4D6-E9EF68D1E3BF}" type="presOf" srcId="{B4460050-D060-4D94-9DD0-D6EF105FDF83}" destId="{983A9458-FE2D-412C-9500-BEF84F8223CF}" srcOrd="0" destOrd="0" presId="urn:microsoft.com/office/officeart/2005/8/layout/vList3"/>
    <dgm:cxn modelId="{A1E68E21-ED55-40BF-A3B1-3E6951AAFE68}" srcId="{5ECCA78C-0E13-4174-BBE3-8321ECCB1BB6}" destId="{E862F04E-E54D-4EA2-B688-8AB821246AC0}" srcOrd="2" destOrd="0" parTransId="{60FD7731-43B5-4499-91DF-2629C21E8484}" sibTransId="{3C8EDB90-6266-4BFD-B219-914238306580}"/>
    <dgm:cxn modelId="{B38C39D0-9FEB-4A37-81A9-89649690FBD2}" type="presOf" srcId="{4CAE2504-E9BE-44DD-9696-0C3FF1A722D1}" destId="{BCBB7C93-8226-43B2-93F8-C4D29EDFA877}" srcOrd="0" destOrd="0" presId="urn:microsoft.com/office/officeart/2005/8/layout/vList3"/>
    <dgm:cxn modelId="{6283EBB0-2024-4B58-BAC4-682C81DC8093}" srcId="{5ECCA78C-0E13-4174-BBE3-8321ECCB1BB6}" destId="{3E3F0D95-64E5-4B3C-9070-0E3EC9D8E2D2}" srcOrd="4" destOrd="0" parTransId="{BDF6ADAF-C57C-46C1-9671-EF41F6CC1408}" sibTransId="{BC880AFA-ABFA-4BC7-B803-716DF4AE67BB}"/>
    <dgm:cxn modelId="{F51D6284-9195-45D7-BE9A-08DD5B5BE2F0}" type="presOf" srcId="{5ECCA78C-0E13-4174-BBE3-8321ECCB1BB6}" destId="{A931D29F-D139-4EC2-BE47-313A6FE16F60}" srcOrd="0" destOrd="0" presId="urn:microsoft.com/office/officeart/2005/8/layout/vList3"/>
    <dgm:cxn modelId="{E3A0D35E-7477-4703-9E1F-40CA9A615FE6}" srcId="{5ECCA78C-0E13-4174-BBE3-8321ECCB1BB6}" destId="{4CAE2504-E9BE-44DD-9696-0C3FF1A722D1}" srcOrd="5" destOrd="0" parTransId="{D248B81B-2C01-469E-B6D4-E7FE8514C1E7}" sibTransId="{EF0F6E37-619C-4853-BF83-E77ABE82EE6E}"/>
    <dgm:cxn modelId="{690F1F1B-0FAA-42E9-A963-98AF7376F142}" type="presOf" srcId="{F5B6CC91-93E1-479D-9FFB-9AEBC4D381DC}" destId="{A9C3EBF8-9198-4364-91B3-EEBEF983A063}" srcOrd="0" destOrd="0" presId="urn:microsoft.com/office/officeart/2005/8/layout/vList3"/>
    <dgm:cxn modelId="{ED7DBD5F-A840-4B10-A288-86334516F481}" srcId="{5ECCA78C-0E13-4174-BBE3-8321ECCB1BB6}" destId="{B4460050-D060-4D94-9DD0-D6EF105FDF83}" srcOrd="1" destOrd="0" parTransId="{05984C56-24CE-4E6F-84DB-911A293B4FF3}" sibTransId="{11EE2E81-971B-45FB-8C6E-5358E8FE110C}"/>
    <dgm:cxn modelId="{2034FF87-1D91-4763-BE8B-B1CA46556B16}" type="presOf" srcId="{3E3F0D95-64E5-4B3C-9070-0E3EC9D8E2D2}" destId="{03420FBC-A8CD-4519-9EA5-6DCECDDFB07A}" srcOrd="0" destOrd="0" presId="urn:microsoft.com/office/officeart/2005/8/layout/vList3"/>
    <dgm:cxn modelId="{6A6F247A-FF18-4D41-81CA-F10A749955A2}" type="presOf" srcId="{E862F04E-E54D-4EA2-B688-8AB821246AC0}" destId="{A0EC9CF9-BA45-47FE-A801-69691A9F1038}" srcOrd="0" destOrd="0" presId="urn:microsoft.com/office/officeart/2005/8/layout/vList3"/>
    <dgm:cxn modelId="{F6987212-ADD2-4462-A9A2-79EB4C97AF55}" srcId="{5ECCA78C-0E13-4174-BBE3-8321ECCB1BB6}" destId="{74FC3E98-7A84-4C1A-8A5A-2E43EE860A44}" srcOrd="0" destOrd="0" parTransId="{7626A071-1128-4B72-A1EA-47076E32E28C}" sibTransId="{52760F65-FC54-4162-BDAE-487ABA85E790}"/>
    <dgm:cxn modelId="{95BB74F3-D7A2-4360-9C79-A220005227D0}" type="presParOf" srcId="{A931D29F-D139-4EC2-BE47-313A6FE16F60}" destId="{853FE618-38C2-4765-A110-78E78F8023C9}" srcOrd="0" destOrd="0" presId="urn:microsoft.com/office/officeart/2005/8/layout/vList3"/>
    <dgm:cxn modelId="{F0F987EF-96B5-4FE7-9341-943B7CEB9C1F}" type="presParOf" srcId="{853FE618-38C2-4765-A110-78E78F8023C9}" destId="{B511BF12-95C4-43DD-B66D-5DD51D3294EF}" srcOrd="0" destOrd="0" presId="urn:microsoft.com/office/officeart/2005/8/layout/vList3"/>
    <dgm:cxn modelId="{37541795-FE1D-4D93-8CE2-E580E523645C}" type="presParOf" srcId="{853FE618-38C2-4765-A110-78E78F8023C9}" destId="{CAF98C76-498F-4A20-B513-81D4C463AF59}" srcOrd="1" destOrd="0" presId="urn:microsoft.com/office/officeart/2005/8/layout/vList3"/>
    <dgm:cxn modelId="{429E3C2E-AC91-4441-88DB-722EA603BD79}" type="presParOf" srcId="{A931D29F-D139-4EC2-BE47-313A6FE16F60}" destId="{74F1B778-A8F7-4432-9F1B-F1E7729F80AB}" srcOrd="1" destOrd="0" presId="urn:microsoft.com/office/officeart/2005/8/layout/vList3"/>
    <dgm:cxn modelId="{E25C9762-95E9-480A-A6FF-B064D8D82263}" type="presParOf" srcId="{A931D29F-D139-4EC2-BE47-313A6FE16F60}" destId="{18AABC49-38B8-4982-BDBD-263783236D9D}" srcOrd="2" destOrd="0" presId="urn:microsoft.com/office/officeart/2005/8/layout/vList3"/>
    <dgm:cxn modelId="{76D84F0D-656B-4B4B-B5BB-116039A2C284}" type="presParOf" srcId="{18AABC49-38B8-4982-BDBD-263783236D9D}" destId="{42811EE7-FE5B-4AE1-B07D-BC970AAD449D}" srcOrd="0" destOrd="0" presId="urn:microsoft.com/office/officeart/2005/8/layout/vList3"/>
    <dgm:cxn modelId="{FCDB5C2F-857D-470C-B746-45C43A93D160}" type="presParOf" srcId="{18AABC49-38B8-4982-BDBD-263783236D9D}" destId="{983A9458-FE2D-412C-9500-BEF84F8223CF}" srcOrd="1" destOrd="0" presId="urn:microsoft.com/office/officeart/2005/8/layout/vList3"/>
    <dgm:cxn modelId="{C9F46F75-EE87-414C-A2D8-10DF7D9FB802}" type="presParOf" srcId="{A931D29F-D139-4EC2-BE47-313A6FE16F60}" destId="{FB50CAD8-3B7A-4E64-BC37-3C21815D6E08}" srcOrd="3" destOrd="0" presId="urn:microsoft.com/office/officeart/2005/8/layout/vList3"/>
    <dgm:cxn modelId="{5AF26D5E-D580-45A9-8919-52588226B0A6}" type="presParOf" srcId="{A931D29F-D139-4EC2-BE47-313A6FE16F60}" destId="{FE341758-9D2C-4F38-99EA-17E1B9EB0746}" srcOrd="4" destOrd="0" presId="urn:microsoft.com/office/officeart/2005/8/layout/vList3"/>
    <dgm:cxn modelId="{D7C2D969-16B2-4DF7-9968-7CB39B31D127}" type="presParOf" srcId="{FE341758-9D2C-4F38-99EA-17E1B9EB0746}" destId="{C4C03A77-32EE-42F8-A154-F38588CDDFFC}" srcOrd="0" destOrd="0" presId="urn:microsoft.com/office/officeart/2005/8/layout/vList3"/>
    <dgm:cxn modelId="{AD800E09-73FC-408D-9AA4-BD89C85AAFC5}" type="presParOf" srcId="{FE341758-9D2C-4F38-99EA-17E1B9EB0746}" destId="{A0EC9CF9-BA45-47FE-A801-69691A9F1038}" srcOrd="1" destOrd="0" presId="urn:microsoft.com/office/officeart/2005/8/layout/vList3"/>
    <dgm:cxn modelId="{9D1107B7-577F-463D-8E6E-D2F0D90E3210}" type="presParOf" srcId="{A931D29F-D139-4EC2-BE47-313A6FE16F60}" destId="{8C8F4E68-FD4F-47DA-B889-60B68DA99422}" srcOrd="5" destOrd="0" presId="urn:microsoft.com/office/officeart/2005/8/layout/vList3"/>
    <dgm:cxn modelId="{7299FE0A-091C-4F50-AA24-5AD17AAFD318}" type="presParOf" srcId="{A931D29F-D139-4EC2-BE47-313A6FE16F60}" destId="{FC396EF2-F044-4A3C-931E-E9ED28149EB8}" srcOrd="6" destOrd="0" presId="urn:microsoft.com/office/officeart/2005/8/layout/vList3"/>
    <dgm:cxn modelId="{6FB86242-3B1C-48D9-AC59-0264EB3CD34D}" type="presParOf" srcId="{FC396EF2-F044-4A3C-931E-E9ED28149EB8}" destId="{6377E0E0-6A29-4243-A160-A10A152B5190}" srcOrd="0" destOrd="0" presId="urn:microsoft.com/office/officeart/2005/8/layout/vList3"/>
    <dgm:cxn modelId="{84E0B2BB-AF59-49BC-B86C-1D2FD02DA898}" type="presParOf" srcId="{FC396EF2-F044-4A3C-931E-E9ED28149EB8}" destId="{A9C3EBF8-9198-4364-91B3-EEBEF983A063}" srcOrd="1" destOrd="0" presId="urn:microsoft.com/office/officeart/2005/8/layout/vList3"/>
    <dgm:cxn modelId="{E880101A-C54B-4A33-ABF2-911C67C5A219}" type="presParOf" srcId="{A931D29F-D139-4EC2-BE47-313A6FE16F60}" destId="{004FD50A-EC7E-42DE-B921-DC2109CA2059}" srcOrd="7" destOrd="0" presId="urn:microsoft.com/office/officeart/2005/8/layout/vList3"/>
    <dgm:cxn modelId="{FF62341B-D8EB-494A-A6A3-C5F79E4C290B}" type="presParOf" srcId="{A931D29F-D139-4EC2-BE47-313A6FE16F60}" destId="{4CD83D81-BB19-4B4A-B74C-B9DD9A4B1D04}" srcOrd="8" destOrd="0" presId="urn:microsoft.com/office/officeart/2005/8/layout/vList3"/>
    <dgm:cxn modelId="{5C5D43C8-5C0F-4034-9151-C4446F860E14}" type="presParOf" srcId="{4CD83D81-BB19-4B4A-B74C-B9DD9A4B1D04}" destId="{E8FF8EFD-97E9-4260-B41F-4A59DF66A492}" srcOrd="0" destOrd="0" presId="urn:microsoft.com/office/officeart/2005/8/layout/vList3"/>
    <dgm:cxn modelId="{6867E167-513F-498F-88FA-F34B403075BC}" type="presParOf" srcId="{4CD83D81-BB19-4B4A-B74C-B9DD9A4B1D04}" destId="{03420FBC-A8CD-4519-9EA5-6DCECDDFB07A}" srcOrd="1" destOrd="0" presId="urn:microsoft.com/office/officeart/2005/8/layout/vList3"/>
    <dgm:cxn modelId="{D1E0781B-FC3A-45DD-8ED5-8E8979A8F2B6}" type="presParOf" srcId="{A931D29F-D139-4EC2-BE47-313A6FE16F60}" destId="{23481F77-1F6B-42E6-AC3D-87A8879A8A1C}" srcOrd="9" destOrd="0" presId="urn:microsoft.com/office/officeart/2005/8/layout/vList3"/>
    <dgm:cxn modelId="{20ED09FE-E2C0-4A64-8DB3-25E028909DBE}" type="presParOf" srcId="{A931D29F-D139-4EC2-BE47-313A6FE16F60}" destId="{C00A3ADD-8A3A-401D-9690-F83B011F406B}" srcOrd="10" destOrd="0" presId="urn:microsoft.com/office/officeart/2005/8/layout/vList3"/>
    <dgm:cxn modelId="{A977709C-4A97-489A-B5B3-66060E7ACB82}" type="presParOf" srcId="{C00A3ADD-8A3A-401D-9690-F83B011F406B}" destId="{4E8EEFDC-0E46-40FB-A2D4-01AF2F7637A0}" srcOrd="0" destOrd="0" presId="urn:microsoft.com/office/officeart/2005/8/layout/vList3"/>
    <dgm:cxn modelId="{93A3F1F3-FC96-46C5-86EC-63248DBB71C4}" type="presParOf" srcId="{C00A3ADD-8A3A-401D-9690-F83B011F406B}" destId="{BCBB7C93-8226-43B2-93F8-C4D29EDFA877}" srcOrd="1" destOrd="0" presId="urn:microsoft.com/office/officeart/2005/8/layout/vList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7" Type="http://schemas.microsoft.com/office/2006/relationships/legacyDiagramText" Target="legacyDiagramText7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drawings/_rels/vmlDrawing2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15.bin"/><Relationship Id="rId3" Type="http://schemas.microsoft.com/office/2006/relationships/legacyDiagramText" Target="legacyDiagramText10.bin"/><Relationship Id="rId7" Type="http://schemas.microsoft.com/office/2006/relationships/legacyDiagramText" Target="legacyDiagramText14.bin"/><Relationship Id="rId2" Type="http://schemas.microsoft.com/office/2006/relationships/legacyDiagramText" Target="legacyDiagramText9.bin"/><Relationship Id="rId1" Type="http://schemas.microsoft.com/office/2006/relationships/legacyDiagramText" Target="legacyDiagramText8.bin"/><Relationship Id="rId6" Type="http://schemas.microsoft.com/office/2006/relationships/legacyDiagramText" Target="legacyDiagramText13.bin"/><Relationship Id="rId11" Type="http://schemas.microsoft.com/office/2006/relationships/legacyDiagramText" Target="legacyDiagramText18.bin"/><Relationship Id="rId5" Type="http://schemas.microsoft.com/office/2006/relationships/legacyDiagramText" Target="legacyDiagramText12.bin"/><Relationship Id="rId10" Type="http://schemas.microsoft.com/office/2006/relationships/legacyDiagramText" Target="legacyDiagramText17.bin"/><Relationship Id="rId4" Type="http://schemas.microsoft.com/office/2006/relationships/legacyDiagramText" Target="legacyDiagramText11.bin"/><Relationship Id="rId9" Type="http://schemas.microsoft.com/office/2006/relationships/legacyDiagramText" Target="legacyDiagramText16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E9819E-2A0C-4230-AB2E-288DC5E5140C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A8FCC2-1E2B-4F8E-AEE5-3C37C4D199D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A8FCC2-1E2B-4F8E-AEE5-3C37C4D199D7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A73DE8-5CDB-407B-89FC-EAB87BC0E7AB}" type="datetimeFigureOut">
              <a:rPr lang="ru-RU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0EE13-6136-4862-BB05-9A906489421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1FE383-3C28-43FC-BF8E-A7DACDB3DE51}" type="datetimeFigureOut">
              <a:rPr lang="ru-RU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075DE0-DEAB-4646-808A-1930FF7BB17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EB64EF-7341-469A-86C2-3A12C07310B0}" type="datetimeFigureOut">
              <a:rPr lang="ru-RU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BAD97-F32A-4957-A5B3-A0503C9E680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F79A7A-40C8-409C-9202-84AB88EF5EAD}" type="datetimeFigureOut">
              <a:rPr lang="ru-RU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46B27-DA23-4C8C-964D-AF439801F75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6C9ACB-61EA-456E-9D67-C4ACCBCBD3C7}" type="datetimeFigureOut">
              <a:rPr lang="ru-RU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0C079A-1B9A-45BD-B3B3-DD8D9249C7F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82CC18-C904-4DF4-B1E6-5508D12F90E7}" type="datetimeFigureOut">
              <a:rPr lang="ru-RU"/>
              <a:pPr/>
              <a:t>23.02.2014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9C32B-C834-4F58-B5A0-5C4B0BE86A2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13728F-1FF6-429F-BBE2-26B68F972DBC}" type="datetimeFigureOut">
              <a:rPr lang="ru-RU"/>
              <a:pPr/>
              <a:t>23.02.2014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12282E-91C5-4688-8005-7B04360F9FD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8AEE4D-AD07-4E3C-8DB1-F04BAC92DB14}" type="datetimeFigureOut">
              <a:rPr lang="ru-RU"/>
              <a:pPr/>
              <a:t>23.02.2014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CC9032-5C65-4503-90EB-646E07058AA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7E03E1-3D4E-486B-9F43-AAA78BA177A5}" type="datetimeFigureOut">
              <a:rPr lang="ru-RU"/>
              <a:pPr/>
              <a:t>23.02.2014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860174-005B-4C84-BB08-26B631E4C19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E4D4A2-6798-4130-9DCB-BA7957656928}" type="datetimeFigureOut">
              <a:rPr lang="ru-RU"/>
              <a:pPr/>
              <a:t>23.02.2014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42E3A0-EB96-4FF2-938C-216CE19CFA8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918FF7-FE39-4CDA-A4FA-6A03C93D9F8F}" type="datetimeFigureOut">
              <a:rPr lang="ru-RU"/>
              <a:pPr/>
              <a:t>23.02.2014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5EE22C-4750-49C1-912A-7FB44CBBCA1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9D7BFFF4-0FCE-4579-846C-319CBBDEB741}" type="datetimeFigureOut">
              <a:rPr lang="ru-RU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2B109AD9-1856-4415-9EB2-2FB2EE5E8A6B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Data" Target="../diagrams/data1.xml"/><Relationship Id="rId7" Type="http://schemas.openxmlformats.org/officeDocument/2006/relationships/diagramData" Target="../diagrams/data2.xml"/><Relationship Id="rId12" Type="http://schemas.openxmlformats.org/officeDocument/2006/relationships/image" Target="../media/image18.gi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17.gif"/><Relationship Id="rId5" Type="http://schemas.openxmlformats.org/officeDocument/2006/relationships/diagramQuickStyle" Target="../diagrams/quickStyle1.xml"/><Relationship Id="rId10" Type="http://schemas.openxmlformats.org/officeDocument/2006/relationships/diagramColors" Target="../diagrams/colors2.xml"/><Relationship Id="rId4" Type="http://schemas.openxmlformats.org/officeDocument/2006/relationships/diagramLayout" Target="../diagrams/layout1.xml"/><Relationship Id="rId9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0" y="0"/>
            <a:ext cx="9144000" cy="560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defTabSz="912813"/>
            <a:endParaRPr lang="ru-RU" sz="1600" b="1">
              <a:cs typeface="Times New Roman" pitchFamily="18" charset="0"/>
            </a:endParaRPr>
          </a:p>
          <a:p>
            <a:pPr algn="ctr" defTabSz="912813"/>
            <a:endParaRPr lang="ru-RU" sz="1600" b="1">
              <a:cs typeface="Times New Roman" pitchFamily="18" charset="0"/>
            </a:endParaRPr>
          </a:p>
          <a:p>
            <a:pPr algn="ctr" defTabSz="912813"/>
            <a:endParaRPr lang="ru-RU" sz="1600" b="1">
              <a:cs typeface="Times New Roman" pitchFamily="18" charset="0"/>
            </a:endParaRPr>
          </a:p>
          <a:p>
            <a:pPr algn="ctr" defTabSz="912813"/>
            <a:endParaRPr lang="ru-RU" sz="1600" b="1">
              <a:cs typeface="Times New Roman" pitchFamily="18" charset="0"/>
            </a:endParaRPr>
          </a:p>
          <a:p>
            <a:pPr algn="ctr" defTabSz="912813"/>
            <a:endParaRPr lang="ru-RU" sz="1600" b="1">
              <a:cs typeface="Times New Roman" pitchFamily="18" charset="0"/>
            </a:endParaRPr>
          </a:p>
          <a:p>
            <a:pPr algn="ctr" defTabSz="912813"/>
            <a:endParaRPr lang="ru-RU" sz="1600" b="1">
              <a:cs typeface="Times New Roman" pitchFamily="18" charset="0"/>
            </a:endParaRPr>
          </a:p>
          <a:p>
            <a:pPr algn="ctr" defTabSz="912813"/>
            <a:endParaRPr lang="ru-RU" sz="1600" b="1">
              <a:cs typeface="Times New Roman" pitchFamily="18" charset="0"/>
            </a:endParaRPr>
          </a:p>
          <a:p>
            <a:pPr algn="ctr" defTabSz="912813"/>
            <a:endParaRPr lang="ru-RU" sz="1600" b="1">
              <a:cs typeface="Times New Roman" pitchFamily="18" charset="0"/>
            </a:endParaRPr>
          </a:p>
          <a:p>
            <a:pPr algn="ctr" defTabSz="912813"/>
            <a:endParaRPr lang="ru-RU" sz="1600" b="1">
              <a:cs typeface="Times New Roman" pitchFamily="18" charset="0"/>
            </a:endParaRPr>
          </a:p>
          <a:p>
            <a:pPr algn="ctr" defTabSz="912813"/>
            <a:endParaRPr lang="ru-RU" sz="1600" b="1">
              <a:cs typeface="Times New Roman" pitchFamily="18" charset="0"/>
            </a:endParaRPr>
          </a:p>
          <a:p>
            <a:pPr algn="ctr" defTabSz="912813"/>
            <a:r>
              <a:rPr lang="ru-RU" sz="6600" b="1">
                <a:latin typeface="Georgia" pitchFamily="18" charset="0"/>
                <a:cs typeface="Times New Roman" pitchFamily="18" charset="0"/>
              </a:rPr>
              <a:t>Игровые</a:t>
            </a:r>
          </a:p>
          <a:p>
            <a:pPr algn="ctr" defTabSz="912813"/>
            <a:r>
              <a:rPr lang="ru-RU" sz="6600" b="1">
                <a:latin typeface="Georgia" pitchFamily="18" charset="0"/>
                <a:cs typeface="Times New Roman" pitchFamily="18" charset="0"/>
              </a:rPr>
              <a:t> педагогические </a:t>
            </a:r>
          </a:p>
          <a:p>
            <a:pPr algn="ctr" defTabSz="912813"/>
            <a:r>
              <a:rPr lang="ru-RU" sz="6600" b="1">
                <a:latin typeface="Georgia" pitchFamily="18" charset="0"/>
                <a:cs typeface="Times New Roman" pitchFamily="18" charset="0"/>
              </a:rPr>
              <a:t>технологии</a:t>
            </a:r>
            <a:endParaRPr lang="ru-RU" sz="7200"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ьная выноска 4"/>
          <p:cNvSpPr/>
          <p:nvPr/>
        </p:nvSpPr>
        <p:spPr>
          <a:xfrm>
            <a:off x="1785938" y="500063"/>
            <a:ext cx="2286000" cy="1643062"/>
          </a:xfrm>
          <a:prstGeom prst="wedgeEllipseCallout">
            <a:avLst>
              <a:gd name="adj1" fmla="val -48893"/>
              <a:gd name="adj2" fmla="val 716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FF00"/>
                </a:solidFill>
              </a:rPr>
              <a:t>МЕСТО</a:t>
            </a:r>
          </a:p>
        </p:txBody>
      </p:sp>
      <p:sp>
        <p:nvSpPr>
          <p:cNvPr id="6" name="Овальная выноска 5"/>
          <p:cNvSpPr/>
          <p:nvPr/>
        </p:nvSpPr>
        <p:spPr>
          <a:xfrm>
            <a:off x="5429250" y="500063"/>
            <a:ext cx="2286000" cy="1643062"/>
          </a:xfrm>
          <a:prstGeom prst="wedgeEllipseCallout">
            <a:avLst>
              <a:gd name="adj1" fmla="val 50808"/>
              <a:gd name="adj2" fmla="val 66654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7030A0"/>
                </a:solidFill>
              </a:rPr>
              <a:t>ВРЕМЯ</a:t>
            </a:r>
          </a:p>
        </p:txBody>
      </p:sp>
      <p:sp>
        <p:nvSpPr>
          <p:cNvPr id="7" name="Блок-схема: перфолента 6"/>
          <p:cNvSpPr/>
          <p:nvPr/>
        </p:nvSpPr>
        <p:spPr>
          <a:xfrm>
            <a:off x="4857750" y="2500313"/>
            <a:ext cx="3000375" cy="1214437"/>
          </a:xfrm>
          <a:prstGeom prst="flowChartPunchedTap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7030A0"/>
                </a:solidFill>
              </a:rPr>
              <a:t>Специально отведенное в режиме дня</a:t>
            </a:r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5072063" y="3857625"/>
            <a:ext cx="3000375" cy="1214438"/>
          </a:xfrm>
          <a:prstGeom prst="flowChartPunchedTap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7030A0"/>
                </a:solidFill>
              </a:rPr>
              <a:t>Во всех видах деятельности в течение дня</a:t>
            </a:r>
          </a:p>
        </p:txBody>
      </p:sp>
      <p:sp>
        <p:nvSpPr>
          <p:cNvPr id="9" name="Блок-схема: перфолента 8"/>
          <p:cNvSpPr/>
          <p:nvPr/>
        </p:nvSpPr>
        <p:spPr>
          <a:xfrm>
            <a:off x="5286375" y="5143500"/>
            <a:ext cx="3286125" cy="1214438"/>
          </a:xfrm>
          <a:prstGeom prst="flowChartPunchedTap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7030A0"/>
                </a:solidFill>
              </a:rPr>
              <a:t>Во всех формах организации деятельности детей в течение дня</a:t>
            </a:r>
          </a:p>
        </p:txBody>
      </p:sp>
      <p:sp>
        <p:nvSpPr>
          <p:cNvPr id="10" name="Вертикальный свиток 9"/>
          <p:cNvSpPr/>
          <p:nvPr/>
        </p:nvSpPr>
        <p:spPr>
          <a:xfrm>
            <a:off x="1143000" y="2571750"/>
            <a:ext cx="2000250" cy="1785938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FF00"/>
                </a:solidFill>
              </a:rPr>
              <a:t>Групповое помещение</a:t>
            </a:r>
          </a:p>
        </p:txBody>
      </p:sp>
      <p:sp>
        <p:nvSpPr>
          <p:cNvPr id="11" name="Вертикальный свиток 10"/>
          <p:cNvSpPr/>
          <p:nvPr/>
        </p:nvSpPr>
        <p:spPr>
          <a:xfrm>
            <a:off x="2786063" y="3000375"/>
            <a:ext cx="1928812" cy="1785938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FF00"/>
                </a:solidFill>
              </a:rPr>
              <a:t>Другие помещения ДОУ</a:t>
            </a:r>
          </a:p>
        </p:txBody>
      </p:sp>
      <p:sp>
        <p:nvSpPr>
          <p:cNvPr id="12" name="Вертикальный свиток 11"/>
          <p:cNvSpPr/>
          <p:nvPr/>
        </p:nvSpPr>
        <p:spPr>
          <a:xfrm>
            <a:off x="1214438" y="4857750"/>
            <a:ext cx="1857375" cy="1785938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FF00"/>
                </a:solidFill>
              </a:rPr>
              <a:t>Участок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latin typeface="Georgia" pitchFamily="18" charset="0"/>
              </a:rPr>
              <a:t>Функция игры - ее разнообразная полезность</a:t>
            </a:r>
            <a:endParaRPr lang="ru-RU" smtClean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11492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ru-RU" sz="2400" b="1" u="sng" dirty="0" err="1" smtClean="0">
                <a:latin typeface="Georgia" pitchFamily="18" charset="0"/>
              </a:rPr>
              <a:t>Социокультурная</a:t>
            </a:r>
            <a:r>
              <a:rPr lang="ru-RU" sz="2400" b="1" u="sng" dirty="0" smtClean="0">
                <a:latin typeface="Georgia" pitchFamily="18" charset="0"/>
              </a:rPr>
              <a:t> функция:</a:t>
            </a:r>
            <a:endParaRPr lang="ru-RU" sz="2400" dirty="0" smtClean="0">
              <a:latin typeface="Georgia" pitchFamily="18" charset="0"/>
            </a:endParaRPr>
          </a:p>
          <a:p>
            <a:pPr marL="0" indent="0" eaLnBrk="1" hangingPunct="1">
              <a:buFont typeface="Wingdings" pitchFamily="2" charset="2"/>
              <a:buChar char="Ø"/>
              <a:defRPr/>
            </a:pPr>
            <a:r>
              <a:rPr lang="ru-RU" sz="2400" dirty="0" smtClean="0">
                <a:latin typeface="Georgia" pitchFamily="18" charset="0"/>
              </a:rPr>
              <a:t>синтез усвоения богатства культуры, потенций воспитания и формирование ребенка как личности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ru-RU" sz="2400" b="1" u="sng" dirty="0" smtClean="0">
                <a:latin typeface="Georgia" pitchFamily="18" charset="0"/>
              </a:rPr>
              <a:t>Функция коммуникации:</a:t>
            </a:r>
          </a:p>
          <a:p>
            <a:pPr marL="0" indent="0" eaLnBrk="1" hangingPunct="1">
              <a:buFont typeface="Wingdings" pitchFamily="2" charset="2"/>
              <a:buChar char="Ø"/>
              <a:defRPr/>
            </a:pPr>
            <a:r>
              <a:rPr lang="ru-RU" sz="2400" dirty="0" smtClean="0">
                <a:latin typeface="Georgia" pitchFamily="18" charset="0"/>
              </a:rPr>
              <a:t>моделирование разных жизненных ситуаций, поиск выхода из конфликтов</a:t>
            </a:r>
            <a:endParaRPr lang="ru-RU" sz="2400" b="1" i="1" dirty="0" smtClean="0">
              <a:latin typeface="Georgia" pitchFamily="18" charset="0"/>
            </a:endParaRPr>
          </a:p>
          <a:p>
            <a:pPr marL="342900" indent="-342900">
              <a:defRPr/>
            </a:pPr>
            <a:endParaRPr lang="ru-RU" dirty="0"/>
          </a:p>
        </p:txBody>
      </p:sp>
      <p:pic>
        <p:nvPicPr>
          <p:cNvPr id="7" name="Содержимое 3" descr="1209221055_r-9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 l="25000" t="8333" r="10938"/>
          <a:stretch>
            <a:fillRect/>
          </a:stretch>
        </p:blipFill>
        <p:spPr>
          <a:xfrm>
            <a:off x="4648200" y="1571625"/>
            <a:ext cx="4038600" cy="4929188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612"/>
          </a:xfrm>
        </p:spPr>
        <p:txBody>
          <a:bodyPr/>
          <a:lstStyle/>
          <a:p>
            <a:r>
              <a:rPr lang="ru-RU" smtClean="0">
                <a:latin typeface="Georgia" pitchFamily="18" charset="0"/>
              </a:rPr>
              <a:t>Назначение игры:</a:t>
            </a:r>
            <a:endParaRPr lang="ru-RU" smtClean="0"/>
          </a:p>
        </p:txBody>
      </p:sp>
      <p:sp>
        <p:nvSpPr>
          <p:cNvPr id="102403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857250"/>
            <a:ext cx="4038600" cy="5786438"/>
          </a:xfrm>
        </p:spPr>
        <p:txBody>
          <a:bodyPr/>
          <a:lstStyle/>
          <a:p>
            <a:pPr marL="342900" indent="-342900" eaLnBrk="1" hangingPunct="1"/>
            <a:r>
              <a:rPr lang="ru-RU" sz="2400" b="1" u="sng" smtClean="0">
                <a:latin typeface="Georgia" pitchFamily="18" charset="0"/>
              </a:rPr>
              <a:t>Функция самореализации:</a:t>
            </a:r>
          </a:p>
          <a:p>
            <a:pPr marL="342900" indent="-342900" eaLnBrk="1" hangingPunct="1">
              <a:buFont typeface="Wingdings" pitchFamily="2" charset="2"/>
              <a:buChar char="Ø"/>
            </a:pPr>
            <a:r>
              <a:rPr lang="ru-RU" sz="2400" smtClean="0">
                <a:latin typeface="Georgia" pitchFamily="18" charset="0"/>
              </a:rPr>
              <a:t>сфера реализации себя как личности</a:t>
            </a:r>
          </a:p>
          <a:p>
            <a:pPr marL="342900" indent="-342900" eaLnBrk="1" hangingPunct="1"/>
            <a:r>
              <a:rPr lang="ru-RU" sz="2400" b="1" u="sng" smtClean="0">
                <a:latin typeface="Georgia" pitchFamily="18" charset="0"/>
              </a:rPr>
              <a:t>Коммуникативность</a:t>
            </a:r>
          </a:p>
          <a:p>
            <a:pPr marL="342900" indent="-342900" eaLnBrk="1" hangingPunct="1">
              <a:buFont typeface="Wingdings" pitchFamily="2" charset="2"/>
              <a:buChar char="Ø"/>
            </a:pPr>
            <a:r>
              <a:rPr lang="ru-RU" sz="2400" smtClean="0">
                <a:latin typeface="Georgia" pitchFamily="18" charset="0"/>
              </a:rPr>
              <a:t>форма общения людей</a:t>
            </a:r>
          </a:p>
          <a:p>
            <a:pPr marL="342900" indent="-342900" eaLnBrk="1" hangingPunct="1"/>
            <a:r>
              <a:rPr lang="ru-RU" sz="2400" b="1" u="sng" smtClean="0">
                <a:latin typeface="Georgia" pitchFamily="18" charset="0"/>
              </a:rPr>
              <a:t>Диагностическая функция </a:t>
            </a:r>
            <a:r>
              <a:rPr lang="ru-RU" sz="2400" b="1" i="1" smtClean="0">
                <a:latin typeface="Georgia" pitchFamily="18" charset="0"/>
              </a:rPr>
              <a:t>:</a:t>
            </a:r>
          </a:p>
          <a:p>
            <a:pPr marL="342900" indent="-342900" eaLnBrk="1" hangingPunct="1">
              <a:buFont typeface="Wingdings" pitchFamily="2" charset="2"/>
              <a:buChar char="Ø"/>
            </a:pPr>
            <a:r>
              <a:rPr lang="ru-RU" sz="2400" smtClean="0">
                <a:latin typeface="Georgia" pitchFamily="18" charset="0"/>
              </a:rPr>
              <a:t>особое "поле самовыражения".</a:t>
            </a:r>
          </a:p>
          <a:p>
            <a:pPr marL="342900" indent="-342900" eaLnBrk="1" hangingPunct="1"/>
            <a:r>
              <a:rPr lang="ru-RU" sz="2400" smtClean="0">
                <a:latin typeface="Georgia" pitchFamily="18" charset="0"/>
              </a:rPr>
              <a:t> </a:t>
            </a:r>
            <a:r>
              <a:rPr lang="ru-RU" sz="2400" b="1" i="1" smtClean="0">
                <a:latin typeface="Georgia" pitchFamily="18" charset="0"/>
              </a:rPr>
              <a:t> </a:t>
            </a:r>
            <a:r>
              <a:rPr lang="ru-RU" sz="2400" b="1" u="sng" smtClean="0">
                <a:latin typeface="Georgia" pitchFamily="18" charset="0"/>
              </a:rPr>
              <a:t>Игротерапевти-ческая функция</a:t>
            </a:r>
            <a:r>
              <a:rPr lang="ru-RU" sz="2400" u="sng" smtClean="0">
                <a:latin typeface="Georgia" pitchFamily="18" charset="0"/>
              </a:rPr>
              <a:t> </a:t>
            </a:r>
            <a:r>
              <a:rPr lang="ru-RU" sz="2400" smtClean="0">
                <a:latin typeface="Georgia" pitchFamily="18" charset="0"/>
              </a:rPr>
              <a:t>:</a:t>
            </a:r>
          </a:p>
          <a:p>
            <a:pPr marL="342900" indent="-342900" eaLnBrk="1" hangingPunct="1">
              <a:buFont typeface="Wingdings" pitchFamily="2" charset="2"/>
              <a:buChar char="Ø"/>
            </a:pPr>
            <a:r>
              <a:rPr lang="ru-RU" sz="2400" smtClean="0">
                <a:latin typeface="Georgia" pitchFamily="18" charset="0"/>
              </a:rPr>
              <a:t>преодоление различных трудностей</a:t>
            </a:r>
            <a:endParaRPr lang="ru-RU" sz="3200" smtClean="0">
              <a:latin typeface="Georgia" pitchFamily="18" charset="0"/>
            </a:endParaRPr>
          </a:p>
          <a:p>
            <a:pPr marL="342900" indent="-342900"/>
            <a:endParaRPr lang="ru-RU" smtClean="0"/>
          </a:p>
        </p:txBody>
      </p:sp>
      <p:pic>
        <p:nvPicPr>
          <p:cNvPr id="5" name="Содержимое 3" descr="preview.jpg"/>
          <p:cNvPicPr>
            <a:picLocks noGrp="1" noChangeAspect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666750" y="1600200"/>
            <a:ext cx="3619500" cy="4525963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latin typeface="Georgia" pitchFamily="18" charset="0"/>
              </a:rPr>
              <a:t>Назначение игры:</a:t>
            </a:r>
            <a:endParaRPr lang="ru-RU" smtClean="0"/>
          </a:p>
        </p:txBody>
      </p:sp>
      <p:sp>
        <p:nvSpPr>
          <p:cNvPr id="103427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342900" indent="-342900" eaLnBrk="1" hangingPunct="1">
              <a:buFont typeface="Arial" charset="0"/>
              <a:buNone/>
            </a:pPr>
            <a:r>
              <a:rPr lang="ru-RU" sz="2400" b="1" u="sng" smtClean="0">
                <a:latin typeface="Georgia" pitchFamily="18" charset="0"/>
              </a:rPr>
              <a:t>Функция коррекции:</a:t>
            </a:r>
          </a:p>
          <a:p>
            <a:pPr marL="342900" indent="-342900" eaLnBrk="1" hangingPunct="1"/>
            <a:r>
              <a:rPr lang="ru-RU" smtClean="0">
                <a:latin typeface="Georgia" pitchFamily="18" charset="0"/>
              </a:rPr>
              <a:t>оказание помощи воспитанникам</a:t>
            </a:r>
          </a:p>
          <a:p>
            <a:pPr marL="342900" indent="-342900" eaLnBrk="1" hangingPunct="1">
              <a:buFont typeface="Arial" charset="0"/>
              <a:buNone/>
            </a:pPr>
            <a:r>
              <a:rPr lang="ru-RU" sz="2400" b="1" u="sng" smtClean="0">
                <a:latin typeface="Georgia" pitchFamily="18" charset="0"/>
              </a:rPr>
              <a:t>Развлекательная функция :</a:t>
            </a:r>
          </a:p>
          <a:p>
            <a:pPr marL="342900" indent="-342900" eaLnBrk="1" hangingPunct="1"/>
            <a:r>
              <a:rPr lang="ru-RU" smtClean="0">
                <a:latin typeface="Georgia" pitchFamily="18" charset="0"/>
              </a:rPr>
              <a:t>создание определенного комфорта благоприятной атмосферы</a:t>
            </a:r>
          </a:p>
          <a:p>
            <a:pPr marL="342900" indent="-342900"/>
            <a:endParaRPr lang="ru-RU" smtClean="0"/>
          </a:p>
        </p:txBody>
      </p:sp>
      <p:pic>
        <p:nvPicPr>
          <p:cNvPr id="7" name="Содержимое 3" descr="71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648200" y="1428750"/>
            <a:ext cx="4038600" cy="4929188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ru-RU" sz="3200" b="1" dirty="0" smtClean="0">
                <a:latin typeface="Georgia" pitchFamily="18" charset="0"/>
              </a:rPr>
              <a:t>Место и роль  игровой  технологии в образовательном процессе</a:t>
            </a:r>
          </a:p>
        </p:txBody>
      </p:sp>
      <p:sp>
        <p:nvSpPr>
          <p:cNvPr id="10445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ru-RU" dirty="0" smtClean="0"/>
          </a:p>
        </p:txBody>
      </p:sp>
      <p:sp>
        <p:nvSpPr>
          <p:cNvPr id="131076" name="Documents"/>
          <p:cNvSpPr>
            <a:spLocks noEditPoints="1" noChangeArrowheads="1"/>
          </p:cNvSpPr>
          <p:nvPr/>
        </p:nvSpPr>
        <p:spPr bwMode="auto">
          <a:xfrm>
            <a:off x="250825" y="1341438"/>
            <a:ext cx="3671888" cy="4752975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sz="2000" b="1" dirty="0">
                <a:latin typeface="Georgia" pitchFamily="18" charset="0"/>
              </a:rPr>
              <a:t>По виду деятельности</a:t>
            </a:r>
            <a:r>
              <a:rPr lang="ru-RU" sz="2000" dirty="0">
                <a:latin typeface="Georgia" pitchFamily="18" charset="0"/>
              </a:rPr>
              <a:t>:</a:t>
            </a:r>
          </a:p>
          <a:p>
            <a:pPr>
              <a:defRPr/>
            </a:pPr>
            <a:r>
              <a:rPr lang="ru-RU" b="1" dirty="0">
                <a:latin typeface="Georgia" pitchFamily="18" charset="0"/>
              </a:rPr>
              <a:t>физические (двигательные), </a:t>
            </a:r>
          </a:p>
          <a:p>
            <a:pPr>
              <a:defRPr/>
            </a:pPr>
            <a:r>
              <a:rPr lang="ru-RU" b="1" dirty="0">
                <a:latin typeface="Georgia" pitchFamily="18" charset="0"/>
              </a:rPr>
              <a:t>интеллектуальные (умственные),</a:t>
            </a:r>
          </a:p>
          <a:p>
            <a:pPr>
              <a:defRPr/>
            </a:pPr>
            <a:r>
              <a:rPr lang="ru-RU" b="1" dirty="0">
                <a:latin typeface="Georgia" pitchFamily="18" charset="0"/>
              </a:rPr>
              <a:t> трудовые, </a:t>
            </a:r>
          </a:p>
          <a:p>
            <a:pPr>
              <a:defRPr/>
            </a:pPr>
            <a:r>
              <a:rPr lang="ru-RU" b="1" dirty="0">
                <a:latin typeface="Georgia" pitchFamily="18" charset="0"/>
              </a:rPr>
              <a:t>социальные,</a:t>
            </a:r>
          </a:p>
          <a:p>
            <a:pPr>
              <a:defRPr/>
            </a:pPr>
            <a:r>
              <a:rPr lang="ru-RU" b="1" dirty="0">
                <a:latin typeface="Georgia" pitchFamily="18" charset="0"/>
              </a:rPr>
              <a:t> психологические.</a:t>
            </a:r>
          </a:p>
        </p:txBody>
      </p:sp>
      <p:sp>
        <p:nvSpPr>
          <p:cNvPr id="131077" name="Documents"/>
          <p:cNvSpPr>
            <a:spLocks noEditPoints="1" noChangeArrowheads="1"/>
          </p:cNvSpPr>
          <p:nvPr/>
        </p:nvSpPr>
        <p:spPr bwMode="auto">
          <a:xfrm>
            <a:off x="4535488" y="1268413"/>
            <a:ext cx="4608512" cy="5329237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sz="2000" b="1" dirty="0">
                <a:latin typeface="Georgia" pitchFamily="18" charset="0"/>
              </a:rPr>
              <a:t>По характеру  педагогического  процесса:</a:t>
            </a:r>
            <a:r>
              <a:rPr lang="ru-RU" sz="2000" dirty="0">
                <a:latin typeface="Georgia" pitchFamily="18" charset="0"/>
              </a:rPr>
              <a:t> </a:t>
            </a:r>
          </a:p>
          <a:p>
            <a:pPr>
              <a:defRPr/>
            </a:pPr>
            <a:r>
              <a:rPr lang="ru-RU" sz="1600" b="1" dirty="0">
                <a:latin typeface="Georgia" pitchFamily="18" charset="0"/>
              </a:rPr>
              <a:t>обучающие, тренировочные, контролирующие и обобщающие;</a:t>
            </a:r>
          </a:p>
          <a:p>
            <a:pPr>
              <a:defRPr/>
            </a:pPr>
            <a:r>
              <a:rPr lang="ru-RU" sz="1600" b="1" dirty="0">
                <a:latin typeface="Georgia" pitchFamily="18" charset="0"/>
              </a:rPr>
              <a:t>познавательные, воспитательные, развивающие;</a:t>
            </a:r>
          </a:p>
          <a:p>
            <a:pPr>
              <a:defRPr/>
            </a:pPr>
            <a:r>
              <a:rPr lang="ru-RU" sz="1600" b="1" dirty="0">
                <a:latin typeface="Georgia" pitchFamily="18" charset="0"/>
              </a:rPr>
              <a:t>репродуктивные, продуктивные, творческие;</a:t>
            </a:r>
          </a:p>
          <a:p>
            <a:pPr>
              <a:defRPr/>
            </a:pPr>
            <a:r>
              <a:rPr lang="ru-RU" sz="1600" b="1" dirty="0">
                <a:latin typeface="Georgia" pitchFamily="18" charset="0"/>
              </a:rPr>
              <a:t>коммуникативные, диагностические, психотехнические и др.</a:t>
            </a:r>
          </a:p>
          <a:p>
            <a:pPr>
              <a:defRPr/>
            </a:pPr>
            <a:endParaRPr lang="ru-RU" sz="1600" dirty="0"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>
                <a:alpha val="13000"/>
              </a:srgbClr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4"/>
          <p:cNvSpPr>
            <a:spLocks noGrp="1"/>
          </p:cNvSpPr>
          <p:nvPr>
            <p:ph type="title"/>
          </p:nvPr>
        </p:nvSpPr>
        <p:spPr>
          <a:xfrm>
            <a:off x="457200" y="-531813"/>
            <a:ext cx="8229600" cy="144463"/>
          </a:xfrm>
        </p:spPr>
        <p:txBody>
          <a:bodyPr/>
          <a:lstStyle/>
          <a:p>
            <a:endParaRPr lang="ru-RU" sz="4000" smtClean="0"/>
          </a:p>
        </p:txBody>
      </p:sp>
      <p:sp>
        <p:nvSpPr>
          <p:cNvPr id="105474" name="Rectangle 5"/>
          <p:cNvSpPr>
            <a:spLocks noGrp="1"/>
          </p:cNvSpPr>
          <p:nvPr>
            <p:ph sz="half" idx="1"/>
          </p:nvPr>
        </p:nvSpPr>
        <p:spPr>
          <a:xfrm>
            <a:off x="457200" y="404813"/>
            <a:ext cx="4038600" cy="6048375"/>
          </a:xfrm>
        </p:spPr>
        <p:txBody>
          <a:bodyPr/>
          <a:lstStyle/>
          <a:p>
            <a:pPr marL="342900" indent="-342900">
              <a:buFont typeface="Arial" charset="0"/>
              <a:buBlip>
                <a:blip r:embed="rId2"/>
              </a:buBlip>
            </a:pPr>
            <a:r>
              <a:rPr lang="ru-RU" dirty="0" smtClean="0"/>
              <a:t> </a:t>
            </a:r>
            <a:r>
              <a:rPr lang="ru-RU" sz="2000" b="1" dirty="0" smtClean="0">
                <a:latin typeface="Georgia" pitchFamily="18" charset="0"/>
              </a:rPr>
              <a:t>Первая цель</a:t>
            </a:r>
            <a:r>
              <a:rPr lang="ru-RU" sz="2000" dirty="0" smtClean="0">
                <a:latin typeface="Georgia" pitchFamily="18" charset="0"/>
              </a:rPr>
              <a:t> - удовольствие от самого процесса игры. </a:t>
            </a:r>
          </a:p>
          <a:p>
            <a:pPr marL="342900" indent="-342900">
              <a:buNone/>
            </a:pPr>
            <a:endParaRPr lang="ru-RU" sz="2000" dirty="0" smtClean="0">
              <a:latin typeface="Georgia" pitchFamily="18" charset="0"/>
            </a:endParaRPr>
          </a:p>
          <a:p>
            <a:pPr marL="342900" indent="-342900">
              <a:buFont typeface="Arial" charset="0"/>
              <a:buBlip>
                <a:blip r:embed="rId2"/>
              </a:buBlip>
            </a:pPr>
            <a:r>
              <a:rPr lang="ru-RU" sz="2000" dirty="0" smtClean="0">
                <a:latin typeface="Georgia" pitchFamily="18" charset="0"/>
              </a:rPr>
              <a:t>  </a:t>
            </a:r>
            <a:r>
              <a:rPr lang="ru-RU" sz="2000" b="1" dirty="0" smtClean="0">
                <a:latin typeface="Georgia" pitchFamily="18" charset="0"/>
              </a:rPr>
              <a:t>Цель второго уровня</a:t>
            </a:r>
            <a:r>
              <a:rPr lang="ru-RU" sz="2000" dirty="0" smtClean="0">
                <a:latin typeface="Georgia" pitchFamily="18" charset="0"/>
              </a:rPr>
              <a:t> - функциональная, выполнение правил игры, разыгрывание сюжетов, ролей.</a:t>
            </a:r>
          </a:p>
          <a:p>
            <a:pPr marL="342900" indent="-342900">
              <a:buFont typeface="Arial" charset="0"/>
              <a:buBlip>
                <a:blip r:embed="rId2"/>
              </a:buBlip>
            </a:pPr>
            <a:endParaRPr lang="ru-RU" sz="2000" dirty="0" smtClean="0">
              <a:latin typeface="Georgia" pitchFamily="18" charset="0"/>
            </a:endParaRPr>
          </a:p>
          <a:p>
            <a:pPr marL="342900" indent="-342900">
              <a:buNone/>
            </a:pPr>
            <a:endParaRPr lang="ru-RU" sz="2000" dirty="0" smtClean="0">
              <a:latin typeface="Georgia" pitchFamily="18" charset="0"/>
            </a:endParaRPr>
          </a:p>
          <a:p>
            <a:pPr marL="342900" indent="-342900">
              <a:buFont typeface="Arial" charset="0"/>
              <a:buBlip>
                <a:blip r:embed="rId2"/>
              </a:buBlip>
            </a:pPr>
            <a:r>
              <a:rPr lang="ru-RU" sz="2000" b="1" dirty="0" smtClean="0">
                <a:latin typeface="Georgia" pitchFamily="18" charset="0"/>
              </a:rPr>
              <a:t>Цель третьего уровня –</a:t>
            </a:r>
            <a:r>
              <a:rPr lang="ru-RU" sz="2000" dirty="0" smtClean="0">
                <a:latin typeface="Georgia" pitchFamily="18" charset="0"/>
              </a:rPr>
              <a:t> решение творческих задач игры - разгадать, угадать, распутать, добиться результатов и т. п.</a:t>
            </a:r>
          </a:p>
        </p:txBody>
      </p:sp>
      <p:pic>
        <p:nvPicPr>
          <p:cNvPr id="6" name="Содержимое 3" descr="b9c2434404cbfe6e169c455a3fc_prev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714876" y="1214422"/>
            <a:ext cx="4071966" cy="4000528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smtClean="0">
                <a:latin typeface="Georgia" pitchFamily="18" charset="0"/>
              </a:rPr>
              <a:t>Спектр целевых ориентаций</a:t>
            </a:r>
          </a:p>
        </p:txBody>
      </p:sp>
      <p:sp>
        <p:nvSpPr>
          <p:cNvPr id="106498" name="Rectangle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mtClean="0"/>
              <a:t>•  </a:t>
            </a:r>
            <a:r>
              <a:rPr lang="ru-RU" b="1" smtClean="0">
                <a:latin typeface="Georgia" pitchFamily="18" charset="0"/>
              </a:rPr>
              <a:t>Дидактические:</a:t>
            </a:r>
            <a:r>
              <a:rPr lang="ru-RU" smtClean="0">
                <a:latin typeface="Georgia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2000" smtClean="0">
                <a:latin typeface="Georgia" pitchFamily="18" charset="0"/>
              </a:rPr>
              <a:t>расширение кругозора, </a:t>
            </a:r>
          </a:p>
          <a:p>
            <a:pPr>
              <a:buFont typeface="Wingdings" pitchFamily="2" charset="2"/>
              <a:buChar char="Ø"/>
            </a:pPr>
            <a:r>
              <a:rPr lang="ru-RU" sz="2000" smtClean="0">
                <a:latin typeface="Georgia" pitchFamily="18" charset="0"/>
              </a:rPr>
              <a:t>познавательная деятельность; </a:t>
            </a:r>
          </a:p>
          <a:p>
            <a:pPr>
              <a:buFont typeface="Wingdings" pitchFamily="2" charset="2"/>
              <a:buChar char="Ø"/>
            </a:pPr>
            <a:r>
              <a:rPr lang="ru-RU" sz="2000" smtClean="0">
                <a:latin typeface="Georgia" pitchFamily="18" charset="0"/>
              </a:rPr>
              <a:t>применение ЗУН в практической деятельности; </a:t>
            </a:r>
          </a:p>
          <a:p>
            <a:pPr>
              <a:buFont typeface="Wingdings" pitchFamily="2" charset="2"/>
              <a:buChar char="Ø"/>
            </a:pPr>
            <a:r>
              <a:rPr lang="ru-RU" sz="2000" smtClean="0">
                <a:latin typeface="Georgia" pitchFamily="18" charset="0"/>
              </a:rPr>
              <a:t>формирование определенных умений и навыков, необходимых в практической деятельности; </a:t>
            </a:r>
          </a:p>
          <a:p>
            <a:pPr>
              <a:buFont typeface="Wingdings" pitchFamily="2" charset="2"/>
              <a:buChar char="Ø"/>
            </a:pPr>
            <a:r>
              <a:rPr lang="ru-RU" sz="2000" smtClean="0">
                <a:latin typeface="Georgia" pitchFamily="18" charset="0"/>
              </a:rPr>
              <a:t>развитие познавательных умений и навыков; </a:t>
            </a:r>
          </a:p>
          <a:p>
            <a:pPr>
              <a:buFont typeface="Wingdings" pitchFamily="2" charset="2"/>
              <a:buChar char="Ø"/>
            </a:pPr>
            <a:r>
              <a:rPr lang="ru-RU" sz="2000" smtClean="0">
                <a:latin typeface="Georgia" pitchFamily="18" charset="0"/>
              </a:rPr>
              <a:t>развитие трудовых навыков.</a:t>
            </a:r>
          </a:p>
        </p:txBody>
      </p:sp>
      <p:pic>
        <p:nvPicPr>
          <p:cNvPr id="106499" name="Picture 5" descr="jcnm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4140200" y="1700213"/>
            <a:ext cx="4608513" cy="4105275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4"/>
          <p:cNvSpPr>
            <a:spLocks noGrp="1"/>
          </p:cNvSpPr>
          <p:nvPr>
            <p:ph type="title"/>
          </p:nvPr>
        </p:nvSpPr>
        <p:spPr>
          <a:xfrm>
            <a:off x="611188" y="-1143000"/>
            <a:ext cx="8229600" cy="1143000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107522" name="Rectangle 6"/>
          <p:cNvSpPr>
            <a:spLocks noGrp="1"/>
          </p:cNvSpPr>
          <p:nvPr>
            <p:ph sz="half" idx="2"/>
          </p:nvPr>
        </p:nvSpPr>
        <p:spPr>
          <a:xfrm>
            <a:off x="4648200" y="260350"/>
            <a:ext cx="4038600" cy="586581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mtClean="0"/>
              <a:t>• </a:t>
            </a:r>
            <a:r>
              <a:rPr lang="ru-RU" b="1" smtClean="0">
                <a:latin typeface="Georgia" pitchFamily="18" charset="0"/>
              </a:rPr>
              <a:t>Воспитывающие:</a:t>
            </a:r>
            <a:r>
              <a:rPr lang="ru-RU" smtClean="0">
                <a:latin typeface="Georgia" pitchFamily="18" charset="0"/>
              </a:rPr>
              <a:t> </a:t>
            </a:r>
          </a:p>
          <a:p>
            <a:pPr>
              <a:buFont typeface="Wingdings" pitchFamily="2" charset="2"/>
              <a:buChar char="ü"/>
            </a:pPr>
            <a:r>
              <a:rPr lang="ru-RU" sz="2400" smtClean="0">
                <a:latin typeface="Georgia" pitchFamily="18" charset="0"/>
              </a:rPr>
              <a:t>воспитание самостоятельности, воли; </a:t>
            </a:r>
          </a:p>
          <a:p>
            <a:pPr>
              <a:buFont typeface="Wingdings" pitchFamily="2" charset="2"/>
              <a:buChar char="ü"/>
            </a:pPr>
            <a:r>
              <a:rPr lang="ru-RU" sz="2400" smtClean="0">
                <a:latin typeface="Georgia" pitchFamily="18" charset="0"/>
              </a:rPr>
              <a:t>формирование нравственных, эстетических и мировоззренческих установок;</a:t>
            </a:r>
          </a:p>
          <a:p>
            <a:pPr>
              <a:buFont typeface="Wingdings" pitchFamily="2" charset="2"/>
              <a:buChar char="ü"/>
            </a:pPr>
            <a:r>
              <a:rPr lang="ru-RU" sz="2400" smtClean="0">
                <a:latin typeface="Georgia" pitchFamily="18" charset="0"/>
              </a:rPr>
              <a:t> воспитание сотрудничества, коллективизма, общительности, коммуникативности.</a:t>
            </a:r>
          </a:p>
        </p:txBody>
      </p:sp>
      <p:pic>
        <p:nvPicPr>
          <p:cNvPr id="107523" name="Picture 5" descr="1182lr9"/>
          <p:cNvPicPr>
            <a:picLocks noGrp="1" noChangeAspect="1" noChangeArrowheads="1" noCrop="1"/>
          </p:cNvPicPr>
          <p:nvPr>
            <p:ph sz="half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1341438"/>
            <a:ext cx="3671887" cy="4679950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2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457200" y="428604"/>
          <a:ext cx="4038600" cy="56975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Содержимое 6"/>
          <p:cNvGraphicFramePr>
            <a:graphicFrameLocks noGrp="1"/>
          </p:cNvGraphicFramePr>
          <p:nvPr>
            <p:ph sz="half" idx="2"/>
          </p:nvPr>
        </p:nvGraphicFramePr>
        <p:xfrm>
          <a:off x="4648200" y="428604"/>
          <a:ext cx="4038600" cy="56975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108548" name="Picture 4" descr="animal19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356100" y="4797425"/>
            <a:ext cx="1265238" cy="1816100"/>
          </a:xfrm>
          <a:prstGeom prst="rect">
            <a:avLst/>
          </a:prstGeom>
          <a:noFill/>
        </p:spPr>
      </p:pic>
      <p:pic>
        <p:nvPicPr>
          <p:cNvPr id="108549" name="Picture 5" descr="animal145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179388" y="5084763"/>
            <a:ext cx="1371600" cy="133508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349250"/>
            <a:ext cx="8713787" cy="487363"/>
          </a:xfrm>
        </p:spPr>
        <p:txBody>
          <a:bodyPr lIns="90000" tIns="46800" rIns="90000" bIns="46800"/>
          <a:lstStyle/>
          <a:p>
            <a:r>
              <a:rPr lang="ru-RU" sz="3600" b="1" dirty="0" smtClean="0">
                <a:latin typeface="Georgia" pitchFamily="18" charset="0"/>
              </a:rPr>
              <a:t>Виды детской деятельности:</a:t>
            </a:r>
          </a:p>
        </p:txBody>
      </p:sp>
      <p:sp>
        <p:nvSpPr>
          <p:cNvPr id="11161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4675" y="1052513"/>
            <a:ext cx="8174038" cy="5400675"/>
          </a:xfrm>
        </p:spPr>
        <p:txBody>
          <a:bodyPr lIns="90000" tIns="46800" rIns="90000" bIns="46800"/>
          <a:lstStyle/>
          <a:p>
            <a:pPr defTabSz="449263">
              <a:lnSpc>
                <a:spcPct val="70000"/>
              </a:lnSpc>
            </a:pPr>
            <a:r>
              <a:rPr lang="ru-RU" sz="2800" dirty="0" smtClean="0">
                <a:latin typeface="Georgia" pitchFamily="18" charset="0"/>
              </a:rPr>
              <a:t>двигательная деятельность (активность) («Физическая культура»);</a:t>
            </a:r>
            <a:endParaRPr lang="ru-RU" sz="2800" b="1" dirty="0" smtClean="0">
              <a:solidFill>
                <a:schemeClr val="bg1"/>
              </a:solidFill>
              <a:latin typeface="Georgia" pitchFamily="18" charset="0"/>
            </a:endParaRPr>
          </a:p>
          <a:p>
            <a:pPr defTabSz="449263">
              <a:lnSpc>
                <a:spcPct val="70000"/>
              </a:lnSpc>
            </a:pPr>
            <a:r>
              <a:rPr lang="ru-RU" sz="2800" b="1" dirty="0" smtClean="0">
                <a:latin typeface="Georgia" pitchFamily="18" charset="0"/>
              </a:rPr>
              <a:t>игровая («Социализация»);</a:t>
            </a:r>
          </a:p>
          <a:p>
            <a:pPr defTabSz="449263">
              <a:lnSpc>
                <a:spcPct val="70000"/>
              </a:lnSpc>
            </a:pPr>
            <a:r>
              <a:rPr lang="ru-RU" sz="2800" dirty="0" smtClean="0">
                <a:latin typeface="Georgia" pitchFamily="18" charset="0"/>
              </a:rPr>
              <a:t>трудовая («Труд»);</a:t>
            </a:r>
          </a:p>
          <a:p>
            <a:pPr defTabSz="449263">
              <a:lnSpc>
                <a:spcPct val="70000"/>
              </a:lnSpc>
            </a:pPr>
            <a:r>
              <a:rPr lang="ru-RU" sz="2800" dirty="0" smtClean="0">
                <a:latin typeface="Georgia" pitchFamily="18" charset="0"/>
              </a:rPr>
              <a:t>восприятие художественной литературы («Чтение художественной литературы»);</a:t>
            </a:r>
          </a:p>
          <a:p>
            <a:pPr defTabSz="449263">
              <a:lnSpc>
                <a:spcPct val="70000"/>
              </a:lnSpc>
            </a:pPr>
            <a:r>
              <a:rPr lang="ru-RU" sz="2800" dirty="0" smtClean="0">
                <a:latin typeface="Georgia" pitchFamily="18" charset="0"/>
              </a:rPr>
              <a:t>коммуникативная («Коммуникация»), познавательно-исследовательская и продуктивная конструктивная («Познание»);</a:t>
            </a:r>
          </a:p>
          <a:p>
            <a:pPr defTabSz="449263">
              <a:lnSpc>
                <a:spcPct val="70000"/>
              </a:lnSpc>
            </a:pPr>
            <a:r>
              <a:rPr lang="ru-RU" sz="2800" dirty="0" smtClean="0">
                <a:latin typeface="Georgia" pitchFamily="18" charset="0"/>
              </a:rPr>
              <a:t>музыкально-художественная («Музыка»);</a:t>
            </a:r>
          </a:p>
          <a:p>
            <a:pPr defTabSz="449263">
              <a:lnSpc>
                <a:spcPct val="70000"/>
              </a:lnSpc>
            </a:pPr>
            <a:r>
              <a:rPr lang="ru-RU" sz="2800" dirty="0" smtClean="0">
                <a:latin typeface="Georgia" pitchFamily="18" charset="0"/>
              </a:rPr>
              <a:t>продуктивная («Художественное творчество»)</a:t>
            </a:r>
          </a:p>
          <a:p>
            <a:pPr defTabSz="449263">
              <a:lnSpc>
                <a:spcPct val="70000"/>
              </a:lnSpc>
            </a:pPr>
            <a:endParaRPr lang="ru-RU" sz="2800" b="1" dirty="0" smtClean="0">
              <a:latin typeface="Arial" charset="0"/>
            </a:endParaRPr>
          </a:p>
        </p:txBody>
      </p:sp>
      <p:pic>
        <p:nvPicPr>
          <p:cNvPr id="5" name="Picture 9" descr="090cdb4be6116ff009c7d43004f6442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4400550"/>
            <a:ext cx="2857500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Georgia" pitchFamily="18" charset="0"/>
              </a:rPr>
              <a:t>Игровые технологии</a:t>
            </a: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/>
            <a:endParaRPr lang="ru-RU" smtClean="0"/>
          </a:p>
          <a:p>
            <a:pPr marL="342900" indent="-342900" eaLnBrk="1" hangingPunct="1">
              <a:buFont typeface="Arial" charset="0"/>
              <a:buNone/>
            </a:pPr>
            <a:r>
              <a:rPr lang="ru-RU" smtClean="0">
                <a:latin typeface="Georgia" pitchFamily="18" charset="0"/>
              </a:rPr>
              <a:t>	Игровая педагогическая технология – совокупность психолого-педагогических методов, способов приёмов обучения, воспитательных средств.</a:t>
            </a:r>
          </a:p>
        </p:txBody>
      </p:sp>
      <p:pic>
        <p:nvPicPr>
          <p:cNvPr id="4" name="Picture 4" descr="грам 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3663" y="4292600"/>
            <a:ext cx="1966912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49250"/>
            <a:ext cx="8228013" cy="793750"/>
          </a:xfrm>
        </p:spPr>
        <p:txBody>
          <a:bodyPr lIns="90000" tIns="46800" rIns="90000" bIns="46800"/>
          <a:lstStyle/>
          <a:p>
            <a:pPr>
              <a:lnSpc>
                <a:spcPct val="65000"/>
              </a:lnSpc>
            </a:pPr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Содержание образовательной области «Социализация»:</a:t>
            </a:r>
          </a:p>
        </p:txBody>
      </p:sp>
      <p:sp>
        <p:nvSpPr>
          <p:cNvPr id="11264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79388" y="1571625"/>
            <a:ext cx="5329237" cy="5097463"/>
          </a:xfrm>
        </p:spPr>
        <p:txBody>
          <a:bodyPr lIns="90000" tIns="46800" rIns="90000" bIns="46800"/>
          <a:lstStyle/>
          <a:p>
            <a:pPr defTabSz="449263">
              <a:lnSpc>
                <a:spcPct val="70000"/>
              </a:lnSpc>
              <a:buFont typeface="Symbol" pitchFamily="18" charset="2"/>
              <a:buChar char=""/>
            </a:pP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Цели: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освоение первоначальных представлений социального характера и включение детей в систему социальных отношений через решение следующих задач:</a:t>
            </a:r>
          </a:p>
          <a:p>
            <a:pPr defTabSz="449263">
              <a:lnSpc>
                <a:spcPct val="70000"/>
              </a:lnSpc>
              <a:buFont typeface="Symbol" pitchFamily="18" charset="2"/>
              <a:buChar char=""/>
            </a:pPr>
            <a:endParaRPr lang="ru-RU" sz="2000" smtClean="0">
              <a:latin typeface="Times New Roman" pitchFamily="18" charset="0"/>
              <a:cs typeface="Times New Roman" pitchFamily="18" charset="0"/>
            </a:endParaRPr>
          </a:p>
          <a:p>
            <a:pPr defTabSz="449263">
              <a:lnSpc>
                <a:spcPct val="70000"/>
              </a:lnSpc>
              <a:buFont typeface="Symbol" pitchFamily="18" charset="2"/>
              <a:buChar char=""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развитие игровой деятельности детей;</a:t>
            </a:r>
          </a:p>
          <a:p>
            <a:pPr defTabSz="449263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приобщение к элементарным общепринятым нормам и правилам взаимоотношения со сверстниками и взрослыми (в том числе моральным);</a:t>
            </a:r>
          </a:p>
          <a:p>
            <a:pPr defTabSz="449263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формирование гендерной, семейной,  гражданской принадлежности, патриотических чувств, чувства принадлежности к мировому сообществу</a:t>
            </a:r>
            <a:r>
              <a:rPr lang="ru-RU" sz="2000" smtClean="0"/>
              <a:t>.</a:t>
            </a:r>
            <a:endParaRPr lang="ru-RU" sz="2400" smtClean="0"/>
          </a:p>
        </p:txBody>
      </p:sp>
      <p:sp>
        <p:nvSpPr>
          <p:cNvPr id="112643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543550" y="2565400"/>
            <a:ext cx="3600450" cy="2095500"/>
          </a:xfrm>
        </p:spPr>
        <p:txBody>
          <a:bodyPr lIns="90000" tIns="46800" rIns="90000" bIns="46800"/>
          <a:lstStyle/>
          <a:p>
            <a:pPr defTabSz="449263"/>
            <a:endParaRPr lang="ru-RU" sz="2800" smtClean="0"/>
          </a:p>
        </p:txBody>
      </p:sp>
      <p:pic>
        <p:nvPicPr>
          <p:cNvPr id="11264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8625" y="2565400"/>
            <a:ext cx="3635375" cy="237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17" name="AutoShape 21"/>
          <p:cNvSpPr>
            <a:spLocks noChangeArrowheads="1"/>
          </p:cNvSpPr>
          <p:nvPr/>
        </p:nvSpPr>
        <p:spPr bwMode="auto">
          <a:xfrm>
            <a:off x="3419475" y="3933825"/>
            <a:ext cx="2232025" cy="1231900"/>
          </a:xfrm>
          <a:prstGeom prst="flowChartPunchedTape">
            <a:avLst/>
          </a:prstGeom>
          <a:solidFill>
            <a:srgbClr val="0000FF">
              <a:alpha val="48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>
                <a:latin typeface="Georgia" pitchFamily="18" charset="0"/>
              </a:rPr>
              <a:t>рефлексия</a:t>
            </a:r>
          </a:p>
        </p:txBody>
      </p:sp>
      <p:sp>
        <p:nvSpPr>
          <p:cNvPr id="132119" name="AutoShape 23"/>
          <p:cNvSpPr>
            <a:spLocks noChangeArrowheads="1"/>
          </p:cNvSpPr>
          <p:nvPr/>
        </p:nvSpPr>
        <p:spPr bwMode="auto">
          <a:xfrm>
            <a:off x="2771775" y="5300663"/>
            <a:ext cx="2232025" cy="1231900"/>
          </a:xfrm>
          <a:prstGeom prst="flowChartPunchedTape">
            <a:avLst/>
          </a:prstGeom>
          <a:solidFill>
            <a:srgbClr val="FFFF00">
              <a:alpha val="490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>
                <a:latin typeface="Georgia" pitchFamily="18" charset="0"/>
              </a:rPr>
              <a:t>эмпатия</a:t>
            </a:r>
          </a:p>
        </p:txBody>
      </p:sp>
      <p:sp>
        <p:nvSpPr>
          <p:cNvPr id="132120" name="AutoShape 24"/>
          <p:cNvSpPr>
            <a:spLocks noChangeArrowheads="1"/>
          </p:cNvSpPr>
          <p:nvPr/>
        </p:nvSpPr>
        <p:spPr bwMode="auto">
          <a:xfrm>
            <a:off x="684213" y="188913"/>
            <a:ext cx="2879725" cy="2166937"/>
          </a:xfrm>
          <a:prstGeom prst="flowChartPunchedTape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Georgia" pitchFamily="18" charset="0"/>
              </a:rPr>
              <a:t>Личностные </a:t>
            </a:r>
          </a:p>
          <a:p>
            <a:pPr algn="ctr"/>
            <a:r>
              <a:rPr lang="ru-RU" sz="2800" b="1">
                <a:latin typeface="Georgia" pitchFamily="18" charset="0"/>
              </a:rPr>
              <a:t>качества</a:t>
            </a:r>
          </a:p>
          <a:p>
            <a:pPr algn="ctr"/>
            <a:r>
              <a:rPr lang="ru-RU" sz="2800" b="1">
                <a:latin typeface="Georgia" pitchFamily="18" charset="0"/>
              </a:rPr>
              <a:t>педагога</a:t>
            </a:r>
          </a:p>
        </p:txBody>
      </p:sp>
      <p:sp>
        <p:nvSpPr>
          <p:cNvPr id="132121" name="AutoShape 25"/>
          <p:cNvSpPr>
            <a:spLocks noChangeArrowheads="1"/>
          </p:cNvSpPr>
          <p:nvPr/>
        </p:nvSpPr>
        <p:spPr bwMode="auto">
          <a:xfrm>
            <a:off x="3924300" y="188913"/>
            <a:ext cx="2232025" cy="1079500"/>
          </a:xfrm>
          <a:prstGeom prst="flowChartPunchedTape">
            <a:avLst/>
          </a:prstGeom>
          <a:solidFill>
            <a:srgbClr val="00FFFF">
              <a:alpha val="48000"/>
            </a:srgbClr>
          </a:solidFill>
          <a:ln w="9525">
            <a:solidFill>
              <a:srgbClr val="3399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>
                <a:latin typeface="Georgia" pitchFamily="18" charset="0"/>
              </a:rPr>
              <a:t>открытость</a:t>
            </a:r>
          </a:p>
        </p:txBody>
      </p:sp>
      <p:sp>
        <p:nvSpPr>
          <p:cNvPr id="132122" name="AutoShape 26"/>
          <p:cNvSpPr>
            <a:spLocks noChangeArrowheads="1"/>
          </p:cNvSpPr>
          <p:nvPr/>
        </p:nvSpPr>
        <p:spPr bwMode="auto">
          <a:xfrm>
            <a:off x="3708400" y="1412875"/>
            <a:ext cx="2303463" cy="1079500"/>
          </a:xfrm>
          <a:prstGeom prst="flowChartPunchedTape">
            <a:avLst/>
          </a:prstGeom>
          <a:solidFill>
            <a:srgbClr val="FF00FF">
              <a:alpha val="460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>
                <a:latin typeface="Georgia" pitchFamily="18" charset="0"/>
              </a:rPr>
              <a:t>искренность</a:t>
            </a:r>
          </a:p>
        </p:txBody>
      </p:sp>
      <p:sp>
        <p:nvSpPr>
          <p:cNvPr id="132123" name="AutoShape 27"/>
          <p:cNvSpPr>
            <a:spLocks noChangeArrowheads="1"/>
          </p:cNvSpPr>
          <p:nvPr/>
        </p:nvSpPr>
        <p:spPr bwMode="auto">
          <a:xfrm>
            <a:off x="539750" y="2349500"/>
            <a:ext cx="2232025" cy="1231900"/>
          </a:xfrm>
          <a:prstGeom prst="flowChartPunchedTape">
            <a:avLst/>
          </a:prstGeom>
          <a:solidFill>
            <a:srgbClr val="FF99CC">
              <a:alpha val="47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>
                <a:latin typeface="Georgia" pitchFamily="18" charset="0"/>
              </a:rPr>
              <a:t>искусство </a:t>
            </a:r>
          </a:p>
          <a:p>
            <a:pPr algn="ctr"/>
            <a:r>
              <a:rPr lang="ru-RU" b="1">
                <a:latin typeface="Georgia" pitchFamily="18" charset="0"/>
              </a:rPr>
              <a:t>общения</a:t>
            </a:r>
          </a:p>
        </p:txBody>
      </p:sp>
      <p:sp>
        <p:nvSpPr>
          <p:cNvPr id="132124" name="AutoShape 28"/>
          <p:cNvSpPr>
            <a:spLocks noChangeArrowheads="1"/>
          </p:cNvSpPr>
          <p:nvPr/>
        </p:nvSpPr>
        <p:spPr bwMode="auto">
          <a:xfrm>
            <a:off x="323850" y="3860800"/>
            <a:ext cx="2232025" cy="1231900"/>
          </a:xfrm>
          <a:prstGeom prst="flowChartPunchedTape">
            <a:avLst/>
          </a:prstGeom>
          <a:solidFill>
            <a:srgbClr val="3366FF">
              <a:alpha val="48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>
                <a:latin typeface="Georgia" pitchFamily="18" charset="0"/>
              </a:rPr>
              <a:t>кругозор</a:t>
            </a:r>
          </a:p>
        </p:txBody>
      </p:sp>
      <p:sp>
        <p:nvSpPr>
          <p:cNvPr id="132125" name="AutoShape 29"/>
          <p:cNvSpPr>
            <a:spLocks noChangeArrowheads="1"/>
          </p:cNvSpPr>
          <p:nvPr/>
        </p:nvSpPr>
        <p:spPr bwMode="auto">
          <a:xfrm>
            <a:off x="6372225" y="333375"/>
            <a:ext cx="2447925" cy="1231900"/>
          </a:xfrm>
          <a:prstGeom prst="flowChartPunchedTape">
            <a:avLst/>
          </a:prstGeom>
          <a:solidFill>
            <a:schemeClr val="accent1">
              <a:alpha val="48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>
                <a:latin typeface="Georgia" pitchFamily="18" charset="0"/>
              </a:rPr>
              <a:t>доброжелательность</a:t>
            </a:r>
          </a:p>
        </p:txBody>
      </p:sp>
      <p:sp>
        <p:nvSpPr>
          <p:cNvPr id="132126" name="AutoShape 30"/>
          <p:cNvSpPr>
            <a:spLocks noChangeArrowheads="1"/>
          </p:cNvSpPr>
          <p:nvPr/>
        </p:nvSpPr>
        <p:spPr bwMode="auto">
          <a:xfrm>
            <a:off x="6588125" y="1989138"/>
            <a:ext cx="2232025" cy="1231900"/>
          </a:xfrm>
          <a:prstGeom prst="flowChartPunchedTape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>
                <a:latin typeface="Georgia" pitchFamily="18" charset="0"/>
              </a:rPr>
              <a:t>творчество</a:t>
            </a:r>
          </a:p>
        </p:txBody>
      </p:sp>
      <p:sp>
        <p:nvSpPr>
          <p:cNvPr id="132127" name="AutoShape 31"/>
          <p:cNvSpPr>
            <a:spLocks noChangeArrowheads="1"/>
          </p:cNvSpPr>
          <p:nvPr/>
        </p:nvSpPr>
        <p:spPr bwMode="auto">
          <a:xfrm>
            <a:off x="6732588" y="3357563"/>
            <a:ext cx="2232025" cy="1231900"/>
          </a:xfrm>
          <a:prstGeom prst="flowChartPunchedTape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>
                <a:latin typeface="Georgia" pitchFamily="18" charset="0"/>
              </a:rPr>
              <a:t>фантазия</a:t>
            </a:r>
          </a:p>
        </p:txBody>
      </p:sp>
      <p:sp>
        <p:nvSpPr>
          <p:cNvPr id="132128" name="AutoShape 32"/>
          <p:cNvSpPr>
            <a:spLocks noChangeArrowheads="1"/>
          </p:cNvSpPr>
          <p:nvPr/>
        </p:nvSpPr>
        <p:spPr bwMode="auto">
          <a:xfrm>
            <a:off x="4140200" y="2708275"/>
            <a:ext cx="2232025" cy="1223963"/>
          </a:xfrm>
          <a:prstGeom prst="flowChartPunchedTape">
            <a:avLst/>
          </a:prstGeom>
          <a:solidFill>
            <a:srgbClr val="FF0000">
              <a:alpha val="53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>
                <a:latin typeface="Georgia" pitchFamily="18" charset="0"/>
              </a:rPr>
              <a:t>эрудиция</a:t>
            </a:r>
          </a:p>
        </p:txBody>
      </p:sp>
      <p:sp>
        <p:nvSpPr>
          <p:cNvPr id="132129" name="AutoShape 33"/>
          <p:cNvSpPr>
            <a:spLocks noChangeArrowheads="1"/>
          </p:cNvSpPr>
          <p:nvPr/>
        </p:nvSpPr>
        <p:spPr bwMode="auto">
          <a:xfrm>
            <a:off x="323850" y="5445125"/>
            <a:ext cx="2232025" cy="1231900"/>
          </a:xfrm>
          <a:prstGeom prst="flowChartPunchedTape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>
                <a:latin typeface="Georgia" pitchFamily="18" charset="0"/>
              </a:rPr>
              <a:t>импровизация</a:t>
            </a:r>
          </a:p>
        </p:txBody>
      </p:sp>
      <p:sp>
        <p:nvSpPr>
          <p:cNvPr id="132130" name="AutoShape 34"/>
          <p:cNvSpPr>
            <a:spLocks noChangeArrowheads="1"/>
          </p:cNvSpPr>
          <p:nvPr/>
        </p:nvSpPr>
        <p:spPr bwMode="auto">
          <a:xfrm>
            <a:off x="4787900" y="5300663"/>
            <a:ext cx="2087563" cy="1079500"/>
          </a:xfrm>
          <a:prstGeom prst="flowChartPunchedTape">
            <a:avLst/>
          </a:prstGeom>
          <a:solidFill>
            <a:srgbClr val="99CC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>
                <a:latin typeface="Georgia" pitchFamily="18" charset="0"/>
              </a:rPr>
              <a:t>обаяние</a:t>
            </a:r>
          </a:p>
        </p:txBody>
      </p:sp>
      <p:sp>
        <p:nvSpPr>
          <p:cNvPr id="132131" name="AutoShape 35"/>
          <p:cNvSpPr>
            <a:spLocks noChangeArrowheads="1"/>
          </p:cNvSpPr>
          <p:nvPr/>
        </p:nvSpPr>
        <p:spPr bwMode="auto">
          <a:xfrm>
            <a:off x="6732588" y="4581525"/>
            <a:ext cx="2232025" cy="1231900"/>
          </a:xfrm>
          <a:prstGeom prst="flowChartPunchedTape">
            <a:avLst/>
          </a:prstGeom>
          <a:solidFill>
            <a:srgbClr val="FF9900">
              <a:alpha val="55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>
                <a:latin typeface="Georgia" pitchFamily="18" charset="0"/>
              </a:rPr>
              <a:t>артистизм</a:t>
            </a:r>
          </a:p>
        </p:txBody>
      </p:sp>
      <p:pic>
        <p:nvPicPr>
          <p:cNvPr id="132132" name="Picture 36" descr="dbdee13c60c9204fee7ec8d256b5f9f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71775" y="2205038"/>
            <a:ext cx="1382713" cy="1668462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9FCB">
                <a:alpha val="26000"/>
              </a:srgbClr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0" name="AutoShape 4"/>
          <p:cNvSpPr>
            <a:spLocks noChangeArrowheads="1"/>
          </p:cNvSpPr>
          <p:nvPr/>
        </p:nvSpPr>
        <p:spPr bwMode="auto">
          <a:xfrm>
            <a:off x="3492500" y="260350"/>
            <a:ext cx="5040313" cy="3313113"/>
          </a:xfrm>
          <a:prstGeom prst="irregularSeal2">
            <a:avLst/>
          </a:prstGeom>
          <a:solidFill>
            <a:srgbClr val="00FF00">
              <a:alpha val="49001"/>
            </a:srgbClr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ru-RU" b="1">
                <a:latin typeface="Georgia" pitchFamily="18" charset="0"/>
              </a:rPr>
              <a:t>Обогащение</a:t>
            </a:r>
          </a:p>
          <a:p>
            <a:pPr algn="ctr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ru-RU" b="1">
                <a:latin typeface="Georgia" pitchFamily="18" charset="0"/>
              </a:rPr>
              <a:t> детей</a:t>
            </a:r>
          </a:p>
          <a:p>
            <a:pPr algn="ctr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ru-RU" b="1">
                <a:latin typeface="Georgia" pitchFamily="18" charset="0"/>
              </a:rPr>
              <a:t>впечатлениями</a:t>
            </a:r>
          </a:p>
          <a:p>
            <a:pPr algn="ctr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ru-RU" b="1">
                <a:latin typeface="Georgia" pitchFamily="18" charset="0"/>
              </a:rPr>
              <a:t> об окружающем мире</a:t>
            </a:r>
            <a:endParaRPr lang="ru-RU"/>
          </a:p>
          <a:p>
            <a:pPr algn="ctr"/>
            <a:endParaRPr lang="ru-RU"/>
          </a:p>
        </p:txBody>
      </p:sp>
      <p:sp>
        <p:nvSpPr>
          <p:cNvPr id="137221" name="AutoShape 5"/>
          <p:cNvSpPr>
            <a:spLocks noChangeArrowheads="1"/>
          </p:cNvSpPr>
          <p:nvPr/>
        </p:nvSpPr>
        <p:spPr bwMode="auto">
          <a:xfrm>
            <a:off x="395288" y="3068638"/>
            <a:ext cx="4537075" cy="3455987"/>
          </a:xfrm>
          <a:prstGeom prst="irregularSeal2">
            <a:avLst/>
          </a:prstGeom>
          <a:solidFill>
            <a:srgbClr val="FF00FF">
              <a:alpha val="49001"/>
            </a:srgbClr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>
                <a:latin typeface="Georgia" pitchFamily="18" charset="0"/>
              </a:rPr>
              <a:t>Привлечение внимания</a:t>
            </a:r>
          </a:p>
          <a:p>
            <a:pPr algn="ctr"/>
            <a:r>
              <a:rPr lang="ru-RU" b="1">
                <a:latin typeface="Georgia" pitchFamily="18" charset="0"/>
              </a:rPr>
              <a:t> к содержанию</a:t>
            </a:r>
          </a:p>
          <a:p>
            <a:pPr algn="ctr"/>
            <a:r>
              <a:rPr lang="ru-RU" b="1">
                <a:latin typeface="Georgia" pitchFamily="18" charset="0"/>
              </a:rPr>
              <a:t> деятельности детей</a:t>
            </a:r>
          </a:p>
          <a:p>
            <a:pPr algn="ctr"/>
            <a:r>
              <a:rPr lang="ru-RU" b="1">
                <a:latin typeface="Georgia" pitchFamily="18" charset="0"/>
              </a:rPr>
              <a:t> и их взаимоотношений</a:t>
            </a:r>
          </a:p>
        </p:txBody>
      </p:sp>
      <p:sp>
        <p:nvSpPr>
          <p:cNvPr id="137222" name="AutoShape 6"/>
          <p:cNvSpPr>
            <a:spLocks noChangeArrowheads="1"/>
          </p:cNvSpPr>
          <p:nvPr/>
        </p:nvSpPr>
        <p:spPr bwMode="auto">
          <a:xfrm>
            <a:off x="4822825" y="2997200"/>
            <a:ext cx="4321175" cy="3671888"/>
          </a:xfrm>
          <a:prstGeom prst="irregularSeal2">
            <a:avLst/>
          </a:prstGeom>
          <a:solidFill>
            <a:srgbClr val="FFFF00">
              <a:alpha val="52000"/>
            </a:srgbClr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>
                <a:latin typeface="Georgia" pitchFamily="18" charset="0"/>
              </a:rPr>
              <a:t>Активная позиция</a:t>
            </a:r>
          </a:p>
          <a:p>
            <a:pPr algn="ctr"/>
            <a:r>
              <a:rPr lang="ru-RU" b="1">
                <a:latin typeface="Georgia" pitchFamily="18" charset="0"/>
              </a:rPr>
              <a:t>ребёнка в деятельности, </a:t>
            </a:r>
          </a:p>
          <a:p>
            <a:pPr algn="ctr"/>
            <a:r>
              <a:rPr lang="ru-RU" b="1">
                <a:latin typeface="Georgia" pitchFamily="18" charset="0"/>
              </a:rPr>
              <a:t>прежде всего совместной</a:t>
            </a:r>
          </a:p>
        </p:txBody>
      </p:sp>
      <p:pic>
        <p:nvPicPr>
          <p:cNvPr id="137223" name="Picture 7" descr="5)  ed14b07ee91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250825" y="260350"/>
            <a:ext cx="3673475" cy="288131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>
                <a:alpha val="41000"/>
              </a:srgbClr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203575" y="571500"/>
            <a:ext cx="5651500" cy="5715000"/>
          </a:xfrm>
        </p:spPr>
        <p:txBody>
          <a:bodyPr/>
          <a:lstStyle/>
          <a:p>
            <a:pPr marL="342900" indent="-342900" eaLnBrk="1" hangingPunct="1">
              <a:buFont typeface="Wingdings 2" pitchFamily="18" charset="2"/>
              <a:buNone/>
            </a:pPr>
            <a:r>
              <a:rPr lang="ru-RU" smtClean="0">
                <a:latin typeface="Georgia" pitchFamily="18" charset="0"/>
              </a:rPr>
              <a:t>Игра сама по себе</a:t>
            </a:r>
          </a:p>
          <a:p>
            <a:pPr marL="342900" indent="-342900" eaLnBrk="1" hangingPunct="1">
              <a:buFont typeface="Wingdings 2" pitchFamily="18" charset="2"/>
              <a:buNone/>
            </a:pPr>
            <a:r>
              <a:rPr lang="ru-RU" smtClean="0">
                <a:latin typeface="Georgia" pitchFamily="18" charset="0"/>
              </a:rPr>
              <a:t>универсальный стимулятор.</a:t>
            </a:r>
          </a:p>
          <a:p>
            <a:pPr marL="342900" indent="-342900" eaLnBrk="1" hangingPunct="1">
              <a:buFont typeface="Wingdings 2" pitchFamily="18" charset="2"/>
              <a:buNone/>
            </a:pPr>
            <a:r>
              <a:rPr lang="ru-RU" smtClean="0">
                <a:latin typeface="Georgia" pitchFamily="18" charset="0"/>
              </a:rPr>
              <a:t>Главное, в поддержании</a:t>
            </a:r>
          </a:p>
          <a:p>
            <a:pPr marL="342900" indent="-342900" eaLnBrk="1" hangingPunct="1">
              <a:buFont typeface="Wingdings 2" pitchFamily="18" charset="2"/>
              <a:buNone/>
            </a:pPr>
            <a:r>
              <a:rPr lang="ru-RU" smtClean="0">
                <a:latin typeface="Georgia" pitchFamily="18" charset="0"/>
              </a:rPr>
              <a:t>игрового интереса чуткость,   наблюдательность педагога, проявление творческого подхода в организации игры, умение заинтересовать ребенка игровым сюжетом.</a:t>
            </a:r>
          </a:p>
        </p:txBody>
      </p:sp>
      <p:pic>
        <p:nvPicPr>
          <p:cNvPr id="140291" name="Picture 3" descr="477413e1f0c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429000"/>
            <a:ext cx="2806700" cy="323373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08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latin typeface="Georgia" pitchFamily="18" charset="0"/>
              </a:rPr>
              <a:t>Основные идеи игровой технологии:</a:t>
            </a:r>
          </a:p>
        </p:txBody>
      </p:sp>
      <p:graphicFrame>
        <p:nvGraphicFramePr>
          <p:cNvPr id="93191" name="Organization Chart 7"/>
          <p:cNvGraphicFramePr>
            <a:graphicFrameLocks/>
          </p:cNvGraphicFramePr>
          <p:nvPr>
            <p:ph idx="1"/>
          </p:nvPr>
        </p:nvGraphicFramePr>
        <p:xfrm>
          <a:off x="431800" y="1585913"/>
          <a:ext cx="8208963" cy="4464050"/>
        </p:xfrm>
        <a:graphic>
          <a:graphicData uri="http://schemas.openxmlformats.org/drawingml/2006/compatibility">
            <com:legacyDrawing xmlns:com="http://schemas.openxmlformats.org/drawingml/2006/compatibility" spid="_x0000_s93191"/>
          </a:graphicData>
        </a:graphic>
      </p:graphicFrame>
      <p:sp>
        <p:nvSpPr>
          <p:cNvPr id="93209" name="AutoShape 15"/>
          <p:cNvSpPr>
            <a:spLocks noChangeArrowheads="1"/>
          </p:cNvSpPr>
          <p:nvPr/>
        </p:nvSpPr>
        <p:spPr bwMode="auto">
          <a:xfrm>
            <a:off x="4284663" y="1916113"/>
            <a:ext cx="431800" cy="485775"/>
          </a:xfrm>
          <a:prstGeom prst="leftRight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7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97284" name="Cloud"/>
          <p:cNvSpPr>
            <a:spLocks noChangeAspect="1" noEditPoints="1" noChangeArrowheads="1"/>
          </p:cNvSpPr>
          <p:nvPr/>
        </p:nvSpPr>
        <p:spPr bwMode="auto">
          <a:xfrm>
            <a:off x="755650" y="0"/>
            <a:ext cx="7488238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sz="3200" b="1" dirty="0"/>
              <a:t>Основные принципы организации игры:</a:t>
            </a:r>
          </a:p>
        </p:txBody>
      </p:sp>
      <p:sp>
        <p:nvSpPr>
          <p:cNvPr id="97285" name="Cloud"/>
          <p:cNvSpPr>
            <a:spLocks noChangeAspect="1" noEditPoints="1" noChangeArrowheads="1"/>
          </p:cNvSpPr>
          <p:nvPr/>
        </p:nvSpPr>
        <p:spPr bwMode="auto">
          <a:xfrm>
            <a:off x="3779838" y="1700213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dirty="0"/>
              <a:t>развитие</a:t>
            </a:r>
          </a:p>
          <a:p>
            <a:pPr>
              <a:defRPr/>
            </a:pPr>
            <a:r>
              <a:rPr lang="ru-RU" b="1" dirty="0"/>
              <a:t>игровой динамики</a:t>
            </a:r>
          </a:p>
        </p:txBody>
      </p:sp>
      <p:sp>
        <p:nvSpPr>
          <p:cNvPr id="97286" name="Cloud"/>
          <p:cNvSpPr>
            <a:spLocks noChangeAspect="1" noEditPoints="1" noChangeArrowheads="1"/>
          </p:cNvSpPr>
          <p:nvPr/>
        </p:nvSpPr>
        <p:spPr bwMode="auto">
          <a:xfrm>
            <a:off x="2124075" y="4797425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dirty="0"/>
              <a:t>взаимосвязь игровой и неигровой деятельности</a:t>
            </a:r>
          </a:p>
        </p:txBody>
      </p:sp>
      <p:sp>
        <p:nvSpPr>
          <p:cNvPr id="97287" name="Cloud"/>
          <p:cNvSpPr>
            <a:spLocks noChangeAspect="1" noEditPoints="1" noChangeArrowheads="1"/>
          </p:cNvSpPr>
          <p:nvPr/>
        </p:nvSpPr>
        <p:spPr bwMode="auto">
          <a:xfrm>
            <a:off x="323850" y="1412875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dirty="0"/>
              <a:t>отсутствие принуждения</a:t>
            </a:r>
          </a:p>
        </p:txBody>
      </p:sp>
      <p:sp>
        <p:nvSpPr>
          <p:cNvPr id="97288" name="Cloud"/>
          <p:cNvSpPr>
            <a:spLocks noChangeAspect="1" noEditPoints="1" noChangeArrowheads="1"/>
          </p:cNvSpPr>
          <p:nvPr/>
        </p:nvSpPr>
        <p:spPr bwMode="auto">
          <a:xfrm>
            <a:off x="6400800" y="3429000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dirty="0"/>
              <a:t>переход от простейших игр к сложным</a:t>
            </a:r>
          </a:p>
        </p:txBody>
      </p:sp>
      <p:sp>
        <p:nvSpPr>
          <p:cNvPr id="97289" name="Cloud"/>
          <p:cNvSpPr>
            <a:spLocks noChangeAspect="1" noEditPoints="1" noChangeArrowheads="1"/>
          </p:cNvSpPr>
          <p:nvPr/>
        </p:nvSpPr>
        <p:spPr bwMode="auto">
          <a:xfrm>
            <a:off x="6084888" y="1268413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dirty="0"/>
              <a:t>поддержание</a:t>
            </a:r>
          </a:p>
          <a:p>
            <a:pPr>
              <a:defRPr/>
            </a:pPr>
            <a:r>
              <a:rPr lang="ru-RU" b="1" dirty="0"/>
              <a:t>игровой атмосферы</a:t>
            </a:r>
          </a:p>
        </p:txBody>
      </p:sp>
      <p:sp>
        <p:nvSpPr>
          <p:cNvPr id="97293" name="Cloud"/>
          <p:cNvSpPr>
            <a:spLocks noChangeAspect="1" noEditPoints="1" noChangeArrowheads="1"/>
          </p:cNvSpPr>
          <p:nvPr/>
        </p:nvSpPr>
        <p:spPr bwMode="auto">
          <a:xfrm>
            <a:off x="0" y="3644900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dirty="0"/>
              <a:t>углубление содержания игровых заданий</a:t>
            </a:r>
          </a:p>
        </p:txBody>
      </p:sp>
      <p:sp>
        <p:nvSpPr>
          <p:cNvPr id="97294" name="Cloud"/>
          <p:cNvSpPr>
            <a:spLocks noChangeAspect="1" noEditPoints="1" noChangeArrowheads="1"/>
          </p:cNvSpPr>
          <p:nvPr/>
        </p:nvSpPr>
        <p:spPr bwMode="auto">
          <a:xfrm>
            <a:off x="4643438" y="5019675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dirty="0"/>
              <a:t>от подражания - к игровой инициативе</a:t>
            </a:r>
          </a:p>
        </p:txBody>
      </p:sp>
      <p:pic>
        <p:nvPicPr>
          <p:cNvPr id="94220" name="Picture 12" descr="винни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258888" y="2276475"/>
            <a:ext cx="5041900" cy="2881313"/>
          </a:xfr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latin typeface="Georgia" pitchFamily="18" charset="0"/>
              </a:rPr>
              <a:t>Способы мотивации</a:t>
            </a:r>
          </a:p>
        </p:txBody>
      </p:sp>
      <p:sp>
        <p:nvSpPr>
          <p:cNvPr id="9523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99334" name="Document"/>
          <p:cNvSpPr>
            <a:spLocks noEditPoints="1" noChangeArrowheads="1"/>
          </p:cNvSpPr>
          <p:nvPr/>
        </p:nvSpPr>
        <p:spPr bwMode="auto">
          <a:xfrm>
            <a:off x="468313" y="1628775"/>
            <a:ext cx="4030662" cy="44640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sz="2400" b="1" dirty="0">
                <a:latin typeface="Georgia" pitchFamily="18" charset="0"/>
              </a:rPr>
              <a:t>Мотивы общения:</a:t>
            </a:r>
          </a:p>
          <a:p>
            <a:pPr>
              <a:defRPr/>
            </a:pPr>
            <a:r>
              <a:rPr lang="ru-RU" b="1" i="1" dirty="0"/>
              <a:t>   </a:t>
            </a:r>
          </a:p>
          <a:p>
            <a:pPr>
              <a:defRPr/>
            </a:pPr>
            <a:r>
              <a:rPr lang="ru-RU" b="1" i="1" dirty="0"/>
              <a:t> </a:t>
            </a:r>
            <a:r>
              <a:rPr lang="ru-RU" sz="2000" b="1" dirty="0">
                <a:latin typeface="Georgia" pitchFamily="18" charset="0"/>
              </a:rPr>
              <a:t>Совместные эмоциональные переживания во время игры способствуют укреплению межличностных отношений.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99335" name="Document"/>
          <p:cNvSpPr>
            <a:spLocks noEditPoints="1" noChangeArrowheads="1"/>
          </p:cNvSpPr>
          <p:nvPr/>
        </p:nvSpPr>
        <p:spPr bwMode="auto">
          <a:xfrm>
            <a:off x="4932363" y="1628775"/>
            <a:ext cx="3671887" cy="44640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sz="2400" b="1" dirty="0">
                <a:latin typeface="Georgia" pitchFamily="18" charset="0"/>
              </a:rPr>
              <a:t>Моральные мотивы</a:t>
            </a:r>
            <a:r>
              <a:rPr lang="ru-RU" sz="2400" dirty="0">
                <a:latin typeface="Georgia" pitchFamily="18" charset="0"/>
              </a:rPr>
              <a:t>:</a:t>
            </a:r>
            <a:endParaRPr lang="ru-RU" sz="2400" dirty="0"/>
          </a:p>
          <a:p>
            <a:pPr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sz="2000" b="1" dirty="0">
                <a:latin typeface="Georgia" pitchFamily="18" charset="0"/>
              </a:rPr>
              <a:t>В игре каждый ребёнок может проявить себя, свои знания, умения, свои характер, волевые качества, свое отношение к деятельности, к людям.</a:t>
            </a:r>
          </a:p>
          <a:p>
            <a:pPr>
              <a:defRPr/>
            </a:pPr>
            <a:endParaRPr lang="ru-RU" sz="2000" b="1" dirty="0"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42" name="Rectangle 4"/>
          <p:cNvSpPr>
            <a:spLocks noGrp="1"/>
          </p:cNvSpPr>
          <p:nvPr>
            <p:ph type="title" idx="4294967295"/>
          </p:nvPr>
        </p:nvSpPr>
        <p:spPr>
          <a:xfrm>
            <a:off x="611188" y="260350"/>
            <a:ext cx="8229600" cy="1143000"/>
          </a:xfrm>
        </p:spPr>
        <p:txBody>
          <a:bodyPr/>
          <a:lstStyle/>
          <a:p>
            <a:r>
              <a:rPr lang="ru-RU" b="1" smtClean="0">
                <a:latin typeface="Georgia" pitchFamily="18" charset="0"/>
              </a:rPr>
              <a:t>Познавательные мотивы:</a:t>
            </a:r>
            <a:r>
              <a:rPr lang="ru-RU" smtClean="0"/>
              <a:t> </a:t>
            </a:r>
          </a:p>
        </p:txBody>
      </p:sp>
      <p:graphicFrame>
        <p:nvGraphicFramePr>
          <p:cNvPr id="56323" name="Diagram 3"/>
          <p:cNvGraphicFramePr>
            <a:graphicFrameLocks/>
          </p:cNvGraphicFramePr>
          <p:nvPr>
            <p:ph sz="half" idx="4294967295"/>
          </p:nvPr>
        </p:nvGraphicFramePr>
        <p:xfrm>
          <a:off x="454025" y="1196975"/>
          <a:ext cx="3971925" cy="5256213"/>
        </p:xfrm>
        <a:graphic>
          <a:graphicData uri="http://schemas.openxmlformats.org/drawingml/2006/compatibility">
            <com:legacyDrawing xmlns:com="http://schemas.openxmlformats.org/drawingml/2006/compatibility" spid="_x0000_s56323"/>
          </a:graphicData>
        </a:graphic>
      </p:graphicFrame>
      <p:graphicFrame>
        <p:nvGraphicFramePr>
          <p:cNvPr id="56333" name="Diagram 13"/>
          <p:cNvGraphicFramePr>
            <a:graphicFrameLocks/>
          </p:cNvGraphicFramePr>
          <p:nvPr>
            <p:ph sz="half" idx="4294967295"/>
          </p:nvPr>
        </p:nvGraphicFramePr>
        <p:xfrm>
          <a:off x="4710113" y="1196975"/>
          <a:ext cx="3844925" cy="5327650"/>
        </p:xfrm>
        <a:graphic>
          <a:graphicData uri="http://schemas.openxmlformats.org/drawingml/2006/compatibility">
            <com:legacyDrawing xmlns:com="http://schemas.openxmlformats.org/drawingml/2006/compatibility" spid="_x0000_s5633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Georgia" pitchFamily="18" charset="0"/>
              </a:rPr>
              <a:t>Направление игры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 eaLnBrk="1" hangingPunct="1">
              <a:lnSpc>
                <a:spcPct val="90000"/>
              </a:lnSpc>
              <a:defRPr/>
            </a:pPr>
            <a:r>
              <a:rPr lang="ru-RU" dirty="0" smtClean="0">
                <a:latin typeface="Georgia" pitchFamily="18" charset="0"/>
              </a:rPr>
              <a:t>дидактическая цель                </a:t>
            </a:r>
            <a:r>
              <a:rPr lang="ru-RU" b="1" dirty="0" smtClean="0">
                <a:latin typeface="Georgia" pitchFamily="18" charset="0"/>
              </a:rPr>
              <a:t>игровая 						         задача</a:t>
            </a:r>
            <a:r>
              <a:rPr lang="ru-RU" sz="3600" b="1" dirty="0" smtClean="0"/>
              <a:t>;</a:t>
            </a:r>
          </a:p>
          <a:p>
            <a:pPr marL="342900" indent="-342900" eaLnBrk="1" hangingPunct="1">
              <a:lnSpc>
                <a:spcPct val="90000"/>
              </a:lnSpc>
              <a:defRPr/>
            </a:pPr>
            <a:r>
              <a:rPr lang="ru-RU" dirty="0" smtClean="0">
                <a:latin typeface="Georgia" pitchFamily="18" charset="0"/>
              </a:rPr>
              <a:t> деятельность детей                 </a:t>
            </a:r>
            <a:r>
              <a:rPr lang="ru-RU" b="1" dirty="0" smtClean="0">
                <a:latin typeface="Georgia" pitchFamily="18" charset="0"/>
              </a:rPr>
              <a:t>правила 						         игры;</a:t>
            </a:r>
          </a:p>
          <a:p>
            <a:pPr marL="342900" indent="-342900" eaLnBrk="1" hangingPunct="1">
              <a:lnSpc>
                <a:spcPct val="90000"/>
              </a:lnSpc>
              <a:defRPr/>
            </a:pPr>
            <a:r>
              <a:rPr lang="ru-RU" dirty="0" smtClean="0">
                <a:latin typeface="Georgia" pitchFamily="18" charset="0"/>
              </a:rPr>
              <a:t>наглядный материал 	         </a:t>
            </a:r>
            <a:r>
              <a:rPr lang="ru-RU" b="1" dirty="0" smtClean="0">
                <a:latin typeface="Georgia" pitchFamily="18" charset="0"/>
              </a:rPr>
              <a:t>средства 						       	игры</a:t>
            </a:r>
            <a:r>
              <a:rPr lang="ru-RU" sz="3600" b="1" dirty="0" smtClean="0">
                <a:latin typeface="Arial" charset="0"/>
              </a:rPr>
              <a:t>;</a:t>
            </a:r>
          </a:p>
          <a:p>
            <a:pPr marL="342900" indent="-342900" eaLnBrk="1" hangingPunct="1">
              <a:lnSpc>
                <a:spcPct val="90000"/>
              </a:lnSpc>
              <a:defRPr/>
            </a:pPr>
            <a:r>
              <a:rPr lang="ru-RU" dirty="0" smtClean="0">
                <a:latin typeface="Georgia" pitchFamily="18" charset="0"/>
              </a:rPr>
              <a:t>успешность выполнения 	      </a:t>
            </a:r>
            <a:r>
              <a:rPr lang="ru-RU" b="1" dirty="0" smtClean="0">
                <a:latin typeface="Georgia" pitchFamily="18" charset="0"/>
              </a:rPr>
              <a:t>игровые 						      задания</a:t>
            </a:r>
            <a:r>
              <a:rPr lang="ru-RU" sz="3600" b="1" dirty="0" smtClean="0"/>
              <a:t>;</a:t>
            </a:r>
          </a:p>
          <a:p>
            <a:pPr marL="342900" indent="-342900" eaLnBrk="1" hangingPunct="1">
              <a:lnSpc>
                <a:spcPct val="90000"/>
              </a:lnSpc>
              <a:defRPr/>
            </a:pPr>
            <a:r>
              <a:rPr lang="ru-RU" dirty="0" smtClean="0">
                <a:latin typeface="Georgia" pitchFamily="18" charset="0"/>
              </a:rPr>
              <a:t>выполнение задания        	    </a:t>
            </a:r>
            <a:r>
              <a:rPr lang="ru-RU" b="1" dirty="0" smtClean="0">
                <a:latin typeface="Georgia" pitchFamily="18" charset="0"/>
              </a:rPr>
              <a:t>игровой       					             результат</a:t>
            </a:r>
            <a:r>
              <a:rPr lang="ru-RU" sz="3600" b="1" dirty="0" smtClean="0"/>
              <a:t>  </a:t>
            </a:r>
          </a:p>
          <a:p>
            <a:pPr marL="342900" indent="-34290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ru-RU" dirty="0" smtClean="0"/>
          </a:p>
        </p:txBody>
      </p:sp>
      <p:sp>
        <p:nvSpPr>
          <p:cNvPr id="4" name="Стрелка вправо 3"/>
          <p:cNvSpPr/>
          <p:nvPr/>
        </p:nvSpPr>
        <p:spPr>
          <a:xfrm>
            <a:off x="5000625" y="1643063"/>
            <a:ext cx="571500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  </a:t>
            </a:r>
          </a:p>
        </p:txBody>
      </p:sp>
      <p:sp>
        <p:nvSpPr>
          <p:cNvPr id="5" name="Стрелка вправо 4"/>
          <p:cNvSpPr/>
          <p:nvPr/>
        </p:nvSpPr>
        <p:spPr>
          <a:xfrm>
            <a:off x="4857750" y="2500313"/>
            <a:ext cx="571500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6" name="Стрелка вправо 5"/>
          <p:cNvSpPr/>
          <p:nvPr/>
        </p:nvSpPr>
        <p:spPr>
          <a:xfrm>
            <a:off x="4929188" y="3286125"/>
            <a:ext cx="5715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5500688" y="4143375"/>
            <a:ext cx="5715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5429250" y="5000625"/>
            <a:ext cx="5715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285750"/>
            <a:ext cx="8143875" cy="6286500"/>
          </a:xfrm>
          <a:noFill/>
          <a:ln>
            <a:noFill/>
          </a:ln>
        </p:spPr>
        <p:style>
          <a:lnRef idx="1">
            <a:schemeClr val="accent2"/>
          </a:lnRef>
          <a:fillRef idx="1002">
            <a:schemeClr val="l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marL="106363" indent="-17463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/>
              <a:t>   		</a:t>
            </a:r>
            <a:r>
              <a:rPr lang="ru-RU" sz="2800" dirty="0" smtClean="0">
                <a:latin typeface="Georgia" pitchFamily="18" charset="0"/>
              </a:rPr>
              <a:t>Концепция </a:t>
            </a:r>
            <a:r>
              <a:rPr lang="ru-RU" sz="2800" dirty="0" smtClean="0">
                <a:latin typeface="Georgia" pitchFamily="18" charset="0"/>
              </a:rPr>
              <a:t>детского </a:t>
            </a:r>
            <a:r>
              <a:rPr lang="ru-RU" sz="2800" dirty="0" smtClean="0">
                <a:latin typeface="Georgia" pitchFamily="18" charset="0"/>
              </a:rPr>
              <a:t>воспитания определяет </a:t>
            </a:r>
            <a:r>
              <a:rPr lang="ru-RU" sz="2800" b="1" dirty="0" smtClean="0">
                <a:solidFill>
                  <a:schemeClr val="tx1"/>
                </a:solidFill>
                <a:latin typeface="Georgia" pitchFamily="18" charset="0"/>
              </a:rPr>
              <a:t>игру</a:t>
            </a:r>
            <a:r>
              <a:rPr lang="ru-RU" sz="2800" dirty="0" smtClean="0">
                <a:latin typeface="Georgia" pitchFamily="18" charset="0"/>
              </a:rPr>
              <a:t> как </a:t>
            </a:r>
            <a:r>
              <a:rPr lang="ru-RU" sz="2800" b="1" dirty="0" smtClean="0">
                <a:latin typeface="Georgia" pitchFamily="18" charset="0"/>
              </a:rPr>
              <a:t>самоценную деятельность</a:t>
            </a:r>
            <a:r>
              <a:rPr lang="ru-RU" sz="2800" dirty="0" smtClean="0">
                <a:latin typeface="Georgia" pitchFamily="18" charset="0"/>
              </a:rPr>
              <a:t>, дающую </a:t>
            </a:r>
            <a:r>
              <a:rPr lang="ru-RU" sz="2800" dirty="0" smtClean="0">
                <a:latin typeface="Georgia" pitchFamily="18" charset="0"/>
              </a:rPr>
              <a:t>ребен</a:t>
            </a:r>
            <a:r>
              <a:rPr lang="ru-RU" sz="2800" dirty="0" smtClean="0">
                <a:latin typeface="Georgia" pitchFamily="18" charset="0"/>
              </a:rPr>
              <a:t>ку </a:t>
            </a:r>
            <a:r>
              <a:rPr lang="ru-RU" sz="2800" i="1" dirty="0" smtClean="0">
                <a:latin typeface="Georgia" pitchFamily="18" charset="0"/>
              </a:rPr>
              <a:t>свободу выбора</a:t>
            </a:r>
            <a:r>
              <a:rPr lang="ru-RU" sz="2800" dirty="0" smtClean="0">
                <a:latin typeface="Georgia" pitchFamily="18" charset="0"/>
              </a:rPr>
              <a:t>, возможность </a:t>
            </a:r>
            <a:r>
              <a:rPr lang="ru-RU" sz="2800" i="1" dirty="0" smtClean="0">
                <a:latin typeface="Georgia" pitchFamily="18" charset="0"/>
              </a:rPr>
              <a:t>реализовать себя</a:t>
            </a:r>
            <a:r>
              <a:rPr lang="ru-RU" sz="2800" dirty="0" smtClean="0">
                <a:latin typeface="Georgia" pitchFamily="18" charset="0"/>
              </a:rPr>
              <a:t>, достичь состояния </a:t>
            </a:r>
            <a:r>
              <a:rPr lang="ru-RU" sz="2800" i="1" dirty="0" smtClean="0">
                <a:latin typeface="Georgia" pitchFamily="18" charset="0"/>
              </a:rPr>
              <a:t>эмоционального комфорта</a:t>
            </a:r>
            <a:r>
              <a:rPr lang="ru-RU" sz="2800" dirty="0" smtClean="0">
                <a:latin typeface="Georgia" pitchFamily="18" charset="0"/>
              </a:rPr>
              <a:t>, </a:t>
            </a:r>
            <a:r>
              <a:rPr lang="ru-RU" sz="2800" i="1" dirty="0" smtClean="0">
                <a:latin typeface="Georgia" pitchFamily="18" charset="0"/>
              </a:rPr>
              <a:t>причастности</a:t>
            </a:r>
            <a:r>
              <a:rPr lang="ru-RU" sz="2800" dirty="0" smtClean="0">
                <a:latin typeface="Georgia" pitchFamily="18" charset="0"/>
              </a:rPr>
              <a:t> к детскому обществу, получить </a:t>
            </a:r>
            <a:r>
              <a:rPr lang="ru-RU" sz="2800" i="1" dirty="0" smtClean="0">
                <a:latin typeface="Georgia" pitchFamily="18" charset="0"/>
              </a:rPr>
              <a:t>опыт взаимодействия</a:t>
            </a:r>
            <a:r>
              <a:rPr lang="ru-RU" sz="2800" dirty="0" smtClean="0">
                <a:latin typeface="Georgia" pitchFamily="18" charset="0"/>
              </a:rPr>
              <a:t>. Именно в игре происходит </a:t>
            </a:r>
            <a:r>
              <a:rPr lang="ru-RU" sz="2800" b="1" dirty="0" smtClean="0">
                <a:latin typeface="Georgia" pitchFamily="18" charset="0"/>
              </a:rPr>
              <a:t>становление ребенка как личности</a:t>
            </a:r>
            <a:r>
              <a:rPr lang="ru-RU" sz="2800" dirty="0" smtClean="0">
                <a:latin typeface="Georgia" pitchFamily="18" charset="0"/>
              </a:rPr>
              <a:t>, его психическое развитие, формирование учебной и трудовой деятельности. 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/>
              <a:t>		</a:t>
            </a:r>
            <a:r>
              <a:rPr lang="ru-RU" sz="2800" b="1" dirty="0" smtClean="0">
                <a:solidFill>
                  <a:srgbClr val="002060"/>
                </a:solidFill>
                <a:latin typeface="Georgia" pitchFamily="18" charset="0"/>
              </a:rPr>
              <a:t>Для развития игровой деятельности необходимы определенные условия: </a:t>
            </a:r>
            <a:endParaRPr lang="ru-RU" sz="2800" b="1" dirty="0">
              <a:solidFill>
                <a:srgbClr val="00206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21016098">
            <a:off x="2293938" y="346075"/>
            <a:ext cx="2562225" cy="1149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Место</a:t>
            </a:r>
            <a:r>
              <a:rPr lang="ru-RU" sz="2800" b="1" dirty="0"/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 rot="661134">
            <a:off x="1227138" y="2246313"/>
            <a:ext cx="1928812" cy="10715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7030A0"/>
                </a:solidFill>
              </a:rPr>
              <a:t>Время</a:t>
            </a:r>
            <a:r>
              <a:rPr lang="ru-RU" sz="3200" b="1" dirty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 rot="648740">
            <a:off x="1423988" y="4416425"/>
            <a:ext cx="3000375" cy="1000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Руководство </a:t>
            </a:r>
          </a:p>
        </p:txBody>
      </p:sp>
      <p:sp>
        <p:nvSpPr>
          <p:cNvPr id="7" name="7-конечная звезда 6"/>
          <p:cNvSpPr/>
          <p:nvPr/>
        </p:nvSpPr>
        <p:spPr>
          <a:xfrm>
            <a:off x="3143250" y="1428750"/>
            <a:ext cx="3786188" cy="2857500"/>
          </a:xfrm>
          <a:prstGeom prst="star7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Условия для развития игровой деятельности</a:t>
            </a:r>
          </a:p>
        </p:txBody>
      </p:sp>
      <p:sp>
        <p:nvSpPr>
          <p:cNvPr id="9" name="Прямоугольник 8"/>
          <p:cNvSpPr/>
          <p:nvPr/>
        </p:nvSpPr>
        <p:spPr>
          <a:xfrm rot="20887743">
            <a:off x="5671289" y="4132267"/>
            <a:ext cx="3239356" cy="2000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Единство требований </a:t>
            </a:r>
            <a:r>
              <a:rPr lang="ru-RU" sz="2800" b="1" dirty="0" smtClean="0"/>
              <a:t>образовательного учреждения</a:t>
            </a:r>
            <a:r>
              <a:rPr lang="ru-RU" sz="2800" b="1" dirty="0" smtClean="0"/>
              <a:t> </a:t>
            </a:r>
            <a:r>
              <a:rPr lang="ru-RU" sz="2800" b="1" dirty="0"/>
              <a:t>и семьи</a:t>
            </a:r>
          </a:p>
        </p:txBody>
      </p:sp>
      <p:sp>
        <p:nvSpPr>
          <p:cNvPr id="10" name="Прямоугольник 9"/>
          <p:cNvSpPr/>
          <p:nvPr/>
        </p:nvSpPr>
        <p:spPr>
          <a:xfrm rot="20879970">
            <a:off x="6627813" y="195263"/>
            <a:ext cx="2098675" cy="212883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7030A0"/>
                </a:solidFill>
              </a:rPr>
              <a:t>Предметно-развивающая игровая среда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Proposal</Template>
  <TotalTime>916</TotalTime>
  <Words>693</Words>
  <Application>Microsoft Office PowerPoint</Application>
  <PresentationFormat>Экран (4:3)</PresentationFormat>
  <Paragraphs>192</Paragraphs>
  <Slides>23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1" baseType="lpstr">
      <vt:lpstr>Arial</vt:lpstr>
      <vt:lpstr>Calibri</vt:lpstr>
      <vt:lpstr>Times New Roman</vt:lpstr>
      <vt:lpstr>Georgia</vt:lpstr>
      <vt:lpstr>Wingdings 2</vt:lpstr>
      <vt:lpstr>Wingdings</vt:lpstr>
      <vt:lpstr>Symbol</vt:lpstr>
      <vt:lpstr>Тема Office</vt:lpstr>
      <vt:lpstr>Слайд 1</vt:lpstr>
      <vt:lpstr>Игровые технологии</vt:lpstr>
      <vt:lpstr>Основные идеи игровой технологии:</vt:lpstr>
      <vt:lpstr>Слайд 4</vt:lpstr>
      <vt:lpstr>Способы мотивации</vt:lpstr>
      <vt:lpstr>Познавательные мотивы: </vt:lpstr>
      <vt:lpstr>Направление игры</vt:lpstr>
      <vt:lpstr>Слайд 8</vt:lpstr>
      <vt:lpstr>Слайд 9</vt:lpstr>
      <vt:lpstr>Слайд 10</vt:lpstr>
      <vt:lpstr>Функция игры - ее разнообразная полезность</vt:lpstr>
      <vt:lpstr>Назначение игры:</vt:lpstr>
      <vt:lpstr>Назначение игры:</vt:lpstr>
      <vt:lpstr>Место и роль  игровой  технологии в образовательном процессе</vt:lpstr>
      <vt:lpstr>Слайд 15</vt:lpstr>
      <vt:lpstr>Спектр целевых ориентаций</vt:lpstr>
      <vt:lpstr>Слайд 17</vt:lpstr>
      <vt:lpstr>Слайд 18</vt:lpstr>
      <vt:lpstr>Виды детской деятельности:</vt:lpstr>
      <vt:lpstr>Содержание образовательной области «Социализация»:</vt:lpstr>
      <vt:lpstr>Слайд 21</vt:lpstr>
      <vt:lpstr>Слайд 22</vt:lpstr>
      <vt:lpstr>Слайд 23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Sveta</cp:lastModifiedBy>
  <cp:revision>56</cp:revision>
  <dcterms:created xsi:type="dcterms:W3CDTF">2011-02-03T12:23:58Z</dcterms:created>
  <dcterms:modified xsi:type="dcterms:W3CDTF">2014-02-23T06:39:48Z</dcterms:modified>
</cp:coreProperties>
</file>