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59" r:id="rId5"/>
    <p:sldId id="260" r:id="rId6"/>
    <p:sldId id="264" r:id="rId7"/>
    <p:sldId id="262" r:id="rId8"/>
    <p:sldId id="261" r:id="rId9"/>
    <p:sldId id="267" r:id="rId10"/>
    <p:sldId id="266" r:id="rId11"/>
    <p:sldId id="268" r:id="rId12"/>
    <p:sldId id="269" r:id="rId13"/>
    <p:sldId id="270" r:id="rId14"/>
    <p:sldId id="271" r:id="rId15"/>
    <p:sldId id="273" r:id="rId16"/>
    <p:sldId id="272" r:id="rId17"/>
    <p:sldId id="25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FF00"/>
    <a:srgbClr val="FF33CC"/>
    <a:srgbClr val="FF9900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28" y="2214554"/>
            <a:ext cx="5857916" cy="239049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>
                <a:gd name="adj" fmla="val 52195"/>
              </a:avLst>
            </a:prstTxWarp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Прямая речь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blipFill>
                <a:blip r:embed="rId3"/>
                <a:stretch>
                  <a:fillRect/>
                </a:stretch>
              </a:blip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Документы\Мои рисунки\фон\15c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43042" y="3000372"/>
            <a:ext cx="519264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Спросил ветер у дуба ( в чём</a:t>
            </a:r>
          </a:p>
          <a:p>
            <a:r>
              <a:rPr lang="ru-RU" sz="3200" dirty="0" smtClean="0"/>
              <a:t>твой секрет?)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928794" y="1214422"/>
            <a:ext cx="49024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8100000" scaled="1"/>
                  <a:tileRect/>
                </a:gradFill>
              </a:rPr>
              <a:t>Напишите, расставив</a:t>
            </a:r>
          </a:p>
          <a:p>
            <a:r>
              <a:rPr lang="ru-RU" sz="4000" b="1" dirty="0" smtClean="0"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8100000" scaled="1"/>
                  <a:tileRect/>
                </a:gradFill>
              </a:rPr>
              <a:t>знаки препинания.</a:t>
            </a:r>
            <a:endParaRPr lang="ru-RU" sz="4000" b="1" dirty="0"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8100000" scaled="1"/>
                <a:tileRect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42" y="3000372"/>
            <a:ext cx="53882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Спросил ветер у дуба</a:t>
            </a:r>
            <a:r>
              <a:rPr lang="ru-RU" sz="3200" dirty="0" smtClean="0">
                <a:solidFill>
                  <a:srgbClr val="0033CC"/>
                </a:solidFill>
              </a:rPr>
              <a:t>: « В чём</a:t>
            </a:r>
          </a:p>
          <a:p>
            <a:r>
              <a:rPr lang="ru-RU" sz="3200" dirty="0" smtClean="0">
                <a:solidFill>
                  <a:srgbClr val="0033CC"/>
                </a:solidFill>
              </a:rPr>
              <a:t>твой секрет?»</a:t>
            </a:r>
            <a:endParaRPr lang="ru-RU" sz="32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Документы\Мои рисунки\фон\15c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00166" y="2714620"/>
            <a:ext cx="620894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Мы попросили лесника  (проводи</a:t>
            </a:r>
          </a:p>
          <a:p>
            <a:r>
              <a:rPr lang="ru-RU" sz="3200" dirty="0" smtClean="0"/>
              <a:t>нас, дедушка!)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500166" y="2714620"/>
            <a:ext cx="63115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Мы попросили лесника</a:t>
            </a:r>
            <a:r>
              <a:rPr lang="ru-RU" sz="3200" dirty="0" smtClean="0">
                <a:solidFill>
                  <a:srgbClr val="0033CC"/>
                </a:solidFill>
              </a:rPr>
              <a:t>:  «Проводи</a:t>
            </a:r>
          </a:p>
          <a:p>
            <a:r>
              <a:rPr lang="ru-RU" sz="3200" dirty="0" smtClean="0">
                <a:solidFill>
                  <a:srgbClr val="0033CC"/>
                </a:solidFill>
              </a:rPr>
              <a:t>нас, дедушка!»</a:t>
            </a:r>
            <a:endParaRPr lang="ru-RU" sz="32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Документы\Мои рисунки\фон\15c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00166" y="2214554"/>
            <a:ext cx="60383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(Какое чудо!) воскликнул малыш.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8728" y="2214554"/>
            <a:ext cx="64263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33CC"/>
                </a:solidFill>
              </a:rPr>
              <a:t>«Какое чудо!» - </a:t>
            </a:r>
            <a:r>
              <a:rPr lang="ru-RU" sz="3200" dirty="0" smtClean="0"/>
              <a:t>воскликнул малыш.</a:t>
            </a:r>
            <a:endParaRPr lang="ru-RU" sz="3200" dirty="0">
              <a:solidFill>
                <a:srgbClr val="0033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3429000"/>
            <a:ext cx="75135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(Пора возвращаться домой)  сказал папа. 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3429000"/>
            <a:ext cx="79110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33CC"/>
                </a:solidFill>
              </a:rPr>
              <a:t>«Пора возвращаться домой»,-  </a:t>
            </a:r>
            <a:r>
              <a:rPr lang="ru-RU" sz="3200" dirty="0" smtClean="0"/>
              <a:t>сказал папа.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Документы\Мои рисунки\фон\15c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00166" y="2143116"/>
            <a:ext cx="636699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Девочка бормотала виновато (я не </a:t>
            </a:r>
          </a:p>
          <a:p>
            <a:r>
              <a:rPr lang="ru-RU" sz="3200" dirty="0" smtClean="0"/>
              <a:t>нарочно!)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571604" y="2143116"/>
            <a:ext cx="65433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Девочка бормотала виновато</a:t>
            </a:r>
            <a:r>
              <a:rPr lang="ru-RU" sz="3200" dirty="0" smtClean="0">
                <a:solidFill>
                  <a:srgbClr val="0033CC"/>
                </a:solidFill>
              </a:rPr>
              <a:t>: «Я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0033CC"/>
                </a:solidFill>
              </a:rPr>
              <a:t>не </a:t>
            </a:r>
          </a:p>
          <a:p>
            <a:r>
              <a:rPr lang="ru-RU" sz="3200" dirty="0" smtClean="0">
                <a:solidFill>
                  <a:srgbClr val="0033CC"/>
                </a:solidFill>
              </a:rPr>
              <a:t>нарочно!»</a:t>
            </a:r>
            <a:endParaRPr lang="ru-RU" sz="3200" dirty="0">
              <a:solidFill>
                <a:srgbClr val="0033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4071942"/>
            <a:ext cx="6661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(Готовьте лодку) приказал командир.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8662" y="4071942"/>
            <a:ext cx="7152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33CC"/>
                </a:solidFill>
              </a:rPr>
              <a:t>«Готовьте лодку», - </a:t>
            </a:r>
            <a:r>
              <a:rPr lang="ru-RU" sz="3200" dirty="0" smtClean="0"/>
              <a:t>приказал командир.</a:t>
            </a:r>
            <a:endParaRPr lang="ru-RU" sz="3200" dirty="0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Документы\Мои рисунки\фон\15c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00100" y="2714620"/>
            <a:ext cx="65462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/>
              <a:t>Гусля</a:t>
            </a:r>
            <a:r>
              <a:rPr lang="ru-RU" sz="3200" dirty="0" smtClean="0"/>
              <a:t> залез на сцену и закричал (все</a:t>
            </a:r>
          </a:p>
          <a:p>
            <a:r>
              <a:rPr lang="ru-RU" sz="3200" dirty="0" smtClean="0"/>
              <a:t>ко мне!)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0100" y="2714620"/>
            <a:ext cx="67674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/>
              <a:t>Гусля</a:t>
            </a:r>
            <a:r>
              <a:rPr lang="ru-RU" sz="3200" dirty="0" smtClean="0"/>
              <a:t> залез на сцену и закричал</a:t>
            </a:r>
            <a:r>
              <a:rPr lang="ru-RU" sz="3200" dirty="0" smtClean="0">
                <a:solidFill>
                  <a:srgbClr val="0033CC"/>
                </a:solidFill>
              </a:rPr>
              <a:t>: «Все</a:t>
            </a:r>
          </a:p>
          <a:p>
            <a:r>
              <a:rPr lang="ru-RU" sz="3200" dirty="0" smtClean="0">
                <a:solidFill>
                  <a:srgbClr val="0033CC"/>
                </a:solidFill>
              </a:rPr>
              <a:t>ко мне!»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85852" y="3643314"/>
            <a:ext cx="5897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(Это сова кричит) возразил Олег.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285852" y="3643314"/>
            <a:ext cx="63707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33CC"/>
                </a:solidFill>
              </a:rPr>
              <a:t>«Это сова кричит», - </a:t>
            </a:r>
            <a:r>
              <a:rPr lang="ru-RU" sz="3200" dirty="0" smtClean="0"/>
              <a:t>возразил Олег.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5" grpId="1"/>
      <p:bldP spid="6" grpId="0"/>
      <p:bldP spid="6" grpId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Документы\Мои рисунки\фон\15c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57224" y="2571744"/>
            <a:ext cx="724634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(Теперь придётся здесь ночевать) вздох-</a:t>
            </a:r>
          </a:p>
          <a:p>
            <a:r>
              <a:rPr lang="ru-RU" sz="3200" dirty="0" err="1" smtClean="0"/>
              <a:t>нул</a:t>
            </a:r>
            <a:r>
              <a:rPr lang="ru-RU" sz="3200" dirty="0" smtClean="0"/>
              <a:t> попутчик.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348" y="2571744"/>
            <a:ext cx="77368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33CC"/>
                </a:solidFill>
              </a:rPr>
              <a:t>«Теперь придётся здесь ночевать», -</a:t>
            </a:r>
            <a:r>
              <a:rPr lang="ru-RU" sz="3200" dirty="0" smtClean="0"/>
              <a:t> вздох-</a:t>
            </a:r>
          </a:p>
          <a:p>
            <a:r>
              <a:rPr lang="ru-RU" sz="3200" dirty="0" smtClean="0"/>
              <a:t>  </a:t>
            </a:r>
            <a:r>
              <a:rPr lang="ru-RU" sz="3200" dirty="0" err="1" smtClean="0"/>
              <a:t>нул</a:t>
            </a:r>
            <a:r>
              <a:rPr lang="ru-RU" sz="3200" dirty="0" smtClean="0"/>
              <a:t> попутчик.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7224" y="2714620"/>
            <a:ext cx="66152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Настя сказала решительно (я поеду!)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000100" y="2643182"/>
            <a:ext cx="69294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Настя сказала решительно</a:t>
            </a:r>
            <a:r>
              <a:rPr lang="ru-RU" sz="3200" dirty="0" smtClean="0">
                <a:solidFill>
                  <a:srgbClr val="0033CC"/>
                </a:solidFill>
              </a:rPr>
              <a:t>: «Я поеду!»</a:t>
            </a:r>
            <a:endParaRPr lang="ru-RU" sz="32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5" grpId="1"/>
      <p:bldP spid="6" grpId="0"/>
      <p:bldP spid="6" grpId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Документы\Мои рисунки\фон\15c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57224" y="2428868"/>
            <a:ext cx="70443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(Вам больше чаю не угодно?) спросила</a:t>
            </a:r>
          </a:p>
          <a:p>
            <a:r>
              <a:rPr lang="ru-RU" sz="3200" dirty="0" smtClean="0"/>
              <a:t> девушка.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348" y="2357430"/>
            <a:ext cx="743222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33CC"/>
                </a:solidFill>
              </a:rPr>
              <a:t>«Вам больше чаю не угодно?» - </a:t>
            </a:r>
            <a:r>
              <a:rPr lang="ru-RU" sz="3200" dirty="0" smtClean="0"/>
              <a:t>спросила</a:t>
            </a:r>
          </a:p>
          <a:p>
            <a:r>
              <a:rPr lang="ru-RU" sz="3200" dirty="0" smtClean="0"/>
              <a:t>  девушка.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43042" y="4286256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000100" y="2643182"/>
            <a:ext cx="682167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Даша твёрдо сказала (положи письмо</a:t>
            </a:r>
          </a:p>
          <a:p>
            <a:r>
              <a:rPr lang="ru-RU" sz="3200" dirty="0" smtClean="0"/>
              <a:t> на стол!)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928662" y="2500306"/>
            <a:ext cx="70172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Даша твёрдо сказала</a:t>
            </a:r>
            <a:r>
              <a:rPr lang="ru-RU" sz="3200" dirty="0" smtClean="0">
                <a:solidFill>
                  <a:srgbClr val="0033CC"/>
                </a:solidFill>
              </a:rPr>
              <a:t>: «Положи письмо</a:t>
            </a:r>
          </a:p>
          <a:p>
            <a:r>
              <a:rPr lang="ru-RU" sz="3200" dirty="0" smtClean="0">
                <a:solidFill>
                  <a:srgbClr val="0033CC"/>
                </a:solidFill>
              </a:rPr>
              <a:t> на стол!»</a:t>
            </a:r>
            <a:endParaRPr lang="ru-RU" sz="32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5" grpId="1"/>
      <p:bldP spid="7" grpId="0"/>
      <p:bldP spid="7" grpId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428736"/>
            <a:ext cx="785814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         Материалы</a:t>
            </a:r>
          </a:p>
          <a:p>
            <a:r>
              <a:rPr lang="ru-RU" dirty="0" smtClean="0"/>
              <a:t>Р 50  Русский язык: учебник для 4 класса общеобразовательной школы/ Р.Т. </a:t>
            </a:r>
            <a:r>
              <a:rPr lang="ru-RU" dirty="0" err="1" smtClean="0"/>
              <a:t>Менкидиновой</a:t>
            </a:r>
            <a:r>
              <a:rPr lang="ru-RU" dirty="0" smtClean="0"/>
              <a:t>, С.А. Никитина, К.У. </a:t>
            </a:r>
            <a:r>
              <a:rPr lang="ru-RU" dirty="0" err="1" smtClean="0"/>
              <a:t>Кунакова</a:t>
            </a:r>
            <a:r>
              <a:rPr lang="ru-RU" dirty="0" smtClean="0"/>
              <a:t>, Т.А.  </a:t>
            </a:r>
            <a:r>
              <a:rPr lang="ru-RU" dirty="0" err="1" smtClean="0"/>
              <a:t>Кульгильдинова</a:t>
            </a:r>
            <a:r>
              <a:rPr lang="ru-RU" dirty="0" smtClean="0"/>
              <a:t>: – </a:t>
            </a:r>
            <a:r>
              <a:rPr lang="ru-RU" dirty="0" err="1" smtClean="0"/>
              <a:t>Алматы</a:t>
            </a:r>
            <a:r>
              <a:rPr lang="ru-RU" dirty="0" smtClean="0"/>
              <a:t>: </a:t>
            </a:r>
            <a:r>
              <a:rPr lang="ru-RU" dirty="0" err="1" smtClean="0"/>
              <a:t>Атамура</a:t>
            </a:r>
            <a:r>
              <a:rPr lang="ru-RU" dirty="0" smtClean="0"/>
              <a:t>, 2000. – 272 стр., </a:t>
            </a:r>
            <a:r>
              <a:rPr lang="ru-RU" dirty="0" err="1" smtClean="0"/>
              <a:t>илл</a:t>
            </a:r>
            <a:r>
              <a:rPr lang="ru-RU" dirty="0" smtClean="0"/>
              <a:t>.   </a:t>
            </a:r>
          </a:p>
          <a:p>
            <a:r>
              <a:rPr lang="ru-RU" dirty="0" smtClean="0"/>
              <a:t>У 37 Русский язык. Правила и упражнения. 1-5 класс:/ Пособие для </a:t>
            </a:r>
          </a:p>
          <a:p>
            <a:r>
              <a:rPr lang="ru-RU" dirty="0" smtClean="0"/>
              <a:t>начальной и средней школы. – К.: ГИППВ, 1998, 272 с.</a:t>
            </a:r>
          </a:p>
          <a:p>
            <a:r>
              <a:rPr lang="ru-RU" dirty="0" smtClean="0"/>
              <a:t>Полетаев Олег Николаевич – заставки,</a:t>
            </a:r>
          </a:p>
          <a:p>
            <a:r>
              <a:rPr lang="ru-RU" dirty="0" smtClean="0"/>
              <a:t>Пушкарёва-Карпова Надежда Алексеевна – рамки и цветы,</a:t>
            </a:r>
          </a:p>
          <a:p>
            <a:r>
              <a:rPr lang="ru-RU" dirty="0" err="1" smtClean="0"/>
              <a:t>Чуйковский</a:t>
            </a:r>
            <a:r>
              <a:rPr lang="ru-RU" dirty="0" smtClean="0"/>
              <a:t> К.И.  Айболит и другие сказки/ Ил. В. </a:t>
            </a:r>
            <a:r>
              <a:rPr lang="ru-RU" dirty="0" err="1" smtClean="0"/>
              <a:t>Кавивца</a:t>
            </a:r>
            <a:r>
              <a:rPr lang="ru-RU" dirty="0" smtClean="0"/>
              <a:t>. – М.:</a:t>
            </a:r>
          </a:p>
          <a:p>
            <a:r>
              <a:rPr lang="ru-RU" dirty="0" smtClean="0"/>
              <a:t>Изд-во </a:t>
            </a:r>
            <a:r>
              <a:rPr lang="ru-RU" dirty="0" err="1" smtClean="0"/>
              <a:t>Эксмо</a:t>
            </a:r>
            <a:r>
              <a:rPr lang="ru-RU" dirty="0" smtClean="0"/>
              <a:t>, 2006. – 48с.,ил.</a:t>
            </a:r>
          </a:p>
          <a:p>
            <a:r>
              <a:rPr lang="ru-RU" dirty="0" smtClean="0"/>
              <a:t>Три медведя. Для младшего школьного возраста художник В. А. Жихарев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000232" y="857232"/>
            <a:ext cx="49135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8900000" scaled="1"/>
                  <a:tileRect/>
                </a:gra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Прямая речь –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18900000" scaled="1"/>
                <a:tileRect/>
              </a:gra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2357430"/>
            <a:ext cx="739388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8100000" scaled="1"/>
                  <a:tileRect/>
                </a:gradFill>
              </a:rPr>
              <a:t>  Это слова какого-либо лица, </a:t>
            </a:r>
            <a:r>
              <a:rPr lang="ru-RU" sz="3200" dirty="0" err="1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8100000" scaled="1"/>
                  <a:tileRect/>
                </a:gradFill>
              </a:rPr>
              <a:t>передавае</a:t>
            </a:r>
            <a:r>
              <a:rPr lang="ru-RU" sz="32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8100000" scaled="1"/>
                  <a:tileRect/>
                </a:gradFill>
              </a:rPr>
              <a:t>-</a:t>
            </a:r>
          </a:p>
          <a:p>
            <a:r>
              <a:rPr lang="ru-RU" sz="3200" dirty="0" err="1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8100000" scaled="1"/>
                  <a:tileRect/>
                </a:gradFill>
              </a:rPr>
              <a:t>мые</a:t>
            </a:r>
            <a:r>
              <a:rPr lang="en-US" sz="32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8100000" scaled="1"/>
                  <a:tileRect/>
                </a:gradFill>
              </a:rPr>
              <a:t> </a:t>
            </a:r>
            <a:r>
              <a:rPr lang="ru-RU" sz="32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8100000" scaled="1"/>
                  <a:tileRect/>
                </a:gradFill>
              </a:rPr>
              <a:t>от его имени.</a:t>
            </a:r>
          </a:p>
          <a:p>
            <a:r>
              <a:rPr lang="ru-RU" sz="32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8100000" scaled="1"/>
                  <a:tileRect/>
                </a:gradFill>
              </a:rPr>
              <a:t>   Прямая речь сопровождается </a:t>
            </a:r>
            <a:r>
              <a:rPr lang="ru-RU" sz="3200" dirty="0" smtClean="0">
                <a:solidFill>
                  <a:srgbClr val="00B050"/>
                </a:solidFill>
              </a:rPr>
              <a:t>словами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автора</a:t>
            </a:r>
            <a:r>
              <a:rPr lang="ru-RU" sz="32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8100000" scaled="1"/>
                  <a:tileRect/>
                </a:gradFill>
              </a:rPr>
              <a:t>, в которых обычно указывается,</a:t>
            </a:r>
          </a:p>
          <a:p>
            <a:r>
              <a:rPr lang="ru-RU" sz="3200" dirty="0" smtClean="0">
                <a:solidFill>
                  <a:srgbClr val="00B050"/>
                </a:solidFill>
              </a:rPr>
              <a:t>кому принадлежит речь</a:t>
            </a:r>
            <a:r>
              <a:rPr lang="ru-RU" sz="32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8100000" scaled="1"/>
                  <a:tileRect/>
                </a:gradFill>
              </a:rPr>
              <a:t>. </a:t>
            </a:r>
            <a:endParaRPr lang="ru-RU" sz="3200" dirty="0"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8100000" scaled="1"/>
                <a:tileRect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00100" y="1785926"/>
            <a:ext cx="7557262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8100000" scaled="1"/>
                  <a:tileRect/>
                </a:gradFill>
              </a:rPr>
              <a:t>   Если слова автора стоят перед прямой</a:t>
            </a:r>
          </a:p>
          <a:p>
            <a:r>
              <a:rPr lang="ru-RU" sz="32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8100000" scaled="1"/>
                  <a:tileRect/>
                </a:gradFill>
              </a:rPr>
              <a:t>речью, то после них ставим двоеточие,</a:t>
            </a:r>
          </a:p>
          <a:p>
            <a:r>
              <a:rPr lang="ru-RU" sz="32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8100000" scaled="1"/>
                  <a:tileRect/>
                </a:gradFill>
              </a:rPr>
              <a:t>а прямую речь пишем с большой буквы</a:t>
            </a:r>
          </a:p>
          <a:p>
            <a:r>
              <a:rPr lang="ru-RU" sz="32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8100000" scaled="1"/>
                  <a:tileRect/>
                </a:gradFill>
              </a:rPr>
              <a:t>в кавычках </a:t>
            </a:r>
          </a:p>
          <a:p>
            <a:r>
              <a:rPr lang="ru-RU" sz="32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8100000" scaled="1"/>
                  <a:tileRect/>
                </a:gradFill>
              </a:rPr>
              <a:t>   После прямой речи могут стоять </a:t>
            </a:r>
          </a:p>
          <a:p>
            <a:r>
              <a:rPr lang="ru-RU" sz="32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8100000" scaled="1"/>
                  <a:tileRect/>
                </a:gradFill>
              </a:rPr>
              <a:t>  </a:t>
            </a:r>
            <a:r>
              <a:rPr lang="ru-RU" sz="44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8100000" scaled="1"/>
                  <a:tileRect/>
                </a:gradFill>
              </a:rPr>
              <a:t>«</a:t>
            </a:r>
            <a:r>
              <a:rPr lang="ru-RU" sz="4400" dirty="0" smtClean="0">
                <a:solidFill>
                  <a:srgbClr val="0033CC"/>
                </a:solidFill>
              </a:rPr>
              <a:t>!</a:t>
            </a:r>
            <a:r>
              <a:rPr lang="ru-RU" sz="44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8100000" scaled="1"/>
                  <a:tileRect/>
                </a:gradFill>
              </a:rPr>
              <a:t>, </a:t>
            </a:r>
            <a:r>
              <a:rPr lang="ru-RU" sz="4400" dirty="0" smtClean="0">
                <a:solidFill>
                  <a:srgbClr val="0033CC"/>
                </a:solidFill>
              </a:rPr>
              <a:t>?</a:t>
            </a:r>
            <a:r>
              <a:rPr lang="ru-RU" sz="44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8100000" scaled="1"/>
                  <a:tileRect/>
                </a:gradFill>
              </a:rPr>
              <a:t>, </a:t>
            </a:r>
            <a:r>
              <a:rPr lang="ru-RU" sz="4400" dirty="0" smtClean="0">
                <a:solidFill>
                  <a:srgbClr val="0033CC"/>
                </a:solidFill>
              </a:rPr>
              <a:t>.</a:t>
            </a:r>
            <a:r>
              <a:rPr lang="ru-RU" sz="44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8100000" scaled="1"/>
                  <a:tileRect/>
                </a:gradFill>
              </a:rPr>
              <a:t>» </a:t>
            </a:r>
            <a:r>
              <a:rPr lang="ru-RU" sz="32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8100000" scaled="1"/>
                  <a:tileRect/>
                </a:gradFill>
              </a:rPr>
              <a:t>в зависимости от интонации. </a:t>
            </a:r>
            <a:endParaRPr lang="ru-RU" sz="3200" dirty="0"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8100000" scaled="1"/>
                <a:tileRect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Мои рисунки\Изображение\Изображение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500174"/>
            <a:ext cx="3214678" cy="5214974"/>
          </a:xfrm>
          <a:prstGeom prst="ellipse">
            <a:avLst/>
          </a:prstGeom>
          <a:noFill/>
          <a:effectLst>
            <a:reflection blurRad="6350" stA="52000" endA="300" endPos="35000" dir="5400000" sy="-100000" algn="bl" rotWithShape="0"/>
            <a:softEdge rad="31750"/>
          </a:effectLst>
        </p:spPr>
      </p:pic>
      <p:sp>
        <p:nvSpPr>
          <p:cNvPr id="4" name="TextBox 3"/>
          <p:cNvSpPr txBox="1"/>
          <p:nvPr/>
        </p:nvSpPr>
        <p:spPr>
          <a:xfrm>
            <a:off x="-83654" y="214290"/>
            <a:ext cx="92276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И сказала скалка: </a:t>
            </a:r>
            <a:r>
              <a:rPr lang="ru-RU" sz="4000" b="1" i="1" dirty="0" smtClean="0">
                <a:solidFill>
                  <a:schemeClr val="bg1"/>
                </a:solidFill>
              </a:rPr>
              <a:t>«Мне Федору жалко».</a:t>
            </a:r>
          </a:p>
          <a:p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2643182"/>
            <a:ext cx="1500198" cy="6286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2893207" y="2750339"/>
            <a:ext cx="107157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00628" y="2143116"/>
            <a:ext cx="49564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/>
              <a:t>:</a:t>
            </a:r>
            <a:endParaRPr lang="ru-RU" sz="8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57884" y="2643182"/>
            <a:ext cx="1500198" cy="6286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5322099" y="2750339"/>
            <a:ext cx="107157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6286512" y="2643182"/>
            <a:ext cx="1000132" cy="6429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929454" y="3071810"/>
            <a:ext cx="428628" cy="2143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0" idx="2"/>
          </p:cNvCxnSpPr>
          <p:nvPr/>
        </p:nvCxnSpPr>
        <p:spPr>
          <a:xfrm rot="5400000" flipH="1" flipV="1">
            <a:off x="6758006" y="2707473"/>
            <a:ext cx="414334" cy="7143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6000760" y="2643182"/>
            <a:ext cx="1000132" cy="6429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5857884" y="2643182"/>
            <a:ext cx="892975" cy="5715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5857884" y="2643182"/>
            <a:ext cx="642942" cy="4286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5857884" y="2643182"/>
            <a:ext cx="357190" cy="2143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357818" y="2571744"/>
            <a:ext cx="5196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„</a:t>
            </a:r>
            <a:endParaRPr lang="ru-RU" sz="60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7429520" y="2357430"/>
            <a:ext cx="5870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”</a:t>
            </a:r>
            <a:endParaRPr lang="ru-RU" sz="7200" dirty="0"/>
          </a:p>
        </p:txBody>
      </p:sp>
      <p:sp>
        <p:nvSpPr>
          <p:cNvPr id="74" name="TextBox 73"/>
          <p:cNvSpPr txBox="1"/>
          <p:nvPr/>
        </p:nvSpPr>
        <p:spPr>
          <a:xfrm>
            <a:off x="7786710" y="2285992"/>
            <a:ext cx="4700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/>
              <a:t>.</a:t>
            </a:r>
            <a:endParaRPr lang="ru-RU" sz="8800" dirty="0"/>
          </a:p>
        </p:txBody>
      </p:sp>
      <p:sp>
        <p:nvSpPr>
          <p:cNvPr id="75" name="TextBox 74"/>
          <p:cNvSpPr txBox="1"/>
          <p:nvPr/>
        </p:nvSpPr>
        <p:spPr>
          <a:xfrm>
            <a:off x="3286116" y="4714884"/>
            <a:ext cx="169206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33CC"/>
                </a:solidFill>
              </a:rPr>
              <a:t>Слова</a:t>
            </a:r>
          </a:p>
          <a:p>
            <a:r>
              <a:rPr lang="ru-RU" sz="4000" b="1" dirty="0" smtClean="0">
                <a:solidFill>
                  <a:srgbClr val="FF33CC"/>
                </a:solidFill>
              </a:rPr>
              <a:t>автора</a:t>
            </a:r>
            <a:endParaRPr lang="ru-RU" sz="4000" b="1" dirty="0">
              <a:solidFill>
                <a:srgbClr val="FF33CC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072198" y="4572008"/>
            <a:ext cx="19127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FF00"/>
                </a:solidFill>
              </a:rPr>
              <a:t>Прямая</a:t>
            </a:r>
          </a:p>
          <a:p>
            <a:r>
              <a:rPr lang="ru-RU" sz="4000" b="1" dirty="0" smtClean="0">
                <a:solidFill>
                  <a:srgbClr val="00FF00"/>
                </a:solidFill>
              </a:rPr>
              <a:t>речь</a:t>
            </a:r>
            <a:endParaRPr lang="ru-RU" sz="4000" b="1" dirty="0">
              <a:solidFill>
                <a:srgbClr val="00FF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14810" y="3500438"/>
            <a:ext cx="317426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33CC"/>
                </a:solidFill>
              </a:rPr>
              <a:t>А</a:t>
            </a:r>
            <a:r>
              <a:rPr lang="ru-RU" sz="6600" b="1" dirty="0" smtClean="0"/>
              <a:t> :  </a:t>
            </a:r>
            <a:r>
              <a:rPr lang="ru-RU" sz="6600" b="1" dirty="0" smtClean="0">
                <a:solidFill>
                  <a:srgbClr val="00FF00"/>
                </a:solidFill>
              </a:rPr>
              <a:t>«П»</a:t>
            </a:r>
            <a:r>
              <a:rPr lang="ru-RU" sz="6600" b="1" dirty="0" smtClean="0"/>
              <a:t>.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0"/>
            <a:ext cx="821808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И заплакали блюдца: </a:t>
            </a:r>
            <a:r>
              <a:rPr lang="ru-RU" sz="4000" b="1" i="1" dirty="0" smtClean="0">
                <a:solidFill>
                  <a:schemeClr val="bg1"/>
                </a:solidFill>
              </a:rPr>
              <a:t>«Не лучше ль </a:t>
            </a:r>
          </a:p>
          <a:p>
            <a:r>
              <a:rPr lang="ru-RU" sz="4000" b="1" i="1" dirty="0" smtClean="0">
                <a:solidFill>
                  <a:schemeClr val="bg1"/>
                </a:solidFill>
              </a:rPr>
              <a:t>вернуться?»</a:t>
            </a:r>
          </a:p>
          <a:p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2643182"/>
            <a:ext cx="1500198" cy="6286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2893207" y="2750339"/>
            <a:ext cx="107157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00628" y="2143116"/>
            <a:ext cx="49564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/>
              <a:t>:</a:t>
            </a:r>
            <a:endParaRPr lang="ru-RU" sz="8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57884" y="2643182"/>
            <a:ext cx="1500198" cy="6286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5322099" y="2750339"/>
            <a:ext cx="107157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6286512" y="2643182"/>
            <a:ext cx="1000132" cy="6429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929454" y="3071810"/>
            <a:ext cx="428628" cy="2143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0" idx="2"/>
          </p:cNvCxnSpPr>
          <p:nvPr/>
        </p:nvCxnSpPr>
        <p:spPr>
          <a:xfrm rot="5400000" flipH="1" flipV="1">
            <a:off x="6758006" y="2707473"/>
            <a:ext cx="414334" cy="7143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6000760" y="2643182"/>
            <a:ext cx="1000132" cy="6429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5857884" y="2643182"/>
            <a:ext cx="892975" cy="5715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5857884" y="2643182"/>
            <a:ext cx="642942" cy="4286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5857884" y="2643182"/>
            <a:ext cx="357190" cy="2143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357818" y="2571744"/>
            <a:ext cx="5196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„</a:t>
            </a:r>
            <a:endParaRPr lang="ru-RU" sz="60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7858148" y="2428868"/>
            <a:ext cx="5870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”</a:t>
            </a:r>
            <a:endParaRPr lang="ru-RU" sz="7200" dirty="0"/>
          </a:p>
        </p:txBody>
      </p:sp>
      <p:sp>
        <p:nvSpPr>
          <p:cNvPr id="74" name="TextBox 73"/>
          <p:cNvSpPr txBox="1"/>
          <p:nvPr/>
        </p:nvSpPr>
        <p:spPr>
          <a:xfrm>
            <a:off x="7358082" y="2357430"/>
            <a:ext cx="707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?</a:t>
            </a:r>
            <a:endParaRPr lang="ru-RU" sz="7200" dirty="0"/>
          </a:p>
        </p:txBody>
      </p:sp>
      <p:sp>
        <p:nvSpPr>
          <p:cNvPr id="75" name="TextBox 74"/>
          <p:cNvSpPr txBox="1"/>
          <p:nvPr/>
        </p:nvSpPr>
        <p:spPr>
          <a:xfrm>
            <a:off x="3214678" y="5000636"/>
            <a:ext cx="169206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33CC"/>
                </a:solidFill>
              </a:rPr>
              <a:t>Слова</a:t>
            </a:r>
          </a:p>
          <a:p>
            <a:r>
              <a:rPr lang="ru-RU" sz="4000" b="1" dirty="0" smtClean="0">
                <a:solidFill>
                  <a:srgbClr val="FF33CC"/>
                </a:solidFill>
              </a:rPr>
              <a:t>автора</a:t>
            </a:r>
            <a:endParaRPr lang="ru-RU" sz="4000" b="1" dirty="0">
              <a:solidFill>
                <a:srgbClr val="FF33CC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857884" y="5000636"/>
            <a:ext cx="19127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FF00"/>
                </a:solidFill>
              </a:rPr>
              <a:t>Прямая</a:t>
            </a:r>
          </a:p>
          <a:p>
            <a:r>
              <a:rPr lang="ru-RU" sz="4000" b="1" dirty="0" smtClean="0">
                <a:solidFill>
                  <a:srgbClr val="00FF00"/>
                </a:solidFill>
              </a:rPr>
              <a:t>речь</a:t>
            </a:r>
            <a:endParaRPr lang="ru-RU" sz="4000" b="1" dirty="0">
              <a:solidFill>
                <a:srgbClr val="00FF00"/>
              </a:solidFill>
            </a:endParaRPr>
          </a:p>
        </p:txBody>
      </p:sp>
      <p:pic>
        <p:nvPicPr>
          <p:cNvPr id="2" name="Picture 2" descr="C:\Documents and Settings\Admin\Мои документы\Мои рисунки\федорено горе\Изображение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357298"/>
            <a:ext cx="3286116" cy="5500702"/>
          </a:xfrm>
          <a:prstGeom prst="ellipse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4357686" y="3500438"/>
            <a:ext cx="334097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33CC"/>
                </a:solidFill>
              </a:rPr>
              <a:t>А</a:t>
            </a:r>
            <a:r>
              <a:rPr lang="ru-RU" sz="6600" b="1" dirty="0" smtClean="0"/>
              <a:t> :  </a:t>
            </a:r>
            <a:r>
              <a:rPr lang="ru-RU" sz="6600" b="1" dirty="0" smtClean="0">
                <a:solidFill>
                  <a:srgbClr val="00FF00"/>
                </a:solidFill>
              </a:rPr>
              <a:t>«П?»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57224" y="1714488"/>
            <a:ext cx="752699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8100000" scaled="1"/>
                  <a:tileRect/>
                </a:gradFill>
              </a:rPr>
              <a:t>   Если прямая речь стоит перед словами</a:t>
            </a:r>
          </a:p>
          <a:p>
            <a:r>
              <a:rPr lang="ru-RU" sz="32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8100000" scaled="1"/>
                  <a:tileRect/>
                </a:gradFill>
              </a:rPr>
              <a:t>автора, то после неё ставится тире, а </a:t>
            </a:r>
          </a:p>
          <a:p>
            <a:r>
              <a:rPr lang="ru-RU" sz="32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8100000" scaled="1"/>
                  <a:tileRect/>
                </a:gradFill>
              </a:rPr>
              <a:t>слова автора пишутся с маленькой буквы.</a:t>
            </a:r>
          </a:p>
          <a:p>
            <a:r>
              <a:rPr lang="ru-RU" sz="32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8100000" scaled="1"/>
                  <a:tileRect/>
                </a:gradFill>
              </a:rPr>
              <a:t>  Слова автора обычно включают глаголы:</a:t>
            </a:r>
          </a:p>
          <a:p>
            <a:r>
              <a:rPr lang="ru-RU" sz="3200" i="1" dirty="0" smtClean="0">
                <a:solidFill>
                  <a:srgbClr val="FF9900"/>
                </a:solidFill>
              </a:rPr>
              <a:t>сказал, проговорил, произнёс, подумал,</a:t>
            </a:r>
          </a:p>
          <a:p>
            <a:r>
              <a:rPr lang="ru-RU" sz="3200" i="1" dirty="0" smtClean="0">
                <a:solidFill>
                  <a:srgbClr val="FF9900"/>
                </a:solidFill>
              </a:rPr>
              <a:t>спросил, воскликнул </a:t>
            </a:r>
            <a:r>
              <a:rPr lang="ru-RU" sz="3200" i="1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8100000" scaled="1"/>
                  <a:tileRect/>
                </a:gradFill>
              </a:rPr>
              <a:t>и др.</a:t>
            </a:r>
            <a:r>
              <a:rPr lang="ru-RU" sz="3200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8100000" scaled="1"/>
                  <a:tileRect/>
                </a:gradFill>
              </a:rPr>
              <a:t> </a:t>
            </a:r>
            <a:endParaRPr lang="ru-RU" sz="3200" dirty="0"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8100000" scaled="1"/>
                <a:tileRect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Мои документы\Мои рисунки\федорено горе\Изображение 0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85852" y="1000108"/>
            <a:ext cx="666438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«Держите её, держите!» </a:t>
            </a:r>
            <a:r>
              <a:rPr lang="ru-RU" sz="3200" b="1" dirty="0" smtClean="0"/>
              <a:t>– запищал </a:t>
            </a:r>
          </a:p>
          <a:p>
            <a:r>
              <a:rPr lang="ru-RU" sz="3200" b="1" dirty="0" smtClean="0"/>
              <a:t> Мишутка.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2928934"/>
            <a:ext cx="357181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  </a:t>
            </a:r>
            <a:r>
              <a:rPr lang="ru-RU" sz="6600" b="1" dirty="0" smtClean="0">
                <a:solidFill>
                  <a:srgbClr val="0033CC"/>
                </a:solidFill>
              </a:rPr>
              <a:t>«П!» - </a:t>
            </a:r>
            <a:r>
              <a:rPr lang="ru-RU" sz="6600" b="1" dirty="0" smtClean="0">
                <a:solidFill>
                  <a:srgbClr val="FF33CC"/>
                </a:solidFill>
              </a:rPr>
              <a:t>а.</a:t>
            </a:r>
            <a:endParaRPr lang="ru-RU" sz="6600" b="1" dirty="0">
              <a:solidFill>
                <a:srgbClr val="FF33CC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57950" y="2143116"/>
            <a:ext cx="1500198" cy="6286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2214554"/>
            <a:ext cx="1500198" cy="6286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3178959" y="2393149"/>
            <a:ext cx="92869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43240" y="2143116"/>
            <a:ext cx="519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„</a:t>
            </a:r>
            <a:endParaRPr lang="ru-RU" sz="6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072066" y="1857364"/>
            <a:ext cx="707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!</a:t>
            </a:r>
            <a:endParaRPr lang="ru-RU" sz="7200" dirty="0"/>
          </a:p>
        </p:txBody>
      </p:sp>
      <p:sp>
        <p:nvSpPr>
          <p:cNvPr id="12" name="TextBox 11"/>
          <p:cNvSpPr txBox="1"/>
          <p:nvPr/>
        </p:nvSpPr>
        <p:spPr>
          <a:xfrm>
            <a:off x="5357818" y="1500174"/>
            <a:ext cx="519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„</a:t>
            </a:r>
            <a:endParaRPr lang="ru-RU" sz="6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786446" y="1643050"/>
            <a:ext cx="53091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/>
              <a:t>-</a:t>
            </a:r>
            <a:endParaRPr lang="ru-RU" sz="8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858148" y="1714488"/>
            <a:ext cx="4700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/>
              <a:t>.</a:t>
            </a:r>
            <a:endParaRPr lang="ru-RU" sz="88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4429124" y="2428868"/>
            <a:ext cx="714380" cy="42862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6" idx="0"/>
          </p:cNvCxnSpPr>
          <p:nvPr/>
        </p:nvCxnSpPr>
        <p:spPr>
          <a:xfrm flipV="1">
            <a:off x="3643306" y="2214554"/>
            <a:ext cx="750099" cy="57150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786182" y="2214554"/>
            <a:ext cx="1000132" cy="64294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4071934" y="2214554"/>
            <a:ext cx="1071570" cy="64294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6" idx="1"/>
          </p:cNvCxnSpPr>
          <p:nvPr/>
        </p:nvCxnSpPr>
        <p:spPr>
          <a:xfrm rot="10800000" flipH="1">
            <a:off x="3643306" y="2214554"/>
            <a:ext cx="500066" cy="31432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4786314" y="2643182"/>
            <a:ext cx="357190" cy="21431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Мои рисунки\федорено горе\Изображение 0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1643050"/>
            <a:ext cx="74932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«Кто ел из моей миски?»</a:t>
            </a:r>
            <a:r>
              <a:rPr lang="ru-RU" sz="3600" b="1" dirty="0" smtClean="0"/>
              <a:t> – запищал </a:t>
            </a:r>
          </a:p>
          <a:p>
            <a:r>
              <a:rPr lang="ru-RU" sz="3600" b="1" dirty="0" smtClean="0"/>
              <a:t>  тонким голоском Мишутка.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3929066"/>
            <a:ext cx="368883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  </a:t>
            </a:r>
            <a:r>
              <a:rPr lang="ru-RU" sz="6600" b="1" dirty="0" smtClean="0">
                <a:solidFill>
                  <a:srgbClr val="0033CC"/>
                </a:solidFill>
              </a:rPr>
              <a:t>«П?» - </a:t>
            </a:r>
            <a:r>
              <a:rPr lang="ru-RU" sz="6600" b="1" dirty="0" smtClean="0">
                <a:solidFill>
                  <a:srgbClr val="FF33CC"/>
                </a:solidFill>
              </a:rPr>
              <a:t>а.</a:t>
            </a:r>
            <a:endParaRPr lang="ru-RU" sz="6600" b="1" dirty="0">
              <a:solidFill>
                <a:srgbClr val="FF33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3000372"/>
            <a:ext cx="519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„</a:t>
            </a:r>
            <a:endParaRPr lang="ru-RU" sz="6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3143248"/>
            <a:ext cx="1500198" cy="6286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1321571" y="3321843"/>
            <a:ext cx="92869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86116" y="2857496"/>
            <a:ext cx="707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?</a:t>
            </a:r>
            <a:endParaRPr lang="ru-RU" sz="7200" dirty="0"/>
          </a:p>
        </p:txBody>
      </p:sp>
      <p:sp>
        <p:nvSpPr>
          <p:cNvPr id="9" name="TextBox 8"/>
          <p:cNvSpPr txBox="1"/>
          <p:nvPr/>
        </p:nvSpPr>
        <p:spPr>
          <a:xfrm>
            <a:off x="3714744" y="2500306"/>
            <a:ext cx="519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„</a:t>
            </a:r>
            <a:endParaRPr lang="ru-RU" sz="6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286248" y="2643182"/>
            <a:ext cx="53091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/>
              <a:t>-</a:t>
            </a:r>
            <a:endParaRPr lang="ru-RU" sz="88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00628" y="3071810"/>
            <a:ext cx="1500198" cy="6286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>
            <a:stCxn id="6" idx="2"/>
          </p:cNvCxnSpPr>
          <p:nvPr/>
        </p:nvCxnSpPr>
        <p:spPr>
          <a:xfrm rot="5400000" flipH="1" flipV="1">
            <a:off x="2596742" y="3082522"/>
            <a:ext cx="628648" cy="75009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2285984" y="3143248"/>
            <a:ext cx="714380" cy="64294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1785918" y="3143248"/>
            <a:ext cx="642942" cy="64294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2071670" y="3143248"/>
            <a:ext cx="642942" cy="64294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1771632" y="3157534"/>
            <a:ext cx="385762" cy="35719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6" idx="3"/>
          </p:cNvCxnSpPr>
          <p:nvPr/>
        </p:nvCxnSpPr>
        <p:spPr>
          <a:xfrm flipV="1">
            <a:off x="2857488" y="3457572"/>
            <a:ext cx="428628" cy="32861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572264" y="2643182"/>
            <a:ext cx="4700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/>
              <a:t>.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Мои рисунки\федорено горе\Изображение 0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2976" y="1142984"/>
            <a:ext cx="75901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«Отпусти меня в деревню»,</a:t>
            </a:r>
            <a:r>
              <a:rPr lang="ru-RU" sz="3600" b="1" dirty="0" smtClean="0"/>
              <a:t> – </a:t>
            </a:r>
            <a:r>
              <a:rPr lang="ru-RU" sz="3600" b="1" dirty="0" err="1" smtClean="0"/>
              <a:t>попро</a:t>
            </a:r>
            <a:r>
              <a:rPr lang="ru-RU" sz="3600" b="1" dirty="0" smtClean="0"/>
              <a:t>-</a:t>
            </a:r>
          </a:p>
          <a:p>
            <a:r>
              <a:rPr lang="ru-RU" sz="3600" b="1" dirty="0" smtClean="0"/>
              <a:t>  сила Машенька медведя.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3429000"/>
            <a:ext cx="351410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  </a:t>
            </a:r>
            <a:r>
              <a:rPr lang="ru-RU" sz="6600" b="1" dirty="0" smtClean="0">
                <a:solidFill>
                  <a:srgbClr val="0033CC"/>
                </a:solidFill>
              </a:rPr>
              <a:t>«П», - </a:t>
            </a:r>
            <a:r>
              <a:rPr lang="ru-RU" sz="6600" b="1" dirty="0" smtClean="0"/>
              <a:t>а.</a:t>
            </a:r>
            <a:endParaRPr lang="ru-RU" sz="6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28728" y="2428868"/>
            <a:ext cx="519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„</a:t>
            </a:r>
            <a:endParaRPr lang="ru-RU" sz="6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2571744"/>
            <a:ext cx="1500198" cy="6286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solidFill>
                <a:schemeClr val="tx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1464447" y="2750339"/>
            <a:ext cx="92869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00430" y="2285992"/>
            <a:ext cx="707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/>
              <a:t>,</a:t>
            </a:r>
            <a:endParaRPr lang="ru-RU" sz="7200" dirty="0"/>
          </a:p>
        </p:txBody>
      </p:sp>
      <p:sp>
        <p:nvSpPr>
          <p:cNvPr id="9" name="TextBox 8"/>
          <p:cNvSpPr txBox="1"/>
          <p:nvPr/>
        </p:nvSpPr>
        <p:spPr>
          <a:xfrm>
            <a:off x="3357554" y="1928802"/>
            <a:ext cx="519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„</a:t>
            </a:r>
            <a:endParaRPr lang="ru-RU" sz="6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214810" y="1928802"/>
            <a:ext cx="5309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-</a:t>
            </a:r>
            <a:endParaRPr lang="ru-RU" sz="88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57818" y="2500306"/>
            <a:ext cx="1500198" cy="62864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>
            <a:stCxn id="6" idx="2"/>
          </p:cNvCxnSpPr>
          <p:nvPr/>
        </p:nvCxnSpPr>
        <p:spPr>
          <a:xfrm rot="5400000" flipH="1" flipV="1">
            <a:off x="2739618" y="2511018"/>
            <a:ext cx="628648" cy="75009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2428860" y="2571744"/>
            <a:ext cx="714380" cy="64294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2214546" y="2571744"/>
            <a:ext cx="642942" cy="64294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1928794" y="2571744"/>
            <a:ext cx="642942" cy="64294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1914508" y="2586030"/>
            <a:ext cx="385762" cy="35719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6" idx="3"/>
          </p:cNvCxnSpPr>
          <p:nvPr/>
        </p:nvCxnSpPr>
        <p:spPr>
          <a:xfrm flipV="1">
            <a:off x="3000364" y="2886068"/>
            <a:ext cx="428628" cy="32861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929454" y="2071678"/>
            <a:ext cx="4700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/>
              <a:t>.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591</Words>
  <Application>Microsoft Office PowerPoint</Application>
  <PresentationFormat>Экран (4:3)</PresentationFormat>
  <Paragraphs>113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71</cp:revision>
  <dcterms:modified xsi:type="dcterms:W3CDTF">2013-11-14T04:52:53Z</dcterms:modified>
</cp:coreProperties>
</file>