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8"/>
  </p:notesMasterIdLst>
  <p:sldIdLst>
    <p:sldId id="256" r:id="rId2"/>
    <p:sldId id="270" r:id="rId3"/>
    <p:sldId id="271" r:id="rId4"/>
    <p:sldId id="274" r:id="rId5"/>
    <p:sldId id="276" r:id="rId6"/>
    <p:sldId id="275" r:id="rId7"/>
    <p:sldId id="291" r:id="rId8"/>
    <p:sldId id="268" r:id="rId9"/>
    <p:sldId id="293" r:id="rId10"/>
    <p:sldId id="287" r:id="rId11"/>
    <p:sldId id="266" r:id="rId12"/>
    <p:sldId id="278" r:id="rId13"/>
    <p:sldId id="289" r:id="rId14"/>
    <p:sldId id="260" r:id="rId15"/>
    <p:sldId id="292" r:id="rId16"/>
    <p:sldId id="290" r:id="rId17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71639"/>
    <a:srgbClr val="080E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Щелчок правит 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0EAA34-7A9A-4F37-AF7C-BE2CD9EC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A4C5-7800-4B75-B172-D0E3CDFC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9F51-7FCC-41CF-B84D-1B78E60E2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AC83-62BA-47F1-B6F4-0B928B25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828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B8C3-0958-4369-A4CF-59E35A1E3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24EF-5778-47A8-8DD1-9C1E5760D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1878-F274-4712-BF44-DFA1D0ABA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B87F-C33E-4A43-B659-757D2BE9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5619-D940-4105-8B20-B86067C52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83B5-1ADA-4919-A5A3-E67993C10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2E5D-E781-435C-9F58-C499797B5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DC1C-26C6-4CF5-95CA-81753145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347F-4093-44A7-AF15-210B09490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6A320D-BC44-44DB-AFB4-BC1AA4FC6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1844824"/>
            <a:ext cx="8460432" cy="25202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Урок русского языка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4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Сложные слова</a:t>
            </a: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класс 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18864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defRPr/>
            </a:pPr>
            <a:r>
              <a:rPr lang="ru-RU" sz="16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Государственное бюджетное </a:t>
            </a:r>
          </a:p>
          <a:p>
            <a:pPr algn="ctr">
              <a:defRPr/>
            </a:pPr>
            <a:r>
              <a:rPr lang="ru-RU" sz="16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общеобразовательное учреждение </a:t>
            </a:r>
          </a:p>
          <a:p>
            <a:pPr algn="ctr">
              <a:defRPr/>
            </a:pPr>
            <a:r>
              <a:rPr lang="ru-RU" sz="16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средняя общеобразовательная школа  № 538 </a:t>
            </a:r>
          </a:p>
          <a:p>
            <a:pPr algn="ctr">
              <a:defRPr/>
            </a:pPr>
            <a:r>
              <a:rPr lang="ru-RU" sz="16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 углубленным изучением информационных технологий </a:t>
            </a:r>
          </a:p>
          <a:p>
            <a:pPr algn="ctr">
              <a:defRPr/>
            </a:pPr>
            <a:r>
              <a:rPr lang="ru-RU" sz="16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Кировского района Санкт-Петербурга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99592" y="4941168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r">
              <a:defRPr/>
            </a:pP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Автор-составитель: </a:t>
            </a:r>
          </a:p>
          <a:p>
            <a:pPr algn="r">
              <a:defRPr/>
            </a:pP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учитель начальной школы </a:t>
            </a:r>
          </a:p>
          <a:p>
            <a:pPr algn="r">
              <a:defRPr/>
            </a:pP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Андрианова Л.И.</a:t>
            </a:r>
            <a:endParaRPr lang="ru-RU" sz="2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560" y="5661248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>
              <a:defRPr/>
            </a:pP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2013</a:t>
            </a:r>
            <a:endParaRPr lang="ru-RU" sz="2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0" y="476672"/>
            <a:ext cx="2663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 dirty="0">
                <a:solidFill>
                  <a:srgbClr val="FB0707"/>
                </a:solidFill>
                <a:latin typeface="Arial" charset="0"/>
              </a:rPr>
              <a:t>птицелов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232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>
                <a:solidFill>
                  <a:srgbClr val="FB0707"/>
                </a:solidFill>
                <a:latin typeface="Arial" charset="0"/>
              </a:rPr>
              <a:t>луноход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115616" y="5301208"/>
            <a:ext cx="2368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400" dirty="0">
                <a:solidFill>
                  <a:srgbClr val="FB0707"/>
                </a:solidFill>
                <a:latin typeface="Arial" charset="0"/>
              </a:rPr>
              <a:t>водопад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4067944" y="5805264"/>
            <a:ext cx="9366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348038" y="3284538"/>
            <a:ext cx="792162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915816" y="764704"/>
            <a:ext cx="9366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lg" len="lg"/>
            <a:tailEnd type="oval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6398" name="Picture 14" descr="http://www.scenicreflections.com/files/The_Beauty_of_Autumn_Wallpaper_uxb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293096"/>
            <a:ext cx="2997358" cy="2248018"/>
          </a:xfrm>
          <a:prstGeom prst="rect">
            <a:avLst/>
          </a:prstGeom>
          <a:noFill/>
        </p:spPr>
      </p:pic>
      <p:pic>
        <p:nvPicPr>
          <p:cNvPr id="16400" name="Picture 16" descr="http://img.aucland.ru/market-photos/530/4d43d2404cVvSWhL.jpg"/>
          <p:cNvPicPr>
            <a:picLocks noChangeAspect="1" noChangeArrowheads="1"/>
          </p:cNvPicPr>
          <p:nvPr/>
        </p:nvPicPr>
        <p:blipFill>
          <a:blip r:embed="rId3" cstate="email"/>
          <a:srcRect l="5000" t="16667" r="5000"/>
          <a:stretch>
            <a:fillRect/>
          </a:stretch>
        </p:blipFill>
        <p:spPr bwMode="auto">
          <a:xfrm>
            <a:off x="4644008" y="1700808"/>
            <a:ext cx="2903363" cy="2016224"/>
          </a:xfrm>
          <a:prstGeom prst="rect">
            <a:avLst/>
          </a:prstGeom>
          <a:noFill/>
        </p:spPr>
      </p:pic>
      <p:pic>
        <p:nvPicPr>
          <p:cNvPr id="16402" name="Picture 18" descr="http://img0.liveinternet.ru/images/attach/b/3/11/4/11004576_1197204843_ss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332656"/>
            <a:ext cx="2448272" cy="2952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  <p:bldP spid="53255" grpId="0" autoUpdateAnimBg="0"/>
      <p:bldP spid="53256" grpId="0" autoUpdateAnimBg="0"/>
      <p:bldP spid="53257" grpId="0" animBg="1" autoUpdateAnimBg="0"/>
      <p:bldP spid="53258" grpId="0" animBg="1" autoUpdateAnimBg="0"/>
      <p:bldP spid="5325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3448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1" hangingPunct="1"/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Прочитаем и запомним:</a:t>
            </a:r>
            <a:endParaRPr lang="ru-RU" sz="4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8820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После мягких, шипящих и Ц</a:t>
            </a:r>
            <a:b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 сложных словах пишется 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.</a:t>
            </a:r>
            <a:b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А после твердых пишем 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–</a:t>
            </a:r>
            <a:b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Не перепутает их никто!</a:t>
            </a:r>
            <a:endParaRPr lang="ru-RU" sz="4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1723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prstClr val="black"/>
                </a:solidFill>
                <a:latin typeface="Calibri"/>
              </a:rPr>
              <a:t>пыл</a:t>
            </a:r>
            <a:r>
              <a:rPr lang="ru-RU" sz="4200" b="1" dirty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4200" b="1" dirty="0">
                <a:solidFill>
                  <a:prstClr val="black"/>
                </a:solidFill>
                <a:latin typeface="Calibri"/>
              </a:rPr>
              <a:t>сос    мыш</a:t>
            </a:r>
            <a:r>
              <a:rPr lang="ru-RU" sz="4200" b="1" dirty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4200" b="1" dirty="0">
                <a:solidFill>
                  <a:prstClr val="black"/>
                </a:solidFill>
                <a:latin typeface="Calibri"/>
              </a:rPr>
              <a:t>ловка    птиц</a:t>
            </a:r>
            <a:r>
              <a:rPr lang="ru-RU" sz="4200" b="1" dirty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4200" b="1" dirty="0">
                <a:solidFill>
                  <a:prstClr val="black"/>
                </a:solidFill>
                <a:latin typeface="Calibri"/>
              </a:rPr>
              <a:t>лов </a:t>
            </a: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139952" y="1412776"/>
            <a:ext cx="0" cy="5157192"/>
          </a:xfrm>
          <a:prstGeom prst="line">
            <a:avLst/>
          </a:prstGeom>
          <a:noFill/>
          <a:ln w="76200" cmpd="dbl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619250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04664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Составь слова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484784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сено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кол            сок        молоть</a:t>
            </a:r>
            <a:endParaRPr lang="ru-RU" sz="4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рыба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ход      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земля  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мешать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лёд  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косилка   мясо      выжимать</a:t>
            </a:r>
            <a:endParaRPr lang="ru-RU" sz="4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везде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лов     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бетон    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трясти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масло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вод     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мышь   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рубить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сад       </a:t>
            </a:r>
            <a:r>
              <a:rPr lang="ru-RU" sz="4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завод        кофе       </a:t>
            </a:r>
            <a:r>
              <a:rPr lang="ru-RU" sz="4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ловить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	Сенокосилка, рыболов, ледоход,</a:t>
            </a:r>
            <a:r>
              <a:rPr kumimoji="0" lang="ru-RU" sz="3600" b="1" i="0" u="none" strike="noStrike" kern="1200" normalizeH="0" noProof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вездеход, маслозавод, садовод.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0" lang="ru-RU" sz="3600" b="1" i="0" u="none" strike="noStrike" kern="1200" normalizeH="0" noProof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	Соковыжималка, землетрясение, мясорубка, бетономешалка, мышеловка, кофемолка. </a:t>
            </a:r>
            <a:r>
              <a:rPr lang="ru-RU" sz="3600" b="1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ru-RU" sz="3600" b="1" i="0" u="none" strike="noStrike" kern="1200" normalizeH="0" baseline="0" noProof="0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476672"/>
            <a:ext cx="286847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9552" y="980728"/>
            <a:ext cx="8604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Запиши, одним словом.</a:t>
            </a:r>
          </a:p>
          <a:p>
            <a:pPr lvl="0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Аппарат, который сам летает по воздуху ____________________________________</a:t>
            </a:r>
          </a:p>
          <a:p>
            <a:pPr lvl="0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Поток воды, который падает с большой высоты ______________________________</a:t>
            </a:r>
          </a:p>
          <a:p>
            <a:pPr lvl="0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Машина для измельчения овощей __________________________________________</a:t>
            </a:r>
          </a:p>
          <a:p>
            <a:pPr lvl="0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Жилет, который защищает тело солдата от пуль, как броня _____________________</a:t>
            </a:r>
          </a:p>
          <a:p>
            <a:endParaRPr lang="ru-RU" sz="2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САМОПРВЕРКА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Буратино </a:t>
            </a:r>
            <a:r>
              <a:rPr lang="ru-RU" sz="2800" b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говорит: </a:t>
            </a:r>
            <a:endParaRPr lang="ru-RU" sz="2800" b="1" u="sng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непонятные слова называются </a:t>
            </a:r>
            <a:endParaRPr lang="ru-RU" sz="2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сложными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</a:p>
          <a:p>
            <a:endParaRPr lang="ru-RU" sz="2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0"/>
            <a:ext cx="3699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</a:t>
            </a:r>
          </a:p>
        </p:txBody>
      </p:sp>
      <p:pic>
        <p:nvPicPr>
          <p:cNvPr id="51202" name="Picture 2" descr="http://img01.chitalnya.ru/upload2/293/9e9ac331ca0b8e421e61fe7b7689484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1693675" cy="2234953"/>
          </a:xfrm>
          <a:prstGeom prst="rect">
            <a:avLst/>
          </a:prstGeom>
          <a:noFill/>
        </p:spPr>
      </p:pic>
      <p:pic>
        <p:nvPicPr>
          <p:cNvPr id="51204" name="Picture 4" descr="http://vashprazdnik.org/photo/4fa11c22607cf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2369840" cy="23698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299695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2800" b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Мальвина</a:t>
            </a:r>
            <a:r>
              <a:rPr lang="ru-RU" sz="2800" b="1" u="sng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lvl="0"/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«Слова, у которых два корня называются сложными</a:t>
            </a:r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29200"/>
            <a:ext cx="874846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как вы ответите на </a:t>
            </a: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вопрос:</a:t>
            </a:r>
          </a:p>
          <a:p>
            <a:pPr lvl="0"/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 такое сложные слова?». Как соединяются корни сложных слов?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980728"/>
            <a:ext cx="511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Рассудите кто прав?</a:t>
            </a:r>
            <a:endParaRPr lang="ru-RU" sz="2800" b="1" u="sng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Источники информации: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3" descr="http://img1.liveinternet.ru/images/attach/c/2/74/324/74324895_large_ezhik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221088"/>
            <a:ext cx="2920370" cy="2365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53617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</a:t>
            </a:r>
            <a:r>
              <a:rPr lang="ru-RU" dirty="0" err="1" smtClean="0"/>
              <a:t>Жиренко</a:t>
            </a:r>
            <a:r>
              <a:rPr lang="ru-RU" dirty="0" smtClean="0"/>
              <a:t> </a:t>
            </a:r>
            <a:r>
              <a:rPr lang="ru-RU" dirty="0"/>
              <a:t>О.Е. </a:t>
            </a:r>
            <a:r>
              <a:rPr lang="ru-RU" dirty="0" err="1"/>
              <a:t>Гайдина</a:t>
            </a:r>
            <a:r>
              <a:rPr lang="ru-RU" dirty="0"/>
              <a:t> Л.И. Кочергина А.В. Учим русский с увлечением. М. «5 за знания», 2005.</a:t>
            </a:r>
          </a:p>
          <a:p>
            <a:pPr lvl="0"/>
            <a:r>
              <a:rPr lang="ru-RU" dirty="0" smtClean="0"/>
              <a:t>2. Александрова </a:t>
            </a:r>
            <a:r>
              <a:rPr lang="ru-RU" dirty="0"/>
              <a:t>Г.В. Занимательный русский язык. С.-П. «</a:t>
            </a:r>
            <a:r>
              <a:rPr lang="ru-RU" dirty="0" err="1"/>
              <a:t>Тригон</a:t>
            </a:r>
            <a:r>
              <a:rPr lang="ru-RU" dirty="0"/>
              <a:t>», 1998.</a:t>
            </a:r>
          </a:p>
          <a:p>
            <a:pPr lvl="0"/>
            <a:r>
              <a:rPr lang="ru-RU" dirty="0" smtClean="0"/>
              <a:t>3. </a:t>
            </a:r>
            <a:r>
              <a:rPr lang="ru-RU" dirty="0" err="1" smtClean="0"/>
              <a:t>Бунеев</a:t>
            </a:r>
            <a:r>
              <a:rPr lang="ru-RU" dirty="0" smtClean="0"/>
              <a:t> </a:t>
            </a:r>
            <a:r>
              <a:rPr lang="ru-RU" dirty="0"/>
              <a:t>Р.Н. </a:t>
            </a:r>
            <a:r>
              <a:rPr lang="ru-RU" dirty="0" err="1"/>
              <a:t>Бунеева</a:t>
            </a:r>
            <a:r>
              <a:rPr lang="ru-RU" dirty="0"/>
              <a:t> Е.В. Пронина О.В. Русский язык 3 класс М. «</a:t>
            </a:r>
            <a:r>
              <a:rPr lang="ru-RU" dirty="0" err="1"/>
              <a:t>Баласс</a:t>
            </a:r>
            <a:r>
              <a:rPr lang="ru-RU" dirty="0"/>
              <a:t>»,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208912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 тетрадочку открою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с наклоном положу,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 от вас, друзья, не скрою,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Ручку я вот так держу.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Сяду прямо, не нагнусь,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работу я возьмусь</a:t>
            </a:r>
            <a:endParaRPr lang="ru-RU" b="1" i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2780928"/>
            <a:ext cx="90011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Листья </a:t>
            </a: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желтые летят,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Падают, кружатся,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под ноги просто так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ковер ложатся!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за желтый снегопад?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просто ...</a:t>
            </a:r>
            <a:endParaRPr kumimoji="1"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6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15 </a:t>
            </a:r>
            <a:r>
              <a:rPr lang="ru-RU" sz="5400" b="1" i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декабря</a:t>
            </a:r>
            <a:endParaRPr lang="ru-RU" b="1" i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tabLst>
                <a:tab pos="4660900" algn="l"/>
              </a:tabLst>
            </a:pPr>
            <a:r>
              <a:rPr lang="ru-RU" sz="6000" b="1" i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Классная работа.</a:t>
            </a:r>
            <a:endParaRPr lang="ru-RU" sz="6000" b="1" i="1" u="sng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://sphotos-c.ak.fbcdn.net/hphotos-ak-snc6/p480x480/229816_10151079854695186_518032623_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1200" y="0"/>
            <a:ext cx="2342799" cy="2060848"/>
          </a:xfrm>
          <a:prstGeom prst="rect">
            <a:avLst/>
          </a:prstGeom>
          <a:noFill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867400" y="3213100"/>
            <a:ext cx="266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ПАД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43400" y="3124200"/>
            <a:ext cx="2133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19600" y="2971800"/>
            <a:ext cx="2133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59633" y="3200400"/>
            <a:ext cx="3540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</a:t>
            </a:r>
            <a:endParaRPr lang="ru-RU" sz="8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798" name="Arc 6"/>
          <p:cNvSpPr>
            <a:spLocks/>
          </p:cNvSpPr>
          <p:nvPr/>
        </p:nvSpPr>
        <p:spPr bwMode="auto">
          <a:xfrm rot="-2547659">
            <a:off x="1979613" y="2420938"/>
            <a:ext cx="2484437" cy="2216150"/>
          </a:xfrm>
          <a:custGeom>
            <a:avLst/>
            <a:gdLst>
              <a:gd name="T0" fmla="*/ 34621434 w 21476"/>
              <a:gd name="T1" fmla="*/ 0 h 21444"/>
              <a:gd name="T2" fmla="*/ 287410363 w 21476"/>
              <a:gd name="T3" fmla="*/ 204390415 h 21444"/>
              <a:gd name="T4" fmla="*/ 0 w 21476"/>
              <a:gd name="T5" fmla="*/ 229030090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rc 7"/>
          <p:cNvSpPr>
            <a:spLocks/>
          </p:cNvSpPr>
          <p:nvPr/>
        </p:nvSpPr>
        <p:spPr bwMode="auto">
          <a:xfrm rot="-2547659">
            <a:off x="6465888" y="2640013"/>
            <a:ext cx="1700212" cy="1509712"/>
          </a:xfrm>
          <a:custGeom>
            <a:avLst/>
            <a:gdLst>
              <a:gd name="T0" fmla="*/ 16214239 w 21476"/>
              <a:gd name="T1" fmla="*/ 0 h 21444"/>
              <a:gd name="T2" fmla="*/ 134602377 w 21476"/>
              <a:gd name="T3" fmla="*/ 94852846 h 21444"/>
              <a:gd name="T4" fmla="*/ 0 w 21476"/>
              <a:gd name="T5" fmla="*/ 106287551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11560" y="1700213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Опадение 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листьев </a:t>
            </a:r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деревьев и </a:t>
            </a:r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кустарников осенью.</a:t>
            </a:r>
            <a:endParaRPr kumimoji="1"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699792" y="476672"/>
            <a:ext cx="383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ЛИСТОПАД</a:t>
            </a:r>
            <a:endParaRPr kumimoji="1"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autoUpdateAnimBg="0"/>
      <p:bldP spid="33797" grpId="0" autoUpdateAnimBg="0"/>
      <p:bldP spid="33798" grpId="0" animBg="1" autoUpdateAnimBg="0"/>
      <p:bldP spid="33799" grpId="0" animBg="1" autoUpdateAnimBg="0"/>
      <p:bldP spid="33800" grpId="0" autoUpdateAnimBg="0"/>
      <p:bldP spid="338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rc 6"/>
          <p:cNvSpPr>
            <a:spLocks/>
          </p:cNvSpPr>
          <p:nvPr/>
        </p:nvSpPr>
        <p:spPr bwMode="auto">
          <a:xfrm rot="19052341">
            <a:off x="1354075" y="2715551"/>
            <a:ext cx="1700213" cy="1580296"/>
          </a:xfrm>
          <a:custGeom>
            <a:avLst/>
            <a:gdLst>
              <a:gd name="T0" fmla="*/ 16214249 w 21476"/>
              <a:gd name="T1" fmla="*/ 0 h 21444"/>
              <a:gd name="T2" fmla="*/ 134602535 w 21476"/>
              <a:gd name="T3" fmla="*/ 94852846 h 21444"/>
              <a:gd name="T4" fmla="*/ 0 w 21476"/>
              <a:gd name="T5" fmla="*/ 106287551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995936" y="4293096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187624" y="4293096"/>
            <a:ext cx="22320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084168" y="4293096"/>
            <a:ext cx="2230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3419872" y="3645024"/>
            <a:ext cx="0" cy="649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16416" y="3645024"/>
            <a:ext cx="0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Arc 16"/>
          <p:cNvSpPr>
            <a:spLocks/>
          </p:cNvSpPr>
          <p:nvPr/>
        </p:nvSpPr>
        <p:spPr bwMode="auto">
          <a:xfrm rot="19052341">
            <a:off x="6226797" y="2724806"/>
            <a:ext cx="1700212" cy="1509713"/>
          </a:xfrm>
          <a:custGeom>
            <a:avLst/>
            <a:gdLst>
              <a:gd name="T0" fmla="*/ 16214239 w 21476"/>
              <a:gd name="T1" fmla="*/ 0 h 21444"/>
              <a:gd name="T2" fmla="*/ 134602377 w 21476"/>
              <a:gd name="T3" fmla="*/ 94852979 h 21444"/>
              <a:gd name="T4" fmla="*/ 0 w 21476"/>
              <a:gd name="T5" fmla="*/ 106287692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48680"/>
            <a:ext cx="69847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СЛОЖНЫЕ СЛОВА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3" descr="http://img1.liveinternet.ru/images/attach/c/2/74/324/74324895_large_ezhik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3630" y="332656"/>
            <a:ext cx="2920370" cy="2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 autoUpdateAnimBg="0"/>
      <p:bldP spid="37897" grpId="0" animBg="1" autoUpdateAnimBg="0"/>
      <p:bldP spid="37898" grpId="0" animBg="1" autoUpdateAnimBg="0"/>
      <p:bldP spid="37899" grpId="0" animBg="1" autoUpdateAnimBg="0"/>
      <p:bldP spid="37900" grpId="0" animBg="1" autoUpdateAnimBg="0"/>
      <p:bldP spid="37901" grpId="0" animBg="1" autoUpdateAnimBg="0"/>
      <p:bldP spid="3790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11560" y="0"/>
            <a:ext cx="19942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/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пчел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вод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64088" y="2924944"/>
            <a:ext cx="20783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звезд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пад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563888" y="332656"/>
            <a:ext cx="1978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лес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руб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961063" y="980728"/>
            <a:ext cx="3182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err="1" smtClean="0">
                <a:solidFill>
                  <a:schemeClr val="accent2"/>
                </a:solidFill>
              </a:rPr>
              <a:t>пеш</a:t>
            </a:r>
            <a:r>
              <a:rPr lang="ru-RU" sz="4800" b="1" dirty="0" err="1" smtClean="0">
                <a:solidFill>
                  <a:srgbClr val="0000FF"/>
                </a:solidFill>
              </a:rPr>
              <a:t>Е</a:t>
            </a:r>
            <a:r>
              <a:rPr lang="ru-RU" sz="3200" b="1" dirty="0" err="1" smtClean="0">
                <a:solidFill>
                  <a:srgbClr val="0000FF"/>
                </a:solidFill>
              </a:rPr>
              <a:t>ход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940152" y="4005064"/>
            <a:ext cx="2736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сам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кат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96437" y="5005427"/>
            <a:ext cx="20078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сам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свал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27984" y="1772816"/>
            <a:ext cx="1882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пар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ход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39552" y="1772816"/>
            <a:ext cx="3384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хлеб</a:t>
            </a:r>
            <a:r>
              <a:rPr lang="ru-RU" sz="4800" b="1" dirty="0" smtClean="0">
                <a:solidFill>
                  <a:srgbClr val="0000FF"/>
                </a:solidFill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</a:rPr>
              <a:t>резка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53" name="Picture 13" descr="http://img1.liveinternet.ru/images/attach/c/2/74/324/74324895_large_ezhik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13584"/>
            <a:ext cx="462273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  <p:bldP spid="35847" grpId="0" autoUpdateAnimBg="0"/>
      <p:bldP spid="35848" grpId="0" autoUpdateAnimBg="0"/>
      <p:bldP spid="35849" grpId="0" autoUpdateAnimBg="0"/>
      <p:bldP spid="35850" grpId="0" autoUpdateAnimBg="0"/>
      <p:bldP spid="35851" grpId="0" autoUpdateAnimBg="0"/>
      <p:bldP spid="35852" grpId="0" autoUpdateAnimBg="0"/>
      <p:bldP spid="358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t-dialog.ru/wp-content/uploads/detskie-plakaty/092.jpg"/>
          <p:cNvPicPr>
            <a:picLocks noChangeAspect="1" noChangeArrowheads="1"/>
          </p:cNvPicPr>
          <p:nvPr/>
        </p:nvPicPr>
        <p:blipFill>
          <a:blip r:embed="rId2" cstate="email"/>
          <a:srcRect l="4756" t="949" r="1732" b="8965"/>
          <a:stretch>
            <a:fillRect/>
          </a:stretch>
        </p:blipFill>
        <p:spPr bwMode="auto">
          <a:xfrm>
            <a:off x="0" y="0"/>
            <a:ext cx="6300192" cy="6858000"/>
          </a:xfrm>
          <a:prstGeom prst="rect">
            <a:avLst/>
          </a:prstGeom>
          <a:noFill/>
        </p:spPr>
      </p:pic>
      <p:pic>
        <p:nvPicPr>
          <p:cNvPr id="49156" name="Picture 4" descr="http://s008.radikal.ru/i306/1111/d3/57504d49b3e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48680"/>
            <a:ext cx="28438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23528" y="2708920"/>
            <a:ext cx="8229600" cy="45259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ru-RU" sz="6000" b="1" dirty="0" smtClean="0"/>
          </a:p>
          <a:p>
            <a:pPr>
              <a:buFont typeface="Monotype Sorts" pitchFamily="2" charset="2"/>
              <a:buNone/>
            </a:pPr>
            <a:r>
              <a:rPr lang="ru-RU" sz="6000" b="1" dirty="0" smtClean="0"/>
              <a:t>     сам</a:t>
            </a:r>
            <a:r>
              <a:rPr lang="ru-RU" sz="6000" dirty="0" smtClean="0"/>
              <a:t>                       </a:t>
            </a:r>
            <a:r>
              <a:rPr lang="ru-RU" sz="6000" b="1" dirty="0" smtClean="0"/>
              <a:t>вар</a:t>
            </a:r>
            <a:endParaRPr lang="ru-RU" sz="6000" b="1" dirty="0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175448" y="3745632"/>
            <a:ext cx="862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8000" b="1" dirty="0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791072" y="4321696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3239344" y="4321696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5687616" y="432169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8423920" y="4321696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Arc 11"/>
          <p:cNvSpPr>
            <a:spLocks/>
          </p:cNvSpPr>
          <p:nvPr/>
        </p:nvSpPr>
        <p:spPr bwMode="auto">
          <a:xfrm rot="19052341">
            <a:off x="1365747" y="3185454"/>
            <a:ext cx="1700213" cy="1509713"/>
          </a:xfrm>
          <a:custGeom>
            <a:avLst/>
            <a:gdLst>
              <a:gd name="T0" fmla="*/ 16214249 w 21476"/>
              <a:gd name="T1" fmla="*/ 0 h 21444"/>
              <a:gd name="T2" fmla="*/ 134602535 w 21476"/>
              <a:gd name="T3" fmla="*/ 94852979 h 21444"/>
              <a:gd name="T4" fmla="*/ 0 w 21476"/>
              <a:gd name="T5" fmla="*/ 106287692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 rot="19052341">
            <a:off x="6551291" y="3385195"/>
            <a:ext cx="1700212" cy="1509713"/>
          </a:xfrm>
          <a:custGeom>
            <a:avLst/>
            <a:gdLst>
              <a:gd name="T0" fmla="*/ 16214239 w 21476"/>
              <a:gd name="T1" fmla="*/ 0 h 21444"/>
              <a:gd name="T2" fmla="*/ 134602377 w 21476"/>
              <a:gd name="T3" fmla="*/ 94852979 h 21444"/>
              <a:gd name="T4" fmla="*/ 0 w 21476"/>
              <a:gd name="T5" fmla="*/ 106287692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3887416" y="3745632"/>
            <a:ext cx="1439863" cy="12239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6064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Стоит толстячок,</a:t>
            </a:r>
          </a:p>
          <a:p>
            <a:pPr algn="ctr"/>
            <a:r>
              <a:rPr lang="ru-RU" sz="32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Подбоченя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бочок,</a:t>
            </a:r>
          </a:p>
          <a:p>
            <a:pPr algn="ctr"/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Шипит, кипит,</a:t>
            </a:r>
          </a:p>
          <a:p>
            <a:pPr algn="ctr"/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 чай пить велит. </a:t>
            </a:r>
            <a:endParaRPr lang="ru-RU" sz="32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Самовар).</a:t>
            </a:r>
          </a:p>
        </p:txBody>
      </p:sp>
      <p:pic>
        <p:nvPicPr>
          <p:cNvPr id="15375" name="Picture 15" descr="http://img-fotki.yandex.ru/get/5807/cadi-1986.4df/0_7f377_5392fb0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60648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63" grpId="0" animBg="1" autoUpdateAnimBg="0"/>
      <p:bldP spid="23564" grpId="0" animBg="1" autoUpdateAnimBg="0"/>
      <p:bldP spid="2356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Танцевать он всем велит,</a:t>
            </a:r>
          </a:p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Песни петь заставит.</a:t>
            </a:r>
          </a:p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Всех подряд он веселит,</a:t>
            </a:r>
          </a:p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Устали не знает,</a:t>
            </a:r>
          </a:p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века у нас живёт,</a:t>
            </a:r>
          </a:p>
          <a:p>
            <a:pPr algn="ctr"/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Дружный, шумный …. (хоровод)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75448" y="3745632"/>
            <a:ext cx="862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8000" b="1" dirty="0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791072" y="4321696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239344" y="4321696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87616" y="432169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423920" y="4321696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19052341">
            <a:off x="1365747" y="3185454"/>
            <a:ext cx="1700213" cy="1509713"/>
          </a:xfrm>
          <a:custGeom>
            <a:avLst/>
            <a:gdLst>
              <a:gd name="T0" fmla="*/ 16214249 w 21476"/>
              <a:gd name="T1" fmla="*/ 0 h 21444"/>
              <a:gd name="T2" fmla="*/ 134602535 w 21476"/>
              <a:gd name="T3" fmla="*/ 94852979 h 21444"/>
              <a:gd name="T4" fmla="*/ 0 w 21476"/>
              <a:gd name="T5" fmla="*/ 106287692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12"/>
          <p:cNvSpPr>
            <a:spLocks/>
          </p:cNvSpPr>
          <p:nvPr/>
        </p:nvSpPr>
        <p:spPr bwMode="auto">
          <a:xfrm rot="19052341">
            <a:off x="6551291" y="3385195"/>
            <a:ext cx="1700212" cy="1509713"/>
          </a:xfrm>
          <a:custGeom>
            <a:avLst/>
            <a:gdLst>
              <a:gd name="T0" fmla="*/ 16214239 w 21476"/>
              <a:gd name="T1" fmla="*/ 0 h 21444"/>
              <a:gd name="T2" fmla="*/ 134602377 w 21476"/>
              <a:gd name="T3" fmla="*/ 94852979 h 21444"/>
              <a:gd name="T4" fmla="*/ 0 w 21476"/>
              <a:gd name="T5" fmla="*/ 106287692 h 21444"/>
              <a:gd name="T6" fmla="*/ 0 60000 65536"/>
              <a:gd name="T7" fmla="*/ 0 60000 65536"/>
              <a:gd name="T8" fmla="*/ 0 60000 65536"/>
              <a:gd name="T9" fmla="*/ 0 w 21476"/>
              <a:gd name="T10" fmla="*/ 0 h 21444"/>
              <a:gd name="T11" fmla="*/ 21476 w 21476"/>
              <a:gd name="T12" fmla="*/ 21444 h 21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21444" fill="none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</a:path>
              <a:path w="21476" h="21444" stroke="0" extrusionOk="0">
                <a:moveTo>
                  <a:pt x="2587" y="-1"/>
                </a:moveTo>
                <a:cubicBezTo>
                  <a:pt x="12570" y="1203"/>
                  <a:pt x="20402" y="9138"/>
                  <a:pt x="21476" y="19136"/>
                </a:cubicBezTo>
                <a:lnTo>
                  <a:pt x="0" y="2144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887416" y="3745632"/>
            <a:ext cx="1439863" cy="12239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789040"/>
            <a:ext cx="13528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хор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789040"/>
            <a:ext cx="13466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вод</a:t>
            </a:r>
            <a:endParaRPr lang="ru-RU" sz="6000" dirty="0"/>
          </a:p>
        </p:txBody>
      </p:sp>
      <p:pic>
        <p:nvPicPr>
          <p:cNvPr id="52226" name="Picture 2" descr="http://elena-freevoice.com/wp-content/uploads/2012/09/horov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332656"/>
            <a:ext cx="3271193" cy="2239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359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Monotype Sorts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Elin</dc:creator>
  <cp:lastModifiedBy>YANNA SHALYPINA</cp:lastModifiedBy>
  <cp:revision>39</cp:revision>
  <dcterms:created xsi:type="dcterms:W3CDTF">1980-01-03T23:56:33Z</dcterms:created>
  <dcterms:modified xsi:type="dcterms:W3CDTF">2014-07-05T18:21:05Z</dcterms:modified>
</cp:coreProperties>
</file>