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C3390-FFE4-4571-801B-B750DD6DA4BF}" type="datetimeFigureOut">
              <a:rPr lang="ru-RU" smtClean="0"/>
              <a:t>02.12.2012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9CA33-C9B9-425E-94ED-1EC686A0805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Лечение чистотелом следует начинать со слабых настоев, чтобы организм привык к нему. А также, совместно с приемом чистотела специалисты рекомендуют употреблять молоко и кисломолочные продукты (кефир, творог), для уменьшения токсичности растения. Суточная доза настоя - один стакан. </a:t>
            </a:r>
            <a:br>
              <a:rPr lang="ru-RU" dirty="0" smtClean="0"/>
            </a:br>
            <a:r>
              <a:rPr lang="ru-RU" dirty="0" smtClean="0"/>
              <a:t/>
            </a:r>
            <a:br>
              <a:rPr lang="ru-RU" dirty="0" smtClean="0"/>
            </a:br>
            <a:r>
              <a:rPr lang="ru-RU" dirty="0" smtClean="0"/>
              <a:t>Чистотел в малых дозах снижает кровяное давление, замедляет сердечную деятельность, успокаивает нервную систему, его принимают при неврозах, судорогах, параличах, эпилепсии, заболеваниях поджелудочной железы.</a:t>
            </a:r>
            <a:br>
              <a:rPr lang="ru-RU" dirty="0" smtClean="0"/>
            </a:br>
            <a:r>
              <a:rPr lang="ru-RU" dirty="0" smtClean="0"/>
              <a:t/>
            </a:r>
            <a:br>
              <a:rPr lang="ru-RU" dirty="0" smtClean="0"/>
            </a:br>
            <a:r>
              <a:rPr lang="ru-RU" b="0" i="1" dirty="0" smtClean="0"/>
              <a:t>Чистотел принимают внутрь</a:t>
            </a:r>
            <a:r>
              <a:rPr lang="ru-RU" b="0" dirty="0" smtClean="0"/>
              <a:t> при бронхиальной астме, гастритах, туберкулезе легких, кашле, коклюше, аллергии, грудной жабе, воспалении толстого кишечника, язве желудка и двенадцатиперстной кишки, полипах желудка и кишечника, раке желудка, язвенном колите, как желчегонное при заболеваниях печени, желчных протоков и желчного пузыря, желчнокаменной болезни, гепатите, ревматических суставных болях. </a:t>
            </a:r>
            <a:br>
              <a:rPr lang="ru-RU" b="0" dirty="0" smtClean="0"/>
            </a:br>
            <a:r>
              <a:rPr lang="ru-RU" b="0" dirty="0" smtClean="0"/>
              <a:t/>
            </a:r>
            <a:br>
              <a:rPr lang="ru-RU" b="0" dirty="0" smtClean="0"/>
            </a:br>
            <a:r>
              <a:rPr lang="ru-RU" b="0" dirty="0" smtClean="0"/>
              <a:t>Известны случаи, когда чистотелом </a:t>
            </a:r>
            <a:r>
              <a:rPr lang="ru-RU" b="0" i="1" dirty="0" smtClean="0"/>
              <a:t>излечивались безнадежные больные туберкулезом</a:t>
            </a:r>
            <a:r>
              <a:rPr lang="ru-RU" b="0" dirty="0" smtClean="0"/>
              <a:t> легких, на которых врачи поставили "крест", традиционная медицина была бессильна. А рецепт применялся следующий: пол-литровую банку заполнить измельченной сухой травой (на 1/4 объема), залить кипятком, накрыть крышкой и настаивать 2 часа. Этот настой принимать 3 раза в день по </a:t>
            </a:r>
            <a:r>
              <a:rPr lang="ru-RU" b="0" dirty="0" err="1" smtClean="0"/>
              <a:t>пол-стакана</a:t>
            </a:r>
            <a:r>
              <a:rPr lang="ru-RU" b="0" dirty="0" smtClean="0"/>
              <a:t>, запивая кефиром (от 3-х и более бутылок в день, пол-литровых конечно). </a:t>
            </a:r>
            <a:br>
              <a:rPr lang="ru-RU" b="0" dirty="0" smtClean="0"/>
            </a:br>
            <a:r>
              <a:rPr lang="ru-RU" b="0" dirty="0" smtClean="0"/>
              <a:t/>
            </a:r>
            <a:br>
              <a:rPr lang="ru-RU" b="0" dirty="0" smtClean="0"/>
            </a:br>
            <a:r>
              <a:rPr lang="ru-RU" b="0" dirty="0" smtClean="0"/>
              <a:t>Настой чистотела используют как мочегонное средство при водянке, </a:t>
            </a:r>
            <a:r>
              <a:rPr lang="ru-RU" b="0" dirty="0" err="1" smtClean="0"/>
              <a:t>папилломатозе</a:t>
            </a:r>
            <a:r>
              <a:rPr lang="ru-RU" b="0" dirty="0" smtClean="0"/>
              <a:t> мочевого пузыря, а также при заболеваниях суставов, подагре, ревматизме, полиартритах,  для увеличения лактации у кормящих матерей. </a:t>
            </a:r>
            <a:br>
              <a:rPr lang="ru-RU" b="0" dirty="0" smtClean="0"/>
            </a:br>
            <a:endParaRPr lang="ru-RU" b="0" dirty="0"/>
          </a:p>
        </p:txBody>
      </p:sp>
      <p:sp>
        <p:nvSpPr>
          <p:cNvPr id="4" name="Номер слайда 3"/>
          <p:cNvSpPr>
            <a:spLocks noGrp="1"/>
          </p:cNvSpPr>
          <p:nvPr>
            <p:ph type="sldNum" sz="quarter" idx="10"/>
          </p:nvPr>
        </p:nvSpPr>
        <p:spPr/>
        <p:txBody>
          <a:bodyPr/>
          <a:lstStyle/>
          <a:p>
            <a:fld id="{BDC9CA33-C9B9-425E-94ED-1EC686A08055}" type="slidenum">
              <a:rPr lang="ru-RU" smtClean="0"/>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Полезные свойства черной смородины известны многим: ее листья и ягоды еще используются для лечения почечных камней, болезней печени и дыхательных путей. Употребление ягод смородины чрезвычайно полезно при атеросклерозе.</a:t>
            </a:r>
          </a:p>
          <a:p>
            <a:r>
              <a:rPr lang="ru-RU" dirty="0" smtClean="0"/>
              <a:t>Витамин С, содержащийся в черной смородине, чрезвычайно важен для нормальной жизнедеятельности организма. Этот витамин, а также </a:t>
            </a:r>
            <a:r>
              <a:rPr lang="ru-RU" dirty="0" err="1" smtClean="0"/>
              <a:t>антоцианидины</a:t>
            </a:r>
            <a:r>
              <a:rPr lang="ru-RU" dirty="0" smtClean="0"/>
              <a:t> обладают мощными </a:t>
            </a:r>
            <a:r>
              <a:rPr lang="ru-RU" dirty="0" err="1" smtClean="0"/>
              <a:t>антиокислительными</a:t>
            </a:r>
            <a:r>
              <a:rPr lang="ru-RU" dirty="0" smtClean="0"/>
              <a:t> свойствами. Черная смородина обладает противовоспалительными и дезинфицирующими свойствами, ее сок применяется для лечения ангины. В народной медицине эта ягода используется для приготовления травяного чая и как лекарство от диареи и жара. Черная смородина предотвращает развитие большого количества болезней, в том числе рака.</a:t>
            </a:r>
          </a:p>
          <a:p>
            <a:r>
              <a:rPr lang="ru-RU" dirty="0" smtClean="0"/>
              <a:t>Черная смородина признана учеными самой полезной для здоровья ягодой. Она повышает иммунитет и сопротивляемость организма различным заболеваниям.</a:t>
            </a:r>
          </a:p>
          <a:p>
            <a:r>
              <a:rPr lang="ru-RU" dirty="0" smtClean="0"/>
              <a:t>Немало важно отметить, что полезные свойства ягод черной смородины сохраняются в домашних заготовках в процессе переработки и консервирования.</a:t>
            </a:r>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наружных заболеваниях поврежденный участок кожи очищают, наносят пипеткой облепиховое масло, затем накладывают марлевую повязку. Повязки меняют через день. При лечении различных язв перед нанесением облепихового масла их лучше промыть раствором пенициллина. При язве желудка масло принимают внутрь по 1 чайной ложке 2-3 раза в день.</a:t>
            </a:r>
          </a:p>
          <a:p>
            <a:r>
              <a:rPr lang="ru-RU" dirty="0" smtClean="0"/>
              <a:t>      В домашних условиях плоды облепихи после отжима сока, измельчения и высушивания настаивают в подсолнечном масле в теплом месте в течение двух недель, процеживают. В этом случае получается маслянистая жидкость с большим содержанием подсолнечного масла и меньшим содержанием биологически активных веществ.</a:t>
            </a:r>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Отваром малиновых цветков лечат воспаление глаз и геморрой; листья малины применяют для удаления угрей и прыщей. Зимой, когда ягод нет, в качестве общеукрепляющего и жаропонижающего средства можно применять веточки малинника. Для этого ветки заливают кипятком и настаивают на протяжении 30 минут. В конце получается настой с превосходным вкусом приятного малинового цвета.</a:t>
            </a:r>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Резаные, глубокие рваные раны, ущемления, содранная кожа, ожоги от кипятка, трещины на губах, на пальцах, сосках груди также хорошо поддаются лечению этой мазью. Это прекрасное средство и для ухода за кожей маленьких детей: опрелости, дерматиты от пеленок, сыпь новорожденных, реакция на </a:t>
            </a:r>
            <a:r>
              <a:rPr lang="ru-RU" dirty="0" err="1" smtClean="0"/>
              <a:t>памперсы</a:t>
            </a:r>
            <a:r>
              <a:rPr lang="ru-RU" dirty="0" smtClean="0"/>
              <a:t> — все это быстро исчезает под действием мази. Приготовить ее нетрудно в домашних условиях. Для этого 50 г измельченных в пудру цветков календулы смешать с 200 г топленого нутряного свиного сала, поставить на кипящую водяную баню и, постоянно помешивая деревянной лопаточкой, довести до однородной консистенции. Хранить в холодильнике.</a:t>
            </a:r>
          </a:p>
          <a:p>
            <a:r>
              <a:rPr lang="ru-RU" dirty="0" smtClean="0"/>
              <a:t>При жирной себорее, розовых и вульгарных угрях полезны компрессы из соцветий календулы: 1 ч.л. спиртовой настойки на 0,5 ст. теплой кипяченой воды.</a:t>
            </a:r>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Крапива - ценное поливитаминное растение, своеобразный природный концентрат витаминов. Аскорбиновой кислоты в ней вдвое больше, чем в плодах черной смородины и лимоне, содержание каротина выше, чем в ягодах облепихи, моркови и щавеле, а всего лишь 20 листьев крапивы обеспечивают наш организм суточной нормой витамина А. Помимо этого, крапива богата витаминами К, Е и В и микроэлементами: среди которых железо, магний, медь, кальций и др. В листьях крапивы также содержатся </a:t>
            </a:r>
            <a:r>
              <a:rPr lang="ru-RU" dirty="0" err="1" smtClean="0"/>
              <a:t>флаваноиды</a:t>
            </a:r>
            <a:r>
              <a:rPr lang="ru-RU" dirty="0" smtClean="0"/>
              <a:t>, дубильные вещества, танины, фитонциды, органические кислоты, хлорофилл, гликозиды и другие. Такой богатый набор биологически активных элементов и объясняет широкий спектр общеукрепляющего и лечебно-профилактического свойства крапивы. Крапива позволяет восстановить функции жизненно важных органов и нормализовать работу организма в целом.</a:t>
            </a:r>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Оказывает тонизирующее действие, устраняет ощущение усталости. Полезен при заболевании щитовидной железы.</a:t>
            </a:r>
          </a:p>
          <a:p>
            <a:r>
              <a:rPr lang="ru-RU" sz="1200" kern="1200" dirty="0" smtClean="0">
                <a:solidFill>
                  <a:schemeClr val="tx1"/>
                </a:solidFill>
                <a:latin typeface="+mn-lt"/>
                <a:ea typeface="+mn-ea"/>
                <a:cs typeface="+mn-cs"/>
              </a:rPr>
              <a:t>Из молодых листьев ранней весной делают салаты и приправы к мясным и рыбным блюдам, варят супы и щи, готовят сок. Поджаренные корни употребляют как суррогат кофе. Для уничтожения горечи листья выдерживают некоторое время в холодной подсоленной воде, затем варят 5-6 мин. В некоторых странах листья заквашивают впрок, как капусту, а цветочные почки маринуют.</a:t>
            </a:r>
          </a:p>
          <a:p>
            <a:r>
              <a:rPr lang="ru-RU" sz="1200" kern="1200" dirty="0" smtClean="0">
                <a:solidFill>
                  <a:schemeClr val="tx1"/>
                </a:solidFill>
                <a:latin typeface="+mn-lt"/>
                <a:ea typeface="+mn-ea"/>
                <a:cs typeface="+mn-cs"/>
              </a:rPr>
              <a:t>Лекарственным сырьем служат корни и надземная часть растения. Корни выкапывают осенью или ранней весной до отрастания листьев, отряхивают от земли, обрезают надземную часть и боковые корни, моют в холодной воде, разрезают и подвяливают несколько дней.</a:t>
            </a:r>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Сок из свежих листьев подорожника эффективен при лечении ран роговицы; подавляет рост патогенного стафилококка в разведении 1:2, синегнойной палочки в разведении 1:4 и задерживает рост гемолитического стрептококка в разведении 1:2. Экстракт из листьев оказывает седативное и гипотензивное действие. Водные настои из листьев подорожника усиливают активность ресничек мерцательного эпителия дыхательных путей, что ведет к усилению секреции бронхиальной слизи, вследствие чего мокрота разжижается и облегчается ее выделение при кашле. Экстракт из листьев подорожника большого оказывает кровоостанавливающее, ранозаживляющее и бактериостатическое действие при лечении ран. Подорожник оказывает некоторое успокаивающее действие, понижает артериальное давление.</a:t>
            </a:r>
          </a:p>
          <a:p>
            <a:r>
              <a:rPr lang="ru-RU" dirty="0" smtClean="0"/>
              <a:t>     В гомеопатии сок, эссенция подорожника используется при тахикардии, полиурии, импотенции, головной и зубной боли, боли в ушах. Как противовоспалительное, ранозаживляющее, </a:t>
            </a:r>
            <a:r>
              <a:rPr lang="ru-RU" dirty="0" err="1" smtClean="0"/>
              <a:t>гемостатическое</a:t>
            </a:r>
            <a:r>
              <a:rPr lang="ru-RU" dirty="0" smtClean="0"/>
              <a:t> средство применяется настой подорожника (наружно). В тибетской, китайской, монгольской и корейской медицине сок, настой подорожника </a:t>
            </a:r>
            <a:r>
              <a:rPr lang="ru-RU" dirty="0" err="1" smtClean="0"/>
              <a:t>применятечя</a:t>
            </a:r>
            <a:r>
              <a:rPr lang="ru-RU" dirty="0" smtClean="0"/>
              <a:t> как ранозаживляющее, </a:t>
            </a:r>
            <a:r>
              <a:rPr lang="ru-RU" dirty="0" err="1" smtClean="0"/>
              <a:t>гемостатическое</a:t>
            </a:r>
            <a:r>
              <a:rPr lang="ru-RU" dirty="0" smtClean="0"/>
              <a:t>, а сок подорожника с медом- эффективное диуретическое при дизурии у детей. </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Шалфей показан при лечении воспалительных заболеваний мочеполовых органов, при холецистите, колите, легких формах сахарного диабета, туберкулезе легких; лист шалфея входит в состав многих желудочных и грудных сборов. Считается, что применение настоев (и отваров) шалфея снижает потоотделение, облегчает неприятные проявления климактерического периода, помогает при гипертонии.</a:t>
            </a:r>
          </a:p>
          <a:p>
            <a:r>
              <a:rPr lang="ru-RU" dirty="0" smtClean="0"/>
              <a:t>Настой шалфея используется также при лечении гнойных ран, язв, ожогов, обморожений, а также при нейродермите, геморрое, выпадении волос.</a:t>
            </a:r>
          </a:p>
          <a:p>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тибетской медицине череду применяют при малокровии, атеросклерозе, сибирской язве, туберкулезе легких и как жаропонижающее.</a:t>
            </a:r>
            <a:br>
              <a:rPr lang="ru-RU" dirty="0" smtClean="0"/>
            </a:br>
            <a:r>
              <a:rPr lang="ru-RU" dirty="0" smtClean="0"/>
              <a:t>Настои, настойки, мази из череды назначают при лишаях, болезнях желудка (язвы, катары), болезнях почек (в т.ч. при водянке), при болезнях глаз, селезенки, печени и т.д.</a:t>
            </a:r>
            <a:br>
              <a:rPr lang="ru-RU" dirty="0" smtClean="0"/>
            </a:br>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Ромашка аптечная одно из самых лучших средств лечения острых и хронических воспалений слизистой оболочки желудка (язвы желудка). Она не только снимает симптомы, но и действует исцеляющее. </a:t>
            </a:r>
            <a:br>
              <a:rPr lang="ru-RU" dirty="0" smtClean="0"/>
            </a:br>
            <a:r>
              <a:rPr lang="ru-RU" dirty="0" smtClean="0"/>
              <a:t/>
            </a:r>
            <a:br>
              <a:rPr lang="ru-RU" dirty="0" smtClean="0"/>
            </a:br>
            <a:r>
              <a:rPr lang="ru-RU" dirty="0" smtClean="0"/>
              <a:t>Следует также знать, что лечебный эффект применения ромашки виден только при длительном, последовательном применении ее в течении 2-3 месяцев, а то и дольше. </a:t>
            </a:r>
            <a:br>
              <a:rPr lang="ru-RU" dirty="0" smtClean="0"/>
            </a:br>
            <a:r>
              <a:rPr lang="ru-RU" dirty="0" smtClean="0"/>
              <a:t/>
            </a:r>
            <a:br>
              <a:rPr lang="ru-RU" dirty="0" smtClean="0"/>
            </a:br>
            <a:r>
              <a:rPr lang="ru-RU" dirty="0" smtClean="0"/>
              <a:t>Противовоспалительное свойство ромашки аптечной используется и при многих других заболеваниях, таких, как колит, воспаление вызванные хроническим запором с коликами. </a:t>
            </a:r>
            <a:br>
              <a:rPr lang="ru-RU" dirty="0" smtClean="0"/>
            </a:br>
            <a:r>
              <a:rPr lang="ru-RU" dirty="0" smtClean="0"/>
              <a:t/>
            </a:r>
            <a:br>
              <a:rPr lang="ru-RU" dirty="0" smtClean="0"/>
            </a:br>
            <a:r>
              <a:rPr lang="ru-RU" dirty="0" smtClean="0"/>
              <a:t>Ромашка также рекомендуется при повышенной возбудимости, невралгических болях, зубной боли.</a:t>
            </a:r>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Интересно, что наряду с применением плодов шиповника для оздоровления организма известны были также и целебные свойства его лепестков. Использовали их для заживления ран, снятия зуда, при аритмии сердца и нервном переутомлении.</a:t>
            </a:r>
            <a:br>
              <a:rPr lang="ru-RU" dirty="0" smtClean="0"/>
            </a:br>
            <a:r>
              <a:rPr lang="ru-RU" dirty="0" smtClean="0"/>
              <a:t/>
            </a:r>
            <a:br>
              <a:rPr lang="ru-RU" dirty="0" smtClean="0"/>
            </a:br>
            <a:r>
              <a:rPr lang="ru-RU" dirty="0" smtClean="0"/>
              <a:t>Дошедшие до нас народные рецепты, которые на протяжении веков использовали знахари и целители, поражают разнообразием применения различных частей этого растения. Современная медицина научно обосновала применение многих из них для лечения и профилактики ряда заболеваний.</a:t>
            </a:r>
            <a:br>
              <a:rPr lang="ru-RU" dirty="0" smtClean="0"/>
            </a:br>
            <a:r>
              <a:rPr lang="ru-RU" dirty="0" smtClean="0"/>
              <a:t/>
            </a:r>
            <a:br>
              <a:rPr lang="ru-RU" dirty="0" smtClean="0"/>
            </a:br>
            <a:r>
              <a:rPr lang="ru-RU" dirty="0" smtClean="0"/>
              <a:t>Установлено, что шиповник – рекордсмен по содержанию витамина С и наличию целого ряда витаминов: А, Р, Е, К и других, содержащихся не только в плодах, но и в листьях. Лечебными свойствами обладают также лепестки цветков и корни растения.</a:t>
            </a:r>
            <a:endParaRPr lang="ru-RU" dirty="0"/>
          </a:p>
        </p:txBody>
      </p:sp>
      <p:sp>
        <p:nvSpPr>
          <p:cNvPr id="4" name="Номер слайда 3"/>
          <p:cNvSpPr>
            <a:spLocks noGrp="1"/>
          </p:cNvSpPr>
          <p:nvPr>
            <p:ph type="sldNum" sz="quarter" idx="10"/>
          </p:nvPr>
        </p:nvSpPr>
        <p:spPr/>
        <p:txBody>
          <a:bodyPr/>
          <a:lstStyle/>
          <a:p>
            <a:fld id="{BDC9CA33-C9B9-425E-94ED-1EC686A08055}"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02.12.2012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783350"/>
          </a:xfrm>
        </p:spPr>
        <p:txBody>
          <a:bodyPr>
            <a:normAutofit/>
          </a:bodyPr>
          <a:lstStyle/>
          <a:p>
            <a:pPr algn="ctr"/>
            <a:r>
              <a:rPr lang="ru-RU" sz="5400" b="1" dirty="0" smtClean="0">
                <a:solidFill>
                  <a:srgbClr val="00B050"/>
                </a:solidFill>
              </a:rPr>
              <a:t>Лекарственные травы Самарской области</a:t>
            </a:r>
            <a:r>
              <a:rPr lang="ru-RU" sz="5400" dirty="0" smtClean="0">
                <a:solidFill>
                  <a:srgbClr val="00B050"/>
                </a:solidFill>
              </a:rPr>
              <a:t>.</a:t>
            </a:r>
            <a:r>
              <a:rPr lang="ru-RU" dirty="0" smtClean="0">
                <a:solidFill>
                  <a:srgbClr val="00B050"/>
                </a:solidFill>
              </a:rPr>
              <a:t/>
            </a:r>
            <a:br>
              <a:rPr lang="ru-RU" dirty="0" smtClean="0">
                <a:solidFill>
                  <a:srgbClr val="00B050"/>
                </a:solidFill>
              </a:rPr>
            </a:br>
            <a:endParaRPr lang="ru-RU" sz="2800" dirty="0">
              <a:solidFill>
                <a:srgbClr val="00B050"/>
              </a:solidFill>
            </a:endParaRPr>
          </a:p>
        </p:txBody>
      </p:sp>
      <p:sp>
        <p:nvSpPr>
          <p:cNvPr id="3" name="Подзаголовок 2"/>
          <p:cNvSpPr>
            <a:spLocks noGrp="1"/>
          </p:cNvSpPr>
          <p:nvPr>
            <p:ph type="subTitle" idx="1"/>
          </p:nvPr>
        </p:nvSpPr>
        <p:spPr>
          <a:xfrm>
            <a:off x="1142976" y="4500570"/>
            <a:ext cx="7406640" cy="1316672"/>
          </a:xfrm>
        </p:spPr>
        <p:txBody>
          <a:bodyPr/>
          <a:lstStyle/>
          <a:p>
            <a:pPr algn="ctr"/>
            <a:r>
              <a:rPr lang="ru-RU" b="1" dirty="0" smtClean="0"/>
              <a:t>Презентация Ивановой Л.Ю.</a:t>
            </a:r>
          </a:p>
          <a:p>
            <a:pPr algn="ctr"/>
            <a:r>
              <a:rPr lang="ru-RU" b="1" dirty="0" smtClean="0"/>
              <a:t>Центр образования при исправительных учреждениях</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Шиповник</a:t>
            </a:r>
            <a:endParaRPr lang="ru-RU" u="sng" dirty="0"/>
          </a:p>
        </p:txBody>
      </p:sp>
      <p:pic>
        <p:nvPicPr>
          <p:cNvPr id="5" name="Содержимое 4" descr="be77a13d631f.jpg"/>
          <p:cNvPicPr>
            <a:picLocks noGrp="1" noChangeAspect="1"/>
          </p:cNvPicPr>
          <p:nvPr>
            <p:ph sz="half" idx="1"/>
          </p:nvPr>
        </p:nvPicPr>
        <p:blipFill>
          <a:blip r:embed="rId3"/>
          <a:stretch>
            <a:fillRect/>
          </a:stretch>
        </p:blipFill>
        <p:spPr>
          <a:xfrm>
            <a:off x="1071538" y="1643050"/>
            <a:ext cx="3974551" cy="4286280"/>
          </a:xfrm>
        </p:spPr>
      </p:pic>
      <p:sp>
        <p:nvSpPr>
          <p:cNvPr id="4" name="Содержимое 3"/>
          <p:cNvSpPr>
            <a:spLocks noGrp="1"/>
          </p:cNvSpPr>
          <p:nvPr>
            <p:ph sz="half" idx="2"/>
          </p:nvPr>
        </p:nvSpPr>
        <p:spPr>
          <a:xfrm>
            <a:off x="5000628" y="1643050"/>
            <a:ext cx="3933060" cy="4663440"/>
          </a:xfrm>
        </p:spPr>
        <p:txBody>
          <a:bodyPr>
            <a:normAutofit/>
          </a:bodyPr>
          <a:lstStyle/>
          <a:p>
            <a:pPr>
              <a:buNone/>
            </a:pPr>
            <a:r>
              <a:rPr lang="ru-RU" sz="1800" b="1" dirty="0" smtClean="0"/>
              <a:t>     Плоды </a:t>
            </a:r>
            <a:r>
              <a:rPr lang="ru-RU" sz="1800" b="1" dirty="0" smtClean="0"/>
              <a:t>шиповника - целая лаборатория , аккумулятор здоровья. Витамина С в них больше, чем в смородине и лимоне. Имеются витамины группы В,К,Р, каротин, сахара, дубильные вещества, органические кислоты, пектины, микроэлементы. В семенах содержится витамин Е. Плоды используют при лечении цинги, куриной слепоты (прочих авитаминозов), малокровии, хлорозе, атеросклерозе, гипертонии, кровотечениях.</a:t>
            </a:r>
            <a:endParaRPr lang="ru-RU"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Смородина черная</a:t>
            </a:r>
            <a:endParaRPr lang="ru-RU" u="sng" dirty="0"/>
          </a:p>
        </p:txBody>
      </p:sp>
      <p:sp>
        <p:nvSpPr>
          <p:cNvPr id="3" name="Содержимое 2"/>
          <p:cNvSpPr>
            <a:spLocks noGrp="1"/>
          </p:cNvSpPr>
          <p:nvPr>
            <p:ph sz="half" idx="1"/>
          </p:nvPr>
        </p:nvSpPr>
        <p:spPr>
          <a:xfrm>
            <a:off x="928662" y="1571612"/>
            <a:ext cx="3871914" cy="4663440"/>
          </a:xfrm>
        </p:spPr>
        <p:txBody>
          <a:bodyPr>
            <a:normAutofit/>
          </a:bodyPr>
          <a:lstStyle/>
          <a:p>
            <a:r>
              <a:rPr lang="ru-RU" sz="1800" b="1" dirty="0" smtClean="0"/>
              <a:t>Черная смородина имеет свойство предотвращать раковые заболевания и предохранять от болезней </a:t>
            </a:r>
            <a:r>
              <a:rPr lang="ru-RU" sz="1800" b="1" dirty="0" err="1" smtClean="0"/>
              <a:t>сердечно-сосудистой</a:t>
            </a:r>
            <a:r>
              <a:rPr lang="ru-RU" sz="1800" b="1" dirty="0" smtClean="0"/>
              <a:t> системы. Черная смородина так же препятствует ослаблению умственных способностей у людей преклонного возраста</a:t>
            </a:r>
            <a:r>
              <a:rPr lang="ru-RU" sz="1800" b="1" dirty="0" smtClean="0"/>
              <a:t>.</a:t>
            </a:r>
          </a:p>
          <a:p>
            <a:r>
              <a:rPr lang="ru-RU" sz="1800" b="1" dirty="0" smtClean="0"/>
              <a:t>У нее обнаружены </a:t>
            </a:r>
            <a:r>
              <a:rPr lang="ru-RU" sz="1800" b="1" dirty="0" smtClean="0"/>
              <a:t>способности препятствовать возникновению раковых заболеваний и болезни Альцгеймера, предохранять от болезней сердца и сосудов и диабета и надолго сохранять остроту зрения.</a:t>
            </a:r>
            <a:endParaRPr lang="ru-RU" sz="1800" b="1" dirty="0"/>
          </a:p>
        </p:txBody>
      </p:sp>
      <p:pic>
        <p:nvPicPr>
          <p:cNvPr id="5" name="Содержимое 4" descr="89046446_364893_w640_h640_smorodina_chernyj_zhemchug.jpg"/>
          <p:cNvPicPr>
            <a:picLocks noGrp="1" noChangeAspect="1"/>
          </p:cNvPicPr>
          <p:nvPr>
            <p:ph sz="half" idx="2"/>
          </p:nvPr>
        </p:nvPicPr>
        <p:blipFill>
          <a:blip r:embed="rId3"/>
          <a:stretch>
            <a:fillRect/>
          </a:stretch>
        </p:blipFill>
        <p:spPr>
          <a:xfrm>
            <a:off x="5276850" y="1571612"/>
            <a:ext cx="3657600" cy="46434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Облепиха</a:t>
            </a:r>
            <a:endParaRPr lang="ru-RU" u="sng" dirty="0"/>
          </a:p>
        </p:txBody>
      </p:sp>
      <p:pic>
        <p:nvPicPr>
          <p:cNvPr id="5" name="Содержимое 4" descr="71238084_1298699706_yagoduy_raz_37.jpg"/>
          <p:cNvPicPr>
            <a:picLocks noGrp="1" noChangeAspect="1"/>
          </p:cNvPicPr>
          <p:nvPr>
            <p:ph sz="half" idx="1"/>
          </p:nvPr>
        </p:nvPicPr>
        <p:blipFill>
          <a:blip r:embed="rId3"/>
          <a:stretch>
            <a:fillRect/>
          </a:stretch>
        </p:blipFill>
        <p:spPr>
          <a:xfrm>
            <a:off x="1285852" y="1857364"/>
            <a:ext cx="3500462" cy="4286279"/>
          </a:xfrm>
        </p:spPr>
      </p:pic>
      <p:sp>
        <p:nvSpPr>
          <p:cNvPr id="4" name="Содержимое 3"/>
          <p:cNvSpPr>
            <a:spLocks noGrp="1"/>
          </p:cNvSpPr>
          <p:nvPr>
            <p:ph sz="half" idx="2"/>
          </p:nvPr>
        </p:nvSpPr>
        <p:spPr>
          <a:xfrm>
            <a:off x="4929190" y="1714488"/>
            <a:ext cx="4004498" cy="4663440"/>
          </a:xfrm>
        </p:spPr>
        <p:txBody>
          <a:bodyPr>
            <a:normAutofit fontScale="92500" lnSpcReduction="10000"/>
          </a:bodyPr>
          <a:lstStyle/>
          <a:p>
            <a:r>
              <a:rPr lang="ru-RU" sz="1800" b="1" dirty="0" smtClean="0"/>
              <a:t>В медицине для лечения авитаминоза используется облепиховый сок, реже - различные настойки и водные настои, сиропы и масло. В народной медицине применяют и другие части растения. Припарками из листьев лечат ревматизм.</a:t>
            </a:r>
          </a:p>
          <a:p>
            <a:r>
              <a:rPr lang="ru-RU" sz="1800" b="1" dirty="0" smtClean="0"/>
              <a:t>      Особую ценность имеет облепиховое масло, содержание которого в мякоти плодов достигает 8-9 процентов. В официальной фармакопее оно применяется для лечения ожогов, пролежней, обмораживания, старческой катаракты, гастритов, диабета, малокровия, гипертонии, различных язв, атеросклероза.</a:t>
            </a:r>
          </a:p>
          <a:p>
            <a:endParaRPr lang="ru-RU"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Малина садовая</a:t>
            </a:r>
            <a:endParaRPr lang="ru-RU" u="sng" dirty="0"/>
          </a:p>
        </p:txBody>
      </p:sp>
      <p:sp>
        <p:nvSpPr>
          <p:cNvPr id="3" name="Содержимое 2"/>
          <p:cNvSpPr>
            <a:spLocks noGrp="1"/>
          </p:cNvSpPr>
          <p:nvPr>
            <p:ph sz="half" idx="1"/>
          </p:nvPr>
        </p:nvSpPr>
        <p:spPr>
          <a:xfrm>
            <a:off x="1000100" y="1524000"/>
            <a:ext cx="4093108" cy="4663440"/>
          </a:xfrm>
        </p:spPr>
        <p:txBody>
          <a:bodyPr>
            <a:normAutofit lnSpcReduction="10000"/>
          </a:bodyPr>
          <a:lstStyle/>
          <a:p>
            <a:r>
              <a:rPr lang="ru-RU" sz="1800" b="1" dirty="0" smtClean="0"/>
              <a:t>Народная медицина использует лечебные свойства малины в качестве жаропонижающего средства при гриппе, отхаркивающем при кашле, ларингитах и бронхитах как в смеси с другими лекарствами, так и самостоятельно</a:t>
            </a:r>
            <a:r>
              <a:rPr lang="ru-RU" sz="1800" b="1" dirty="0" smtClean="0"/>
              <a:t>.</a:t>
            </a:r>
          </a:p>
          <a:p>
            <a:r>
              <a:rPr lang="ru-RU" sz="1800" b="1" dirty="0" smtClean="0"/>
              <a:t> </a:t>
            </a:r>
            <a:r>
              <a:rPr lang="ru-RU" sz="1800" b="1" dirty="0" smtClean="0"/>
              <a:t>Малина стимулирует аппетит, нормализует деятельность кишечного тракта, служит противовоспалительным и противорвотным средством, приглушает боли в желудке. Также ягоды малины прекрасно зарекомендовали себя при гипертонической болезни, ангинах и авитаминозах С.</a:t>
            </a:r>
          </a:p>
          <a:p>
            <a:endParaRPr lang="ru-RU" sz="1800" dirty="0"/>
          </a:p>
        </p:txBody>
      </p:sp>
      <p:pic>
        <p:nvPicPr>
          <p:cNvPr id="5" name="Содержимое 4" descr="15603.jpg"/>
          <p:cNvPicPr>
            <a:picLocks noGrp="1" noChangeAspect="1"/>
          </p:cNvPicPr>
          <p:nvPr>
            <p:ph sz="half" idx="2"/>
          </p:nvPr>
        </p:nvPicPr>
        <p:blipFill>
          <a:blip r:embed="rId3"/>
          <a:stretch>
            <a:fillRect/>
          </a:stretch>
        </p:blipFill>
        <p:spPr>
          <a:xfrm>
            <a:off x="5072066" y="1571612"/>
            <a:ext cx="4071934" cy="450059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u="sng" dirty="0" smtClean="0">
                <a:solidFill>
                  <a:srgbClr val="00B050"/>
                </a:solidFill>
              </a:rPr>
              <a:t>Будьте здоровы!</a:t>
            </a:r>
            <a:endParaRPr lang="ru-RU" b="1" u="sng" dirty="0">
              <a:solidFill>
                <a:srgbClr val="00B050"/>
              </a:solidFill>
            </a:endParaRPr>
          </a:p>
        </p:txBody>
      </p:sp>
      <p:pic>
        <p:nvPicPr>
          <p:cNvPr id="5" name="Содержимое 4" descr="18795840002190f3baa3ff52bdb1738742d8219836.jpg"/>
          <p:cNvPicPr>
            <a:picLocks noGrp="1" noChangeAspect="1"/>
          </p:cNvPicPr>
          <p:nvPr>
            <p:ph sz="half" idx="1"/>
          </p:nvPr>
        </p:nvPicPr>
        <p:blipFill>
          <a:blip r:embed="rId2"/>
          <a:stretch>
            <a:fillRect/>
          </a:stretch>
        </p:blipFill>
        <p:spPr>
          <a:xfrm>
            <a:off x="1214414" y="2000240"/>
            <a:ext cx="3806848" cy="3564545"/>
          </a:xfrm>
        </p:spPr>
      </p:pic>
      <p:sp>
        <p:nvSpPr>
          <p:cNvPr id="4" name="Содержимое 3"/>
          <p:cNvSpPr>
            <a:spLocks noGrp="1"/>
          </p:cNvSpPr>
          <p:nvPr>
            <p:ph sz="half" idx="2"/>
          </p:nvPr>
        </p:nvSpPr>
        <p:spPr>
          <a:xfrm>
            <a:off x="5286380" y="2194560"/>
            <a:ext cx="3657600" cy="4663440"/>
          </a:xfrm>
        </p:spPr>
        <p:txBody>
          <a:bodyPr/>
          <a:lstStyle/>
          <a:p>
            <a:pPr>
              <a:buNone/>
            </a:pPr>
            <a:r>
              <a:rPr lang="ru-RU" dirty="0" smtClean="0"/>
              <a:t>   </a:t>
            </a:r>
            <a:r>
              <a:rPr lang="ru-RU" b="1" dirty="0" smtClean="0"/>
              <a:t>«Природа – это книга, которую надо прочитать и правильно понять». </a:t>
            </a:r>
            <a:r>
              <a:rPr lang="ru-RU" b="1" dirty="0" err="1" smtClean="0"/>
              <a:t>М.Л.Налбандян</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u="sng" dirty="0" smtClean="0"/>
              <a:t>Чистотел – «ласточкина трава», «русский женьшень».</a:t>
            </a:r>
            <a:endParaRPr lang="ru-RU" sz="2800" b="1" u="sng" dirty="0"/>
          </a:p>
        </p:txBody>
      </p:sp>
      <p:pic>
        <p:nvPicPr>
          <p:cNvPr id="5" name="Содержимое 4" descr="78319992_00.jpg"/>
          <p:cNvPicPr>
            <a:picLocks noGrp="1" noChangeAspect="1"/>
          </p:cNvPicPr>
          <p:nvPr>
            <p:ph sz="half" idx="1"/>
          </p:nvPr>
        </p:nvPicPr>
        <p:blipFill>
          <a:blip r:embed="rId3"/>
          <a:stretch>
            <a:fillRect/>
          </a:stretch>
        </p:blipFill>
        <p:spPr>
          <a:xfrm>
            <a:off x="1071538" y="1643050"/>
            <a:ext cx="3877550" cy="4071966"/>
          </a:xfrm>
        </p:spPr>
      </p:pic>
      <p:sp>
        <p:nvSpPr>
          <p:cNvPr id="4" name="Содержимое 3"/>
          <p:cNvSpPr>
            <a:spLocks noGrp="1"/>
          </p:cNvSpPr>
          <p:nvPr>
            <p:ph sz="half" idx="2"/>
          </p:nvPr>
        </p:nvSpPr>
        <p:spPr>
          <a:xfrm>
            <a:off x="5072066" y="1524000"/>
            <a:ext cx="3861622" cy="4663440"/>
          </a:xfrm>
        </p:spPr>
        <p:txBody>
          <a:bodyPr>
            <a:normAutofit/>
          </a:bodyPr>
          <a:lstStyle/>
          <a:p>
            <a:pPr>
              <a:buNone/>
            </a:pPr>
            <a:r>
              <a:rPr lang="ru-RU" sz="1600" b="1" dirty="0" smtClean="0"/>
              <a:t>      Растение </a:t>
            </a:r>
            <a:r>
              <a:rPr lang="ru-RU" sz="1600" b="1" dirty="0" smtClean="0"/>
              <a:t>имеет довольно широкий спектр действия и его применяют как противосудорожное, противовоспалительное, обезболивающее, бактерицидное, успокаивающее, противоопухолевое, мочегонное, желчегонное, ранозаживляющее, </a:t>
            </a:r>
            <a:r>
              <a:rPr lang="ru-RU" sz="1600" b="1" dirty="0" err="1" smtClean="0"/>
              <a:t>лактогонное</a:t>
            </a:r>
            <a:r>
              <a:rPr lang="ru-RU" sz="1600" b="1" dirty="0" smtClean="0"/>
              <a:t> средство. </a:t>
            </a:r>
            <a:br>
              <a:rPr lang="ru-RU" sz="1600" b="1" dirty="0" smtClean="0"/>
            </a:br>
            <a:r>
              <a:rPr lang="ru-RU" sz="1600" b="1" dirty="0" smtClean="0"/>
              <a:t/>
            </a:r>
            <a:br>
              <a:rPr lang="ru-RU" sz="1600" b="1" dirty="0" smtClean="0"/>
            </a:br>
            <a:r>
              <a:rPr lang="ru-RU" sz="1600" b="1" dirty="0" smtClean="0"/>
              <a:t>Чистотел широко используют для лечения и профилактики злокачественных новообразований. Особая ценность чистотела в том, что он задерживает рост опухолей и развитие метастазов. </a:t>
            </a:r>
            <a:br>
              <a:rPr lang="ru-RU" sz="1600" b="1" dirty="0" smtClean="0"/>
            </a:br>
            <a:endParaRPr lang="ru-RU"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u="sng" dirty="0" smtClean="0"/>
              <a:t>Календула лекарственная , «ноготки»</a:t>
            </a:r>
            <a:endParaRPr lang="ru-RU" u="sng" dirty="0"/>
          </a:p>
        </p:txBody>
      </p:sp>
      <p:sp>
        <p:nvSpPr>
          <p:cNvPr id="3" name="Содержимое 2"/>
          <p:cNvSpPr>
            <a:spLocks noGrp="1"/>
          </p:cNvSpPr>
          <p:nvPr>
            <p:ph sz="half" idx="1"/>
          </p:nvPr>
        </p:nvSpPr>
        <p:spPr>
          <a:xfrm>
            <a:off x="1142976" y="1524000"/>
            <a:ext cx="3950232" cy="4663440"/>
          </a:xfrm>
        </p:spPr>
        <p:txBody>
          <a:bodyPr>
            <a:normAutofit lnSpcReduction="10000"/>
          </a:bodyPr>
          <a:lstStyle/>
          <a:p>
            <a:r>
              <a:rPr lang="ru-RU" sz="1800" b="1" dirty="0" smtClean="0"/>
              <a:t>В народной медицине календулу применяют при язвенной болезни желудка и двенадцатиперстной кишки, гастритах, болезнях печени, как желчегонное, при заболеваниях десен, сердечных заболеваниях, гипертонической болезни, при лечении злокачественных опухолей и других заболеваниях. </a:t>
            </a:r>
            <a:endParaRPr lang="ru-RU" sz="1800" b="1" dirty="0" smtClean="0"/>
          </a:p>
          <a:p>
            <a:r>
              <a:rPr lang="ru-RU" sz="1800" b="1" dirty="0" smtClean="0"/>
              <a:t>Мазь </a:t>
            </a:r>
            <a:r>
              <a:rPr lang="ru-RU" sz="1800" b="1" dirty="0" smtClean="0"/>
              <a:t>из календулы — прекрасное и многостороннее средство при любых плохо заживающих ранах, заболеваниях кожи, закупорках, варикозных расширениях вен и пролежнях.</a:t>
            </a:r>
            <a:endParaRPr lang="ru-RU" sz="1800" b="1" dirty="0"/>
          </a:p>
        </p:txBody>
      </p:sp>
      <p:pic>
        <p:nvPicPr>
          <p:cNvPr id="5" name="Содержимое 4" descr="1291287893_176.jpg"/>
          <p:cNvPicPr>
            <a:picLocks noGrp="1" noChangeAspect="1"/>
          </p:cNvPicPr>
          <p:nvPr>
            <p:ph sz="half" idx="2"/>
          </p:nvPr>
        </p:nvPicPr>
        <p:blipFill>
          <a:blip r:embed="rId3"/>
          <a:stretch>
            <a:fillRect/>
          </a:stretch>
        </p:blipFill>
        <p:spPr>
          <a:xfrm>
            <a:off x="5356622" y="1524000"/>
            <a:ext cx="3498056" cy="46640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Крапива двудомная</a:t>
            </a:r>
            <a:endParaRPr lang="ru-RU" u="sng" dirty="0"/>
          </a:p>
        </p:txBody>
      </p:sp>
      <p:pic>
        <p:nvPicPr>
          <p:cNvPr id="5" name="Содержимое 4" descr="krapiva_dvudomnaya-1.jpg"/>
          <p:cNvPicPr>
            <a:picLocks noGrp="1" noChangeAspect="1"/>
          </p:cNvPicPr>
          <p:nvPr>
            <p:ph sz="half" idx="1"/>
          </p:nvPr>
        </p:nvPicPr>
        <p:blipFill>
          <a:blip r:embed="rId3"/>
          <a:stretch>
            <a:fillRect/>
          </a:stretch>
        </p:blipFill>
        <p:spPr>
          <a:xfrm>
            <a:off x="1142976" y="1643050"/>
            <a:ext cx="3878286" cy="4500594"/>
          </a:xfrm>
        </p:spPr>
      </p:pic>
      <p:sp>
        <p:nvSpPr>
          <p:cNvPr id="4" name="Содержимое 3"/>
          <p:cNvSpPr>
            <a:spLocks noGrp="1"/>
          </p:cNvSpPr>
          <p:nvPr>
            <p:ph sz="half" idx="2"/>
          </p:nvPr>
        </p:nvSpPr>
        <p:spPr>
          <a:xfrm>
            <a:off x="5068064" y="1643050"/>
            <a:ext cx="4075936" cy="4663440"/>
          </a:xfrm>
        </p:spPr>
        <p:txBody>
          <a:bodyPr>
            <a:normAutofit lnSpcReduction="10000"/>
          </a:bodyPr>
          <a:lstStyle/>
          <a:p>
            <a:pPr>
              <a:buNone/>
            </a:pPr>
            <a:r>
              <a:rPr lang="ru-RU" sz="1600" dirty="0" smtClean="0"/>
              <a:t>     </a:t>
            </a:r>
            <a:r>
              <a:rPr lang="ru-RU" sz="1600" b="1" dirty="0" smtClean="0"/>
              <a:t>Крапива </a:t>
            </a:r>
            <a:r>
              <a:rPr lang="ru-RU" sz="1600" b="1" dirty="0" smtClean="0"/>
              <a:t>часто применяется как ранозаживляющее, мочегонное, общеукрепляющее, слабительное, витаминное, противосудорожное, отхаркивающее средство. Крапива используется в народной медицине для лечения многих болезней, применяется при различных кровотечениях, геморрое, почечнокаменной, </a:t>
            </a:r>
            <a:r>
              <a:rPr lang="ru-RU" sz="1600" b="1" dirty="0" err="1" smtClean="0"/>
              <a:t>желчекаменной</a:t>
            </a:r>
            <a:r>
              <a:rPr lang="ru-RU" sz="1600" b="1" dirty="0" smtClean="0"/>
              <a:t> болезни, удушье, болезнях печени и желчных путей, отеках, запорах, заболеваниях сердца, туберкулезе, бронхиальной астме, бронхитах, аллергиях. Наружно крапиву используют при открытых ранах, кровотечениях, кожных заболеваниях, для укрепления и роста волос.</a:t>
            </a:r>
            <a:endParaRPr lang="ru-RU"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Одуванчик</a:t>
            </a:r>
            <a:endParaRPr lang="ru-RU" u="sng" dirty="0"/>
          </a:p>
        </p:txBody>
      </p:sp>
      <p:sp>
        <p:nvSpPr>
          <p:cNvPr id="3" name="Содержимое 2"/>
          <p:cNvSpPr>
            <a:spLocks noGrp="1"/>
          </p:cNvSpPr>
          <p:nvPr>
            <p:ph sz="half" idx="1"/>
          </p:nvPr>
        </p:nvSpPr>
        <p:spPr>
          <a:xfrm>
            <a:off x="928662" y="1714488"/>
            <a:ext cx="3871914" cy="4663440"/>
          </a:xfrm>
        </p:spPr>
        <p:txBody>
          <a:bodyPr>
            <a:normAutofit fontScale="92500" lnSpcReduction="10000"/>
          </a:bodyPr>
          <a:lstStyle/>
          <a:p>
            <a:pPr>
              <a:buNone/>
            </a:pPr>
            <a:r>
              <a:rPr lang="ru-RU" sz="1800" dirty="0" smtClean="0"/>
              <a:t>      </a:t>
            </a:r>
            <a:r>
              <a:rPr lang="ru-RU" sz="1800" b="1" dirty="0" smtClean="0"/>
              <a:t>Используется </a:t>
            </a:r>
            <a:r>
              <a:rPr lang="ru-RU" sz="1800" b="1" dirty="0" smtClean="0"/>
              <a:t>для улучшения аппетита, регулирования деятельности желудочно-кишечного тракта, при </a:t>
            </a:r>
            <a:r>
              <a:rPr lang="ru-RU" sz="1800" b="1" dirty="0" err="1" smtClean="0"/>
              <a:t>желчекаменной</a:t>
            </a:r>
            <a:r>
              <a:rPr lang="ru-RU" sz="1800" b="1" dirty="0" smtClean="0"/>
              <a:t> болезни, как легкое слабительное. Может применяться для лечения сахарного диабета, почечнокаменной болезни, атеросклероза, стимулирует деятельность </a:t>
            </a:r>
            <a:r>
              <a:rPr lang="ru-RU" sz="1800" b="1" dirty="0" err="1" smtClean="0"/>
              <a:t>сердечно-сосудистой</a:t>
            </a:r>
            <a:r>
              <a:rPr lang="ru-RU" sz="1800" b="1" dirty="0" smtClean="0"/>
              <a:t> системы, назначается при артритах. Обладает ранозаживляющим, обезболивающим, противовоспалительным действием, эффективно используется для удаления бородавок.</a:t>
            </a:r>
            <a:endParaRPr lang="ru-RU" sz="1800" b="1" dirty="0"/>
          </a:p>
        </p:txBody>
      </p:sp>
      <p:pic>
        <p:nvPicPr>
          <p:cNvPr id="5" name="Содержимое 4" descr="r2.jpg"/>
          <p:cNvPicPr>
            <a:picLocks noGrp="1" noChangeAspect="1"/>
          </p:cNvPicPr>
          <p:nvPr>
            <p:ph sz="half" idx="2"/>
          </p:nvPr>
        </p:nvPicPr>
        <p:blipFill>
          <a:blip r:embed="rId3" cstate="print"/>
          <a:stretch>
            <a:fillRect/>
          </a:stretch>
        </p:blipFill>
        <p:spPr>
          <a:xfrm>
            <a:off x="4857752" y="2000240"/>
            <a:ext cx="4112202" cy="414340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Подорожник</a:t>
            </a:r>
            <a:endParaRPr lang="ru-RU" u="sng" dirty="0"/>
          </a:p>
        </p:txBody>
      </p:sp>
      <p:pic>
        <p:nvPicPr>
          <p:cNvPr id="5" name="Содержимое 4" descr="podorojnik.jpg"/>
          <p:cNvPicPr>
            <a:picLocks noGrp="1" noChangeAspect="1"/>
          </p:cNvPicPr>
          <p:nvPr>
            <p:ph sz="half" idx="1"/>
          </p:nvPr>
        </p:nvPicPr>
        <p:blipFill>
          <a:blip r:embed="rId3"/>
          <a:stretch>
            <a:fillRect/>
          </a:stretch>
        </p:blipFill>
        <p:spPr>
          <a:xfrm>
            <a:off x="1142976" y="1785926"/>
            <a:ext cx="3879295" cy="4286280"/>
          </a:xfrm>
        </p:spPr>
      </p:pic>
      <p:sp>
        <p:nvSpPr>
          <p:cNvPr id="4" name="Содержимое 3"/>
          <p:cNvSpPr>
            <a:spLocks noGrp="1"/>
          </p:cNvSpPr>
          <p:nvPr>
            <p:ph sz="half" idx="2"/>
          </p:nvPr>
        </p:nvSpPr>
        <p:spPr>
          <a:xfrm>
            <a:off x="4929190" y="1714488"/>
            <a:ext cx="4214810" cy="4663440"/>
          </a:xfrm>
        </p:spPr>
        <p:txBody>
          <a:bodyPr>
            <a:normAutofit lnSpcReduction="10000"/>
          </a:bodyPr>
          <a:lstStyle/>
          <a:p>
            <a:pPr>
              <a:buNone/>
            </a:pPr>
            <a:r>
              <a:rPr lang="ru-RU" sz="1800" dirty="0" smtClean="0"/>
              <a:t>      </a:t>
            </a:r>
            <a:r>
              <a:rPr lang="ru-RU" sz="1800" b="1" dirty="0" smtClean="0"/>
              <a:t>Настой </a:t>
            </a:r>
            <a:r>
              <a:rPr lang="ru-RU" sz="1800" b="1" dirty="0" smtClean="0"/>
              <a:t>и сок из листьев некоторых подорожников применяются в медицине (отхаркивающее, улучшающее пищеварение средство). Молодые листья идут на супы, салаты. Из них также готовят салаты, винегреты, гарниры к мясным и рыбным блюдам. Семена, сквашенные на молоке, можно употреблять как приправу. Надземная часть пригодна для дубления кож (как дубитель не уступает дубовой коре). В народной ветеринарии порошок из сухих листьев применяли для лечения сибирской язвы. Подорожник - отличный медонос.</a:t>
            </a:r>
            <a:endParaRPr lang="ru-RU"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7498080" cy="1143000"/>
          </a:xfrm>
        </p:spPr>
        <p:txBody>
          <a:bodyPr>
            <a:normAutofit/>
          </a:bodyPr>
          <a:lstStyle/>
          <a:p>
            <a:pPr algn="ctr"/>
            <a:r>
              <a:rPr lang="ru-RU" sz="4800" u="sng" dirty="0" smtClean="0"/>
              <a:t>Шалфей</a:t>
            </a:r>
            <a:endParaRPr lang="ru-RU" sz="4800" u="sng" dirty="0"/>
          </a:p>
        </p:txBody>
      </p:sp>
      <p:sp>
        <p:nvSpPr>
          <p:cNvPr id="3" name="Содержимое 2"/>
          <p:cNvSpPr>
            <a:spLocks noGrp="1"/>
          </p:cNvSpPr>
          <p:nvPr>
            <p:ph sz="half" idx="1"/>
          </p:nvPr>
        </p:nvSpPr>
        <p:spPr>
          <a:xfrm>
            <a:off x="1000100" y="1500174"/>
            <a:ext cx="4286280" cy="4663440"/>
          </a:xfrm>
        </p:spPr>
        <p:txBody>
          <a:bodyPr>
            <a:normAutofit fontScale="92500" lnSpcReduction="10000"/>
          </a:bodyPr>
          <a:lstStyle/>
          <a:p>
            <a:pPr>
              <a:buNone/>
            </a:pPr>
            <a:r>
              <a:rPr lang="ru-RU" sz="1800" dirty="0" smtClean="0"/>
              <a:t>      </a:t>
            </a:r>
            <a:r>
              <a:rPr lang="ru-RU" sz="1800" b="1" dirty="0" smtClean="0"/>
              <a:t>Настой </a:t>
            </a:r>
            <a:r>
              <a:rPr lang="ru-RU" sz="1800" b="1" dirty="0" smtClean="0"/>
              <a:t>применяется как хорошее </a:t>
            </a:r>
            <a:r>
              <a:rPr lang="ru-RU" sz="1800" b="1" dirty="0" err="1" smtClean="0"/>
              <a:t>отхаркиваюещее</a:t>
            </a:r>
            <a:r>
              <a:rPr lang="ru-RU" sz="1800" b="1" dirty="0" smtClean="0"/>
              <a:t> средство при различных бронхитах, являясь хорошим </a:t>
            </a:r>
            <a:r>
              <a:rPr lang="ru-RU" sz="1800" b="1" dirty="0" err="1" smtClean="0"/>
              <a:t>диуретиком</a:t>
            </a:r>
            <a:r>
              <a:rPr lang="ru-RU" sz="1800" b="1" dirty="0" smtClean="0"/>
              <a:t>, он помогает при заболеваниях почек. Настой из шалфея также применяется при гастрите, ангине, воспалении десен, зубной боли. Шалфей проявляет кровоостанавливающие и вяжущие свойства. Шалфей очень полезен для людей творческих профессий и направлений, так как хорошо укрепляет память и помогает сохранять ясность мышления. Шалфей обладает </a:t>
            </a:r>
            <a:r>
              <a:rPr lang="ru-RU" sz="1800" b="1" dirty="0" err="1" smtClean="0"/>
              <a:t>антимикробными</a:t>
            </a:r>
            <a:r>
              <a:rPr lang="ru-RU" sz="1800" b="1" dirty="0" smtClean="0"/>
              <a:t> свойствами, благодаря чему борется с грибковыми заболеваниями кожи, а также облегчает симптомы псориаза</a:t>
            </a:r>
            <a:r>
              <a:rPr lang="ru-RU" sz="1800" dirty="0" smtClean="0"/>
              <a:t>.</a:t>
            </a:r>
            <a:endParaRPr lang="ru-RU" sz="1800" dirty="0"/>
          </a:p>
        </p:txBody>
      </p:sp>
      <p:pic>
        <p:nvPicPr>
          <p:cNvPr id="5" name="Содержимое 4" descr="shalf.jpg"/>
          <p:cNvPicPr>
            <a:picLocks noGrp="1" noChangeAspect="1"/>
          </p:cNvPicPr>
          <p:nvPr>
            <p:ph sz="half" idx="2"/>
          </p:nvPr>
        </p:nvPicPr>
        <p:blipFill>
          <a:blip r:embed="rId3"/>
          <a:stretch>
            <a:fillRect/>
          </a:stretch>
        </p:blipFill>
        <p:spPr>
          <a:xfrm>
            <a:off x="5572132" y="1357298"/>
            <a:ext cx="3209926" cy="446598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Череда</a:t>
            </a:r>
            <a:endParaRPr lang="ru-RU" u="sng" dirty="0"/>
          </a:p>
        </p:txBody>
      </p:sp>
      <p:pic>
        <p:nvPicPr>
          <p:cNvPr id="5" name="Содержимое 4" descr="bidens_tripartita.jpg"/>
          <p:cNvPicPr>
            <a:picLocks noGrp="1" noChangeAspect="1"/>
          </p:cNvPicPr>
          <p:nvPr>
            <p:ph sz="half" idx="1"/>
          </p:nvPr>
        </p:nvPicPr>
        <p:blipFill>
          <a:blip r:embed="rId3" cstate="print"/>
          <a:stretch>
            <a:fillRect/>
          </a:stretch>
        </p:blipFill>
        <p:spPr>
          <a:xfrm>
            <a:off x="1214414" y="1714488"/>
            <a:ext cx="3500461" cy="4327433"/>
          </a:xfrm>
        </p:spPr>
      </p:pic>
      <p:sp>
        <p:nvSpPr>
          <p:cNvPr id="4" name="Содержимое 3"/>
          <p:cNvSpPr>
            <a:spLocks noGrp="1"/>
          </p:cNvSpPr>
          <p:nvPr>
            <p:ph sz="half" idx="2"/>
          </p:nvPr>
        </p:nvSpPr>
        <p:spPr>
          <a:xfrm>
            <a:off x="4857752" y="1643050"/>
            <a:ext cx="4075936" cy="4663440"/>
          </a:xfrm>
        </p:spPr>
        <p:txBody>
          <a:bodyPr>
            <a:normAutofit fontScale="70000" lnSpcReduction="20000"/>
          </a:bodyPr>
          <a:lstStyle/>
          <a:p>
            <a:pPr>
              <a:buNone/>
            </a:pPr>
            <a:r>
              <a:rPr lang="ru-RU" dirty="0" smtClean="0"/>
              <a:t>     </a:t>
            </a:r>
            <a:r>
              <a:rPr lang="ru-RU" b="1" dirty="0" smtClean="0"/>
              <a:t>Рекомендована </a:t>
            </a:r>
            <a:r>
              <a:rPr lang="ru-RU" b="1" dirty="0" smtClean="0"/>
              <a:t>как мочегонное, потогонное средство; при болезнях органов дыхания (для разжижения мокрот); для очищения печени и селезенки; при золотухе и нарушениях обмена веществ; при болезнях крови; при чесотке и лишаях; при плохом пищеварении; при зубной боли; артрите, кровотечениях, гипертонии и нервных расстройствах.</a:t>
            </a:r>
            <a:br>
              <a:rPr lang="ru-RU" b="1" dirty="0" smtClean="0"/>
            </a:br>
            <a:r>
              <a:rPr lang="ru-RU" b="1" dirty="0" smtClean="0"/>
              <a:t>Корни и листья в измельченном виде накладывают при укусе скорпиона, пчел и др. насекомых.</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Ромашка аптечная</a:t>
            </a:r>
            <a:endParaRPr lang="ru-RU" u="sng" dirty="0"/>
          </a:p>
        </p:txBody>
      </p:sp>
      <p:sp>
        <p:nvSpPr>
          <p:cNvPr id="3" name="Содержимое 2"/>
          <p:cNvSpPr>
            <a:spLocks noGrp="1"/>
          </p:cNvSpPr>
          <p:nvPr>
            <p:ph sz="half" idx="1"/>
          </p:nvPr>
        </p:nvSpPr>
        <p:spPr>
          <a:xfrm>
            <a:off x="857224" y="1571612"/>
            <a:ext cx="4093108" cy="4663440"/>
          </a:xfrm>
        </p:spPr>
        <p:txBody>
          <a:bodyPr>
            <a:normAutofit fontScale="70000" lnSpcReduction="20000"/>
          </a:bodyPr>
          <a:lstStyle/>
          <a:p>
            <a:r>
              <a:rPr lang="ru-RU" b="1" dirty="0" smtClean="0"/>
              <a:t>Наиболее ценными и действующими веществами ромашки является эфирное масло, особенно </a:t>
            </a:r>
            <a:r>
              <a:rPr lang="ru-RU" b="1" dirty="0" err="1" smtClean="0"/>
              <a:t>хамазулен</a:t>
            </a:r>
            <a:r>
              <a:rPr lang="ru-RU" b="1" dirty="0" smtClean="0"/>
              <a:t>, гликозиды, </a:t>
            </a:r>
            <a:r>
              <a:rPr lang="ru-RU" b="1" dirty="0" err="1" smtClean="0"/>
              <a:t>флавоноиды</a:t>
            </a:r>
            <a:r>
              <a:rPr lang="ru-RU" b="1" dirty="0" smtClean="0"/>
              <a:t> и органические кислоты.</a:t>
            </a:r>
            <a:br>
              <a:rPr lang="ru-RU" b="1" dirty="0" smtClean="0"/>
            </a:br>
            <a:r>
              <a:rPr lang="ru-RU" b="1" dirty="0" smtClean="0"/>
              <a:t>Эфирное масло подавляет брожение в кишечнике, обладают дезинфицирующим, потогонным и обезболивающим действием. обладает тремя основными лечебными свойствами - противовоспалительным, спазмолитическим и </a:t>
            </a:r>
            <a:r>
              <a:rPr lang="ru-RU" b="1" dirty="0" smtClean="0"/>
              <a:t>ветрогонным</a:t>
            </a:r>
            <a:r>
              <a:rPr lang="ru-RU" b="1" dirty="0" smtClean="0"/>
              <a:t>.</a:t>
            </a:r>
            <a:br>
              <a:rPr lang="ru-RU" b="1" dirty="0" smtClean="0"/>
            </a:br>
            <a:endParaRPr lang="ru-RU" b="1" dirty="0"/>
          </a:p>
        </p:txBody>
      </p:sp>
      <p:pic>
        <p:nvPicPr>
          <p:cNvPr id="5" name="Содержимое 4" descr="x_46d106ad.jpg"/>
          <p:cNvPicPr>
            <a:picLocks noGrp="1" noChangeAspect="1"/>
          </p:cNvPicPr>
          <p:nvPr>
            <p:ph sz="half" idx="2"/>
          </p:nvPr>
        </p:nvPicPr>
        <p:blipFill>
          <a:blip r:embed="rId3"/>
          <a:stretch>
            <a:fillRect/>
          </a:stretch>
        </p:blipFill>
        <p:spPr>
          <a:xfrm>
            <a:off x="4929190" y="1571612"/>
            <a:ext cx="3973929" cy="400052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TotalTime>
  <Words>1726</Words>
  <PresentationFormat>Экран (4:3)</PresentationFormat>
  <Paragraphs>66</Paragraphs>
  <Slides>14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Лекарственные травы Самарской области. </vt:lpstr>
      <vt:lpstr>Чистотел – «ласточкина трава», «русский женьшень».</vt:lpstr>
      <vt:lpstr>Календула лекарственная , «ноготки»</vt:lpstr>
      <vt:lpstr>Крапива двудомная</vt:lpstr>
      <vt:lpstr>Одуванчик</vt:lpstr>
      <vt:lpstr>Подорожник</vt:lpstr>
      <vt:lpstr>Шалфей</vt:lpstr>
      <vt:lpstr>Череда</vt:lpstr>
      <vt:lpstr>Ромашка аптечная</vt:lpstr>
      <vt:lpstr>Шиповник</vt:lpstr>
      <vt:lpstr>Смородина черная</vt:lpstr>
      <vt:lpstr>Облепиха</vt:lpstr>
      <vt:lpstr>Малина садовая</vt:lpstr>
      <vt:lpstr>Будьте здоровы!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Лекарственные травы Самарской области. </dc:title>
  <dc:creator>Любовь Юрьевна</dc:creator>
  <cp:lastModifiedBy>DNA7 X86</cp:lastModifiedBy>
  <cp:revision>9</cp:revision>
  <dcterms:created xsi:type="dcterms:W3CDTF">2012-12-02T14:23:00Z</dcterms:created>
  <dcterms:modified xsi:type="dcterms:W3CDTF">2012-12-02T15:17:56Z</dcterms:modified>
</cp:coreProperties>
</file>