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7"/>
  </p:notesMasterIdLst>
  <p:sldIdLst>
    <p:sldId id="256" r:id="rId2"/>
    <p:sldId id="258" r:id="rId3"/>
    <p:sldId id="259" r:id="rId4"/>
    <p:sldId id="273" r:id="rId5"/>
    <p:sldId id="261" r:id="rId6"/>
    <p:sldId id="262" r:id="rId7"/>
    <p:sldId id="263" r:id="rId8"/>
    <p:sldId id="264" r:id="rId9"/>
    <p:sldId id="280" r:id="rId10"/>
    <p:sldId id="266" r:id="rId11"/>
    <p:sldId id="267" r:id="rId12"/>
    <p:sldId id="268" r:id="rId13"/>
    <p:sldId id="269" r:id="rId14"/>
    <p:sldId id="272" r:id="rId15"/>
    <p:sldId id="27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0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9" autoAdjust="0"/>
    <p:restoredTop sz="94660"/>
  </p:normalViewPr>
  <p:slideViewPr>
    <p:cSldViewPr>
      <p:cViewPr>
        <p:scale>
          <a:sx n="66" d="100"/>
          <a:sy n="66" d="100"/>
        </p:scale>
        <p:origin x="-1086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3405C-A4FB-4C11-B2CC-328C1920B1A7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735C1-C428-499F-9875-657E613F1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C4958-0253-42C5-B30C-209A9ECAD3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9BE92-77FA-404E-BF22-C1C38EDF90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E7B34-DB7A-4233-8825-626647520C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0C03B6-1C5B-4D17-928E-574C8EE8D7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7C109-A1A0-4E52-AB0D-55CD14EB18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49951-62A5-41D9-AB1B-B0064A8A02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A787A-7007-4623-A451-D8CCB07617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132BF-4BBF-448D-A7EA-CBBFBEBC03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EA65E-7967-4926-8747-E08C9B17FF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03F4F-326B-403E-800F-894205D8C4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1B809A-8C5D-4771-BC65-F48D6F8B0B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263B96-8B6A-47C7-9024-E8729DE726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447800" y="2743200"/>
            <a:ext cx="69056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Анализ пьесы М. А. Булгакова "Бег"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733800" y="4800600"/>
            <a:ext cx="5105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</a:t>
            </a:r>
            <a:r>
              <a:rPr lang="ru-RU" dirty="0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 русского языка </a:t>
            </a:r>
            <a:r>
              <a:rPr lang="ru-RU" dirty="0" smtClean="0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dirty="0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литературы </a:t>
            </a:r>
            <a:br>
              <a:rPr lang="ru-RU" dirty="0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школы </a:t>
            </a:r>
            <a:r>
              <a:rPr lang="ru-RU" dirty="0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594 </a:t>
            </a:r>
            <a:br>
              <a:rPr lang="ru-RU" dirty="0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err="1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Бландинской</a:t>
            </a:r>
            <a:r>
              <a:rPr lang="ru-RU" dirty="0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Ларисы Ивановны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72" y="1295400"/>
            <a:ext cx="9025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Вы, странники, терпенье!</a:t>
            </a:r>
            <a:endParaRPr lang="ru-RU" sz="54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04800" y="60960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Загорается Константинополь в предвечернем солнце.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screen">
            <a:lum bright="-18000"/>
          </a:blip>
          <a:srcRect/>
          <a:stretch>
            <a:fillRect/>
          </a:stretch>
        </p:blipFill>
        <p:spPr bwMode="auto">
          <a:xfrm>
            <a:off x="1828800" y="1981200"/>
            <a:ext cx="5715000" cy="387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8458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Действие третье</a:t>
            </a:r>
          </a:p>
          <a:p>
            <a:pPr>
              <a:spcBef>
                <a:spcPct val="50000"/>
              </a:spcBef>
            </a:pPr>
            <a:r>
              <a:rPr lang="ru-RU" b="1" dirty="0"/>
              <a:t>Сон пятый</a:t>
            </a:r>
          </a:p>
          <a:p>
            <a:pPr algn="r">
              <a:spcBef>
                <a:spcPct val="50000"/>
              </a:spcBef>
            </a:pPr>
            <a:r>
              <a:rPr lang="ru-RU" dirty="0"/>
              <a:t>… Янычар сбоит!...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81000" y="5867400"/>
            <a:ext cx="853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Солнце садится за балюстраду минарета. </a:t>
            </a:r>
            <a:br>
              <a:rPr lang="ru-RU"/>
            </a:br>
            <a:r>
              <a:rPr lang="ru-RU"/>
              <a:t>Первые предвечерние тени. Тихо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screen"/>
          <a:srcRect t="6400"/>
          <a:stretch>
            <a:fillRect/>
          </a:stretch>
        </p:blipFill>
        <p:spPr bwMode="auto">
          <a:xfrm>
            <a:off x="1524000" y="1295400"/>
            <a:ext cx="63531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8763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Сон шестой</a:t>
            </a:r>
          </a:p>
          <a:p>
            <a:pPr algn="r">
              <a:spcBef>
                <a:spcPct val="50000"/>
              </a:spcBef>
            </a:pPr>
            <a:r>
              <a:rPr lang="ru-RU" dirty="0"/>
              <a:t>…Разлука ты, разлука!...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81000" y="61722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Осенний закат в Париже.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screen">
            <a:lum bright="-6000"/>
          </a:blip>
          <a:srcRect/>
          <a:stretch>
            <a:fillRect/>
          </a:stretch>
        </p:blipFill>
        <p:spPr bwMode="auto">
          <a:xfrm>
            <a:off x="2133600" y="1828800"/>
            <a:ext cx="5972175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686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Действие четвертое</a:t>
            </a:r>
          </a:p>
          <a:p>
            <a:pPr>
              <a:spcBef>
                <a:spcPct val="50000"/>
              </a:spcBef>
            </a:pPr>
            <a:r>
              <a:rPr lang="ru-RU" b="1" dirty="0"/>
              <a:t>Сон седьмой</a:t>
            </a:r>
          </a:p>
          <a:p>
            <a:pPr algn="r">
              <a:spcBef>
                <a:spcPct val="50000"/>
              </a:spcBef>
            </a:pPr>
            <a:r>
              <a:rPr lang="ru-RU" dirty="0"/>
              <a:t>…Три карты, три карты, три карты!...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57200" y="5410200"/>
            <a:ext cx="838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За стеклами догорают константинопольский минарет, лавры и верх артуровой карусели. Садится осеннее солнце, закат, закат…</a:t>
            </a:r>
          </a:p>
        </p:txBody>
      </p:sp>
      <p:pic>
        <p:nvPicPr>
          <p:cNvPr id="19459" name="Picture 3" descr="24-Harar-Sunset copy"/>
          <p:cNvPicPr>
            <a:picLocks noChangeAspect="1" noChangeArrowheads="1"/>
          </p:cNvPicPr>
          <p:nvPr/>
        </p:nvPicPr>
        <p:blipFill>
          <a:blip r:embed="rId2" cstate="screen">
            <a:lum bright="-12000"/>
          </a:blip>
          <a:srcRect/>
          <a:stretch>
            <a:fillRect/>
          </a:stretch>
        </p:blipFill>
        <p:spPr bwMode="auto">
          <a:xfrm>
            <a:off x="1752600" y="1447800"/>
            <a:ext cx="5686425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04800" y="152400"/>
            <a:ext cx="8534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Сон восьмой и последний</a:t>
            </a:r>
          </a:p>
          <a:p>
            <a:pPr algn="r">
              <a:spcBef>
                <a:spcPct val="50000"/>
              </a:spcBef>
            </a:pPr>
            <a:r>
              <a:rPr lang="ru-RU" dirty="0"/>
              <a:t>…Жили двенадцать разбойников…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Музыкальные партитуры пьесы</a:t>
            </a: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304800" y="838200"/>
            <a:ext cx="53340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/>
              <a:t> Глухой хор монахов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/>
              <a:t> Мягкий удар колокола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/>
              <a:t> Страдальческий вой бронепоезда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/>
              <a:t> Ария безумного Германа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/>
              <a:t> Песня «Светит месяц»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/>
              <a:t> Турецкие напевы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/>
              <a:t> Крики продавцов лимонов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/>
              <a:t> Залихватские марши гармоней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/>
              <a:t> Песня «Разлука ты, разлука»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/>
              <a:t> Голос муэдзина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/>
              <a:t> Песня о Кудеяре-атамане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Образы главных героев</a:t>
            </a:r>
          </a:p>
        </p:txBody>
      </p:sp>
      <p:pic>
        <p:nvPicPr>
          <p:cNvPr id="13315" name="Picture 3" descr="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1524000"/>
            <a:ext cx="2667000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ulyan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05600" y="4419600"/>
            <a:ext cx="211772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0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53200" y="685800"/>
            <a:ext cx="211772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505200" y="5181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Серафима</a:t>
            </a:r>
          </a:p>
        </p:txBody>
      </p:sp>
      <p:pic>
        <p:nvPicPr>
          <p:cNvPr id="13319" name="Picture 7" descr="0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76600" y="2743200"/>
            <a:ext cx="23891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400800" y="34290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Хлудов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105400" y="6172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/>
              <a:t>Чарнота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533400" y="4114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Голубков</a:t>
            </a: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5638800" y="32004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5715000" y="50292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3" name="AutoShape 13"/>
          <p:cNvSpPr>
            <a:spLocks noChangeArrowheads="1"/>
          </p:cNvSpPr>
          <p:nvPr/>
        </p:nvSpPr>
        <p:spPr bwMode="auto">
          <a:xfrm rot="10800000">
            <a:off x="2286000" y="42672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505200" y="304800"/>
            <a:ext cx="5334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Бессмертье – тихий светлый брег;</a:t>
            </a:r>
            <a:br>
              <a:rPr lang="ru-RU" dirty="0"/>
            </a:br>
            <a:r>
              <a:rPr lang="ru-RU" dirty="0"/>
              <a:t>Наш путь – к нему стремленье.</a:t>
            </a:r>
            <a:br>
              <a:rPr lang="ru-RU" dirty="0"/>
            </a:br>
            <a:r>
              <a:rPr lang="ru-RU" dirty="0"/>
              <a:t>Покойся, кто свой кончил бег!...</a:t>
            </a:r>
            <a:br>
              <a:rPr lang="ru-RU" dirty="0"/>
            </a:br>
            <a:r>
              <a:rPr lang="ru-RU" dirty="0"/>
              <a:t>                                          Жуковский </a:t>
            </a:r>
          </a:p>
        </p:txBody>
      </p:sp>
      <p:pic>
        <p:nvPicPr>
          <p:cNvPr id="11268" name="Picture 4" descr="19259856_1204353345_1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7800" y="2508250"/>
            <a:ext cx="6324600" cy="434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5334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Пьеса «Бег»</a:t>
            </a:r>
            <a:r>
              <a:rPr lang="ru-RU" sz="2800"/>
              <a:t> </a:t>
            </a:r>
          </a:p>
          <a:p>
            <a:pPr>
              <a:spcBef>
                <a:spcPct val="50000"/>
              </a:spcBef>
            </a:pPr>
            <a:r>
              <a:rPr lang="ru-RU"/>
              <a:t>1928 г. – первая редакция пьесы; 1937 г. – вторая редакция. 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81000" y="3733800"/>
            <a:ext cx="85344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/>
              <a:t>Тема:</a:t>
            </a:r>
            <a:r>
              <a:rPr lang="ru-RU"/>
              <a:t> крестный путь интеллигенции, связавшей свою судьбу с «белой идеей»; вина и личная ответственность за пролитую кровь.</a:t>
            </a:r>
          </a:p>
          <a:p>
            <a:endParaRPr lang="ru-RU" sz="1600" b="1"/>
          </a:p>
          <a:p>
            <a:pPr algn="just"/>
            <a:r>
              <a:rPr lang="ru-RU" b="1"/>
              <a:t>Идея:</a:t>
            </a:r>
            <a:r>
              <a:rPr lang="ru-RU"/>
              <a:t> изобразить «вывихнутый» и заново складывающийся мир, историю страны, которая прошла, как в дурном сне, и тот, кто рожден был героем, оказался антигероем.</a:t>
            </a:r>
          </a:p>
        </p:txBody>
      </p:sp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92566">
            <a:off x="5105400" y="685800"/>
            <a:ext cx="40386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Пространственный уровень сцены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381000" y="1828800"/>
            <a:ext cx="8458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Сон первый</a:t>
            </a:r>
            <a:r>
              <a:rPr lang="ru-RU" dirty="0"/>
              <a:t> происходит в Северной </a:t>
            </a:r>
            <a:r>
              <a:rPr lang="ru-RU" dirty="0" err="1"/>
              <a:t>Таврии</a:t>
            </a:r>
            <a:r>
              <a:rPr lang="ru-RU" dirty="0"/>
              <a:t> в октябре 1920 года. </a:t>
            </a:r>
          </a:p>
          <a:p>
            <a:pPr>
              <a:spcBef>
                <a:spcPct val="50000"/>
              </a:spcBef>
            </a:pPr>
            <a:r>
              <a:rPr lang="ru-RU" b="1" dirty="0"/>
              <a:t>Сон второй, третий и четвертый</a:t>
            </a:r>
            <a:r>
              <a:rPr lang="ru-RU" dirty="0"/>
              <a:t> - в начале ноября 1920 года в Крыму. </a:t>
            </a:r>
          </a:p>
          <a:p>
            <a:pPr>
              <a:spcBef>
                <a:spcPct val="50000"/>
              </a:spcBef>
            </a:pPr>
            <a:r>
              <a:rPr lang="ru-RU" b="1" dirty="0"/>
              <a:t>Пятый и шестой</a:t>
            </a:r>
            <a:r>
              <a:rPr lang="ru-RU" dirty="0"/>
              <a:t> - в Константинополе летом 1921 года. </a:t>
            </a:r>
          </a:p>
          <a:p>
            <a:pPr>
              <a:spcBef>
                <a:spcPct val="50000"/>
              </a:spcBef>
            </a:pPr>
            <a:r>
              <a:rPr lang="ru-RU" b="1" dirty="0"/>
              <a:t>Седьмой</a:t>
            </a:r>
            <a:r>
              <a:rPr lang="ru-RU" dirty="0"/>
              <a:t> - в Париже осенью 1921 года. </a:t>
            </a:r>
          </a:p>
          <a:p>
            <a:pPr>
              <a:spcBef>
                <a:spcPct val="50000"/>
              </a:spcBef>
            </a:pPr>
            <a:r>
              <a:rPr lang="ru-RU" b="1" dirty="0"/>
              <a:t>Восьмой</a:t>
            </a:r>
            <a:r>
              <a:rPr lang="ru-RU" dirty="0"/>
              <a:t> - осенью 1921 года в Константинополе.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8610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 пьесе «Бег» поэтика снов разработана на другом уровне; сны принадлежат автору, а не героям, это его сознание «перескакивает через пространство и время». 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33400" y="239395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Сон</a:t>
            </a:r>
            <a:r>
              <a:rPr lang="ru-RU"/>
              <a:t> – это блаженное, желаемая возможность «переиграть жизнь», изменить ее катастрофический ход.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3460750"/>
            <a:ext cx="8001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Сон</a:t>
            </a:r>
            <a:r>
              <a:rPr lang="ru-RU"/>
              <a:t> – это выявление сокрытых и подавленных стремлений, осуществление мечты о мире и покое, которые никак не складываются наяву.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33400" y="4968875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Сон</a:t>
            </a:r>
            <a:r>
              <a:rPr lang="ru-RU"/>
              <a:t> – это вечное кружение вокруг больной точки, о которой «грезит сердце».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  <p:bldP spid="81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981200" y="228600"/>
            <a:ext cx="571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Эпиграфы и ремарки к снам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28600" y="900113"/>
            <a:ext cx="84582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Действие первое</a:t>
            </a:r>
          </a:p>
          <a:p>
            <a:pPr>
              <a:spcBef>
                <a:spcPct val="50000"/>
              </a:spcBef>
            </a:pPr>
            <a:r>
              <a:rPr lang="ru-RU" b="1"/>
              <a:t>Сон первый</a:t>
            </a:r>
            <a:r>
              <a:rPr lang="ru-RU"/>
              <a:t>                            …Мне снился монастырь…</a:t>
            </a: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152400" y="5867400"/>
            <a:ext cx="883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За окном безотрадный октябрьский вечер с дождем и снегом.</a:t>
            </a:r>
          </a:p>
        </p:txBody>
      </p:sp>
      <p:pic>
        <p:nvPicPr>
          <p:cNvPr id="7177" name="Picture 9" descr="Untitled-1 cop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52600" y="2057400"/>
            <a:ext cx="56388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33400" y="61722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Черная ночь с голубыми электрическими лунами.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screen"/>
          <a:srcRect t="3136"/>
          <a:stretch>
            <a:fillRect/>
          </a:stretch>
        </p:blipFill>
        <p:spPr bwMode="auto">
          <a:xfrm>
            <a:off x="1371600" y="1447800"/>
            <a:ext cx="61722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Сон второй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457200" y="685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/>
              <a:t>…Сны мои становятся все тяжелее…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04800" y="59436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Какое-то грустное освещение. Осенние сумерки.</a:t>
            </a: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228600" y="457200"/>
            <a:ext cx="4267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Действие второе</a:t>
            </a:r>
          </a:p>
          <a:p>
            <a:pPr>
              <a:spcBef>
                <a:spcPct val="50000"/>
              </a:spcBef>
            </a:pPr>
            <a:r>
              <a:rPr lang="ru-RU" b="1"/>
              <a:t>Сон третий</a:t>
            </a:r>
          </a:p>
          <a:p>
            <a:pPr>
              <a:spcBef>
                <a:spcPct val="50000"/>
              </a:spcBef>
            </a:pPr>
            <a:r>
              <a:rPr lang="ru-RU"/>
              <a:t>…Игла светит во сне…</a:t>
            </a: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29200" y="228600"/>
            <a:ext cx="3632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152400" y="228600"/>
            <a:ext cx="8686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Сон четвертый</a:t>
            </a:r>
          </a:p>
          <a:p>
            <a:pPr algn="r">
              <a:spcBef>
                <a:spcPct val="50000"/>
              </a:spcBef>
            </a:pPr>
            <a:r>
              <a:rPr lang="ru-RU" dirty="0"/>
              <a:t>…и множество разноплеменных людей вышли с ними…</a:t>
            </a:r>
          </a:p>
        </p:txBody>
      </p:sp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457200" y="56388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Сумерки.</a:t>
            </a:r>
          </a:p>
        </p:txBody>
      </p:sp>
      <p:pic>
        <p:nvPicPr>
          <p:cNvPr id="29706" name="Picture 10" descr="Untitled-1 cop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0" y="1524000"/>
            <a:ext cx="62230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442</Words>
  <Application>Microsoft Office PowerPoint</Application>
  <PresentationFormat>Экран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Администратор</dc:creator>
  <cp:lastModifiedBy>Server</cp:lastModifiedBy>
  <cp:revision>117</cp:revision>
  <cp:lastPrinted>1601-01-01T00:00:00Z</cp:lastPrinted>
  <dcterms:created xsi:type="dcterms:W3CDTF">2008-11-17T11:14:32Z</dcterms:created>
  <dcterms:modified xsi:type="dcterms:W3CDTF">2013-10-31T10:44:44Z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