
<file path=[Content_Types].xml><?xml version="1.0" encoding="utf-8"?>
<Types xmlns="http://schemas.openxmlformats.org/package/2006/content-types"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313" r:id="rId4"/>
    <p:sldId id="314" r:id="rId5"/>
    <p:sldId id="258" r:id="rId6"/>
    <p:sldId id="259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2" r:id="rId18"/>
    <p:sldId id="273" r:id="rId19"/>
    <p:sldId id="274" r:id="rId20"/>
    <p:sldId id="271" r:id="rId21"/>
    <p:sldId id="275" r:id="rId22"/>
    <p:sldId id="260" r:id="rId23"/>
    <p:sldId id="276" r:id="rId24"/>
    <p:sldId id="277" r:id="rId25"/>
    <p:sldId id="280" r:id="rId26"/>
    <p:sldId id="278" r:id="rId27"/>
    <p:sldId id="279" r:id="rId28"/>
    <p:sldId id="282" r:id="rId29"/>
    <p:sldId id="316" r:id="rId30"/>
    <p:sldId id="317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81" r:id="rId45"/>
    <p:sldId id="296" r:id="rId46"/>
    <p:sldId id="297" r:id="rId47"/>
    <p:sldId id="302" r:id="rId48"/>
    <p:sldId id="299" r:id="rId49"/>
    <p:sldId id="301" r:id="rId50"/>
    <p:sldId id="298" r:id="rId51"/>
    <p:sldId id="303" r:id="rId52"/>
    <p:sldId id="304" r:id="rId53"/>
    <p:sldId id="305" r:id="rId54"/>
    <p:sldId id="306" r:id="rId55"/>
    <p:sldId id="309" r:id="rId56"/>
    <p:sldId id="307" r:id="rId57"/>
    <p:sldId id="308" r:id="rId58"/>
    <p:sldId id="310" r:id="rId59"/>
    <p:sldId id="311" r:id="rId60"/>
    <p:sldId id="312" r:id="rId6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45" autoAdjust="0"/>
    <p:restoredTop sz="94660"/>
  </p:normalViewPr>
  <p:slideViewPr>
    <p:cSldViewPr>
      <p:cViewPr varScale="1">
        <p:scale>
          <a:sx n="65" d="100"/>
          <a:sy n="65" d="100"/>
        </p:scale>
        <p:origin x="-146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4EA18F-4878-4117-966C-A49039B00D44}" type="datetimeFigureOut">
              <a:rPr lang="ru-RU"/>
              <a:pPr>
                <a:defRPr/>
              </a:pPr>
              <a:t>02.03.2014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021EF7-1E80-4F9F-98F6-9D68404476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B6A582-CB0A-4957-A499-42C7D13928E5}" type="datetimeFigureOut">
              <a:rPr lang="ru-RU"/>
              <a:pPr>
                <a:defRPr/>
              </a:pPr>
              <a:t>02.03.2014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FA4F7A-4A81-41F0-8D39-FD978D046A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672804-FE43-4796-B19A-DEFFB41F4D32}" type="datetimeFigureOut">
              <a:rPr lang="ru-RU"/>
              <a:pPr>
                <a:defRPr/>
              </a:pPr>
              <a:t>02.03.2014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12F976-F2AF-4588-9052-CB70372501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F60019-4B35-4185-9784-ABECE9704549}" type="datetimeFigureOut">
              <a:rPr lang="ru-RU"/>
              <a:pPr>
                <a:defRPr/>
              </a:pPr>
              <a:t>02.03.2014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18E62A-B9F5-4541-B526-8C686FE1C7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E9A848-E0B4-4B41-A45B-B30EC1E68DEA}" type="datetimeFigureOut">
              <a:rPr lang="ru-RU"/>
              <a:pPr>
                <a:defRPr/>
              </a:pPr>
              <a:t>02.03.2014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911E0-99CB-4901-AF26-F30F17309C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48CBF3-0E7A-4F70-85CA-57939CF2CD80}" type="datetimeFigureOut">
              <a:rPr lang="ru-RU"/>
              <a:pPr>
                <a:defRPr/>
              </a:pPr>
              <a:t>02.03.2014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D34E5B-166E-499A-92FC-6ECE328859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A4E8F5-6E2F-4898-AB5C-0A66C8F7FDB4}" type="datetimeFigureOut">
              <a:rPr lang="ru-RU"/>
              <a:pPr>
                <a:defRPr/>
              </a:pPr>
              <a:t>02.03.2014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FB84EA-2E01-4120-94C7-AA27ACE256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91AEB4-24DA-495B-92FF-93BF63F06D6F}" type="datetimeFigureOut">
              <a:rPr lang="ru-RU"/>
              <a:pPr>
                <a:defRPr/>
              </a:pPr>
              <a:t>02.03.2014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96F5FF-2A86-4FA3-BCC3-CAF2A4C8E0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28A84-FB98-47B6-8967-C5A4D25F78BC}" type="datetimeFigureOut">
              <a:rPr lang="ru-RU"/>
              <a:pPr>
                <a:defRPr/>
              </a:pPr>
              <a:t>02.03.2014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A51523-A0A5-40A6-96FD-9621E9C867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5F5126-7251-4576-A49E-ECBB0077C387}" type="datetimeFigureOut">
              <a:rPr lang="ru-RU"/>
              <a:pPr>
                <a:defRPr/>
              </a:pPr>
              <a:t>02.03.2014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508028-EF1B-47CE-BB59-C4A97BCB87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C3389-0340-4E98-AA3A-7D5DDBE0652D}" type="datetimeFigureOut">
              <a:rPr lang="ru-RU"/>
              <a:pPr>
                <a:defRPr/>
              </a:pPr>
              <a:t>02.03.2014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C7E91E-8869-4FE9-92CF-5EFB631DEE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EDD4E88-BC21-49AB-BCBD-0B29425C03A7}" type="datetimeFigureOut">
              <a:rPr lang="ru-RU"/>
              <a:pPr>
                <a:defRPr/>
              </a:pPr>
              <a:t>02.03.2014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B1A0E13-AF62-439D-A534-B40D87BAA5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0" r:id="rId4"/>
    <p:sldLayoutId id="2147483669" r:id="rId5"/>
    <p:sldLayoutId id="2147483668" r:id="rId6"/>
    <p:sldLayoutId id="2147483667" r:id="rId7"/>
    <p:sldLayoutId id="2147483666" r:id="rId8"/>
    <p:sldLayoutId id="2147483674" r:id="rId9"/>
    <p:sldLayoutId id="2147483665" r:id="rId10"/>
    <p:sldLayoutId id="2147483664" r:id="rId11"/>
  </p:sldLayoutIdLst>
  <p:timing>
    <p:tnLst>
      <p:par>
        <p:cTn id="1" dur="indefinite" restart="never" nodeType="tmRoot"/>
      </p:par>
    </p:tnLst>
  </p:timing>
  <p:txStyles>
    <p:titleStyle>
      <a:lvl1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3200" y="5053013"/>
            <a:ext cx="5637213" cy="881062"/>
          </a:xfrm>
        </p:spPr>
        <p:txBody>
          <a:bodyPr/>
          <a:lstStyle/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dirty="0" smtClean="0"/>
              <a:t>Звуки и-ы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3200" y="5053013"/>
            <a:ext cx="5637213" cy="881062"/>
          </a:xfrm>
        </p:spPr>
        <p:txBody>
          <a:bodyPr/>
          <a:lstStyle/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827584" y="404664"/>
            <a:ext cx="7175351" cy="5904656"/>
          </a:xfrm>
        </p:spPr>
        <p:txBody>
          <a:bodyPr/>
          <a:lstStyle/>
          <a:p>
            <a:pPr marL="182880" indent="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dirty="0" smtClean="0"/>
              <a:t>ЛУ					</a:t>
            </a:r>
            <a:r>
              <a:rPr lang="ru-RU" dirty="0" err="1" smtClean="0"/>
              <a:t>ВУ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СУ					</a:t>
            </a:r>
            <a:r>
              <a:rPr lang="ru-RU" dirty="0" err="1" smtClean="0"/>
              <a:t>ПУ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			  </a:t>
            </a:r>
            <a:r>
              <a:rPr lang="ru-RU" sz="7200" dirty="0" smtClean="0"/>
              <a:t>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НУ					</a:t>
            </a:r>
            <a:r>
              <a:rPr lang="ru-RU" dirty="0" err="1" smtClean="0"/>
              <a:t>МУ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ТУ					КУ</a:t>
            </a:r>
            <a:endParaRPr lang="ru-RU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4859338" y="3644900"/>
            <a:ext cx="1512887" cy="7699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V="1">
            <a:off x="4859338" y="2492375"/>
            <a:ext cx="1512887" cy="8175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4859338" y="4173538"/>
            <a:ext cx="1441450" cy="19192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V="1">
            <a:off x="4716463" y="1052513"/>
            <a:ext cx="1439862" cy="18494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2195513" y="1268413"/>
            <a:ext cx="1800225" cy="17287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2195513" y="2708275"/>
            <a:ext cx="1584325" cy="7207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flipV="1">
            <a:off x="2016125" y="3789363"/>
            <a:ext cx="1763713" cy="6254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flipV="1">
            <a:off x="2195513" y="4173538"/>
            <a:ext cx="1800225" cy="19192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3200" y="5053013"/>
            <a:ext cx="5637213" cy="881062"/>
          </a:xfrm>
        </p:spPr>
        <p:txBody>
          <a:bodyPr/>
          <a:lstStyle/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827584" y="404664"/>
            <a:ext cx="7175351" cy="5904656"/>
          </a:xfrm>
        </p:spPr>
        <p:txBody>
          <a:bodyPr/>
          <a:lstStyle/>
          <a:p>
            <a:pPr marL="182880" indent="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4800" dirty="0" smtClean="0"/>
              <a:t>ПИ</a:t>
            </a:r>
            <a:br>
              <a:rPr lang="ru-RU" sz="4800" dirty="0" smtClean="0"/>
            </a:br>
            <a:r>
              <a:rPr lang="ru-RU" sz="4800" dirty="0" err="1" smtClean="0"/>
              <a:t>ПИПИ</a:t>
            </a: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err="1" smtClean="0"/>
              <a:t>ПИПИПИ</a:t>
            </a: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err="1" smtClean="0"/>
              <a:t>ПИПИПИ</a:t>
            </a: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/>
              <a:t/>
            </a:r>
            <a:br>
              <a:rPr lang="ru-RU" sz="4800" dirty="0"/>
            </a:br>
            <a:r>
              <a:rPr lang="ru-RU" sz="4800" dirty="0" err="1"/>
              <a:t>ПИПИПИ</a:t>
            </a:r>
            <a:r>
              <a:rPr lang="ru-RU" sz="4800" dirty="0"/>
              <a:t/>
            </a:r>
            <a:br>
              <a:rPr lang="ru-RU" sz="4800" dirty="0"/>
            </a:br>
            <a:endParaRPr lang="ru-RU" sz="4800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2555875" y="1089025"/>
            <a:ext cx="144463" cy="179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1763713" y="2420938"/>
            <a:ext cx="215900" cy="3127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V="1">
            <a:off x="2555875" y="3933825"/>
            <a:ext cx="157163" cy="2159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V="1">
            <a:off x="3276600" y="5300663"/>
            <a:ext cx="185738" cy="2889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3200" y="5053013"/>
            <a:ext cx="5637213" cy="881062"/>
          </a:xfrm>
        </p:spPr>
        <p:txBody>
          <a:bodyPr/>
          <a:lstStyle/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827584" y="404664"/>
            <a:ext cx="7175351" cy="5904656"/>
          </a:xfrm>
        </p:spPr>
        <p:txBody>
          <a:bodyPr/>
          <a:lstStyle/>
          <a:p>
            <a:pPr marL="182880" indent="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4800" dirty="0"/>
              <a:t>М</a:t>
            </a:r>
            <a:r>
              <a:rPr lang="ru-RU" sz="4800" dirty="0" smtClean="0"/>
              <a:t>И</a:t>
            </a:r>
            <a:br>
              <a:rPr lang="ru-RU" sz="4800" dirty="0" smtClean="0"/>
            </a:br>
            <a:r>
              <a:rPr lang="ru-RU" sz="4800" dirty="0" err="1" smtClean="0"/>
              <a:t>МИМИ</a:t>
            </a: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err="1" smtClean="0"/>
              <a:t>МИМИМИ</a:t>
            </a: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err="1" smtClean="0"/>
              <a:t>МИМИМИ</a:t>
            </a: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/>
              <a:t/>
            </a:r>
            <a:br>
              <a:rPr lang="ru-RU" sz="4800" dirty="0"/>
            </a:br>
            <a:r>
              <a:rPr lang="ru-RU" sz="4800" dirty="0" err="1" smtClean="0"/>
              <a:t>МИМИМИ</a:t>
            </a:r>
            <a:r>
              <a:rPr lang="ru-RU" sz="4800" dirty="0"/>
              <a:t/>
            </a:r>
            <a:br>
              <a:rPr lang="ru-RU" sz="4800" dirty="0"/>
            </a:br>
            <a:endParaRPr lang="ru-RU" sz="4800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2713038" y="1089025"/>
            <a:ext cx="130175" cy="179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1763713" y="2420938"/>
            <a:ext cx="215900" cy="3127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V="1">
            <a:off x="2713038" y="3933825"/>
            <a:ext cx="130175" cy="2159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V="1">
            <a:off x="3563938" y="5300663"/>
            <a:ext cx="144462" cy="2889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3200" y="5053013"/>
            <a:ext cx="5637213" cy="881062"/>
          </a:xfrm>
        </p:spPr>
        <p:txBody>
          <a:bodyPr/>
          <a:lstStyle/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827584" y="404664"/>
            <a:ext cx="7175351" cy="5904656"/>
          </a:xfrm>
        </p:spPr>
        <p:txBody>
          <a:bodyPr/>
          <a:lstStyle/>
          <a:p>
            <a:pPr marL="182880" indent="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4800" dirty="0" smtClean="0"/>
              <a:t>ВИ</a:t>
            </a:r>
            <a:br>
              <a:rPr lang="ru-RU" sz="4800" dirty="0" smtClean="0"/>
            </a:br>
            <a:r>
              <a:rPr lang="ru-RU" sz="4800" dirty="0" err="1" smtClean="0"/>
              <a:t>ВИВИ</a:t>
            </a: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err="1" smtClean="0"/>
              <a:t>ВИВИВИ</a:t>
            </a: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err="1" smtClean="0"/>
              <a:t>ВИВИВИ</a:t>
            </a: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/>
              <a:t/>
            </a:r>
            <a:br>
              <a:rPr lang="ru-RU" sz="4800" dirty="0"/>
            </a:br>
            <a:r>
              <a:rPr lang="ru-RU" sz="4800" dirty="0" err="1" smtClean="0"/>
              <a:t>ВИВИВИ</a:t>
            </a:r>
            <a:r>
              <a:rPr lang="ru-RU" sz="4800" dirty="0"/>
              <a:t/>
            </a:r>
            <a:br>
              <a:rPr lang="ru-RU" sz="4800" dirty="0"/>
            </a:br>
            <a:endParaRPr lang="ru-RU" sz="4800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2533650" y="981075"/>
            <a:ext cx="65088" cy="2873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1763713" y="2420938"/>
            <a:ext cx="215900" cy="3127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V="1">
            <a:off x="2484438" y="3789363"/>
            <a:ext cx="228600" cy="3603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V="1">
            <a:off x="3203575" y="5345113"/>
            <a:ext cx="115888" cy="3159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3200" y="5053013"/>
            <a:ext cx="5637213" cy="881062"/>
          </a:xfrm>
        </p:spPr>
        <p:txBody>
          <a:bodyPr/>
          <a:lstStyle/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827584" y="404664"/>
            <a:ext cx="7175351" cy="5904656"/>
          </a:xfrm>
        </p:spPr>
        <p:txBody>
          <a:bodyPr/>
          <a:lstStyle/>
          <a:p>
            <a:pPr marL="182880" indent="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4800" dirty="0"/>
              <a:t>Ф</a:t>
            </a:r>
            <a:r>
              <a:rPr lang="ru-RU" sz="4800" dirty="0" smtClean="0"/>
              <a:t>И</a:t>
            </a:r>
            <a:br>
              <a:rPr lang="ru-RU" sz="4800" dirty="0" smtClean="0"/>
            </a:br>
            <a:r>
              <a:rPr lang="ru-RU" sz="4800" dirty="0" smtClean="0"/>
              <a:t>ФИФИ</a:t>
            </a:r>
            <a:br>
              <a:rPr lang="ru-RU" sz="4800" dirty="0" smtClean="0"/>
            </a:b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err="1" smtClean="0"/>
              <a:t>ФИФИФИ</a:t>
            </a: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err="1" smtClean="0"/>
              <a:t>ФИФИФИ</a:t>
            </a: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/>
              <a:t/>
            </a:r>
            <a:br>
              <a:rPr lang="ru-RU" sz="4800" dirty="0"/>
            </a:br>
            <a:r>
              <a:rPr lang="ru-RU" sz="4800" dirty="0" err="1" smtClean="0"/>
              <a:t>ФИФИФИ</a:t>
            </a:r>
            <a:r>
              <a:rPr lang="ru-RU" sz="4800" dirty="0"/>
              <a:t/>
            </a:r>
            <a:br>
              <a:rPr lang="ru-RU" sz="4800" dirty="0"/>
            </a:br>
            <a:endParaRPr lang="ru-RU" sz="4800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2724150" y="981075"/>
            <a:ext cx="192088" cy="2873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1763713" y="2420938"/>
            <a:ext cx="215900" cy="3127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V="1">
            <a:off x="2724150" y="3789363"/>
            <a:ext cx="192088" cy="3603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V="1">
            <a:off x="3563938" y="5345113"/>
            <a:ext cx="115887" cy="3159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3200" y="5053013"/>
            <a:ext cx="5637213" cy="881062"/>
          </a:xfrm>
        </p:spPr>
        <p:txBody>
          <a:bodyPr/>
          <a:lstStyle/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827584" y="404664"/>
            <a:ext cx="7175351" cy="5904656"/>
          </a:xfrm>
        </p:spPr>
        <p:txBody>
          <a:bodyPr/>
          <a:lstStyle/>
          <a:p>
            <a:pPr marL="182880" indent="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4800" dirty="0"/>
              <a:t>С</a:t>
            </a:r>
            <a:r>
              <a:rPr lang="ru-RU" sz="4800" dirty="0" smtClean="0"/>
              <a:t>И</a:t>
            </a:r>
            <a:br>
              <a:rPr lang="ru-RU" sz="4800" dirty="0" smtClean="0"/>
            </a:br>
            <a:r>
              <a:rPr lang="ru-RU" sz="4800" dirty="0" smtClean="0"/>
              <a:t>СИСИ</a:t>
            </a:r>
            <a:br>
              <a:rPr lang="ru-RU" sz="4800" dirty="0" smtClean="0"/>
            </a:b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err="1" smtClean="0"/>
              <a:t>СИСИСИ</a:t>
            </a: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err="1" smtClean="0"/>
              <a:t>СИСИСИ</a:t>
            </a: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/>
              <a:t/>
            </a:r>
            <a:br>
              <a:rPr lang="ru-RU" sz="4800" dirty="0"/>
            </a:br>
            <a:r>
              <a:rPr lang="ru-RU" sz="4800" dirty="0" err="1" smtClean="0"/>
              <a:t>СИСИСИ</a:t>
            </a:r>
            <a:r>
              <a:rPr lang="ru-RU" sz="4800" dirty="0"/>
              <a:t/>
            </a:r>
            <a:br>
              <a:rPr lang="ru-RU" sz="4800" dirty="0"/>
            </a:br>
            <a:endParaRPr lang="ru-RU" sz="4800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2533650" y="981075"/>
            <a:ext cx="65088" cy="2873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1763713" y="2420938"/>
            <a:ext cx="215900" cy="3127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V="1">
            <a:off x="2484438" y="3789363"/>
            <a:ext cx="228600" cy="3603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V="1">
            <a:off x="3203575" y="5345113"/>
            <a:ext cx="115888" cy="3159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3200" y="5053013"/>
            <a:ext cx="5637213" cy="881062"/>
          </a:xfrm>
        </p:spPr>
        <p:txBody>
          <a:bodyPr/>
          <a:lstStyle/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827584" y="404664"/>
            <a:ext cx="7175351" cy="5904656"/>
          </a:xfrm>
        </p:spPr>
        <p:txBody>
          <a:bodyPr/>
          <a:lstStyle/>
          <a:p>
            <a:pPr marL="182880" indent="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4800" dirty="0" smtClean="0"/>
              <a:t>КИ</a:t>
            </a:r>
            <a:br>
              <a:rPr lang="ru-RU" sz="4800" dirty="0" smtClean="0"/>
            </a:br>
            <a:r>
              <a:rPr lang="ru-RU" sz="4800" dirty="0" smtClean="0"/>
              <a:t>КИКИ</a:t>
            </a:r>
            <a:br>
              <a:rPr lang="ru-RU" sz="4800" dirty="0" smtClean="0"/>
            </a:b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err="1" smtClean="0"/>
              <a:t>КИКИКИ</a:t>
            </a: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err="1" smtClean="0"/>
              <a:t>КИКИКИ</a:t>
            </a: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/>
              <a:t/>
            </a:r>
            <a:br>
              <a:rPr lang="ru-RU" sz="4800" dirty="0"/>
            </a:br>
            <a:r>
              <a:rPr lang="ru-RU" sz="4800" dirty="0" err="1" smtClean="0"/>
              <a:t>КИКИКИ</a:t>
            </a:r>
            <a:r>
              <a:rPr lang="ru-RU" sz="4800" dirty="0"/>
              <a:t/>
            </a:r>
            <a:br>
              <a:rPr lang="ru-RU" sz="4800" dirty="0"/>
            </a:br>
            <a:endParaRPr lang="ru-RU" sz="4800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2533650" y="981075"/>
            <a:ext cx="65088" cy="2873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1763713" y="2420938"/>
            <a:ext cx="215900" cy="3127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V="1">
            <a:off x="2484438" y="3789363"/>
            <a:ext cx="228600" cy="3603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V="1">
            <a:off x="3203575" y="5345113"/>
            <a:ext cx="115888" cy="3159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3200" y="5053013"/>
            <a:ext cx="5637213" cy="881062"/>
          </a:xfrm>
        </p:spPr>
        <p:txBody>
          <a:bodyPr/>
          <a:lstStyle/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827584" y="404664"/>
            <a:ext cx="7175351" cy="5904656"/>
          </a:xfrm>
        </p:spPr>
        <p:txBody>
          <a:bodyPr/>
          <a:lstStyle/>
          <a:p>
            <a:pPr marL="182880" indent="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4800" dirty="0" smtClean="0"/>
              <a:t>ПИ-БИ		СИ-</a:t>
            </a:r>
            <a:r>
              <a:rPr lang="ru-RU" sz="4800" dirty="0" err="1" smtClean="0"/>
              <a:t>ЗИ</a:t>
            </a: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>ФИ-ВИ		КИ-ГИ</a:t>
            </a:r>
            <a:br>
              <a:rPr lang="ru-RU" sz="4800" dirty="0" smtClean="0"/>
            </a:b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err="1" smtClean="0"/>
              <a:t>ПИН</a:t>
            </a:r>
            <a:r>
              <a:rPr lang="ru-RU" sz="4800" dirty="0" smtClean="0"/>
              <a:t>	БИН	</a:t>
            </a:r>
            <a:r>
              <a:rPr lang="ru-RU" sz="4800" dirty="0" err="1" smtClean="0"/>
              <a:t>ВИМ</a:t>
            </a:r>
            <a:r>
              <a:rPr lang="ru-RU" sz="4800" dirty="0" smtClean="0"/>
              <a:t>	ФИМ</a:t>
            </a:r>
            <a:br>
              <a:rPr lang="ru-RU" sz="4800" dirty="0" smtClean="0"/>
            </a:b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>ЗИЛ	СИЛ	ГИТ	КИТ</a:t>
            </a:r>
            <a:br>
              <a:rPr lang="ru-RU" sz="4800" dirty="0" smtClean="0"/>
            </a:b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/>
            </a:r>
            <a:br>
              <a:rPr lang="ru-RU" sz="4800" dirty="0" smtClean="0"/>
            </a:b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3200" y="5053013"/>
            <a:ext cx="5637213" cy="881062"/>
          </a:xfrm>
        </p:spPr>
        <p:txBody>
          <a:bodyPr/>
          <a:lstStyle/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404664"/>
            <a:ext cx="7175351" cy="4529471"/>
          </a:xfrm>
        </p:spPr>
        <p:txBody>
          <a:bodyPr/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dirty="0" smtClean="0"/>
              <a:t>Профили звуков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en-US" sz="4400" dirty="0" smtClean="0"/>
              <a:t>(</a:t>
            </a:r>
            <a:r>
              <a:rPr lang="ru-RU" sz="4400" dirty="0" smtClean="0"/>
              <a:t>Д</a:t>
            </a:r>
            <a:r>
              <a:rPr lang="en-US" sz="4400" dirty="0" smtClean="0"/>
              <a:t>) (</a:t>
            </a:r>
            <a:r>
              <a:rPr lang="ru-RU" sz="4400" dirty="0"/>
              <a:t>Т</a:t>
            </a:r>
            <a:r>
              <a:rPr lang="ru-RU" sz="4400" dirty="0" smtClean="0"/>
              <a:t>) (Л) (Н)</a:t>
            </a:r>
            <a:br>
              <a:rPr lang="ru-RU" sz="4400" dirty="0" smtClean="0"/>
            </a:br>
            <a:r>
              <a:rPr lang="ru-RU" sz="4400" dirty="0" smtClean="0"/>
              <a:t> (К) (Г) (Р) (Х)</a:t>
            </a:r>
            <a:br>
              <a:rPr lang="ru-RU" sz="4400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3200" y="5053013"/>
            <a:ext cx="5637213" cy="881062"/>
          </a:xfrm>
        </p:spPr>
        <p:txBody>
          <a:bodyPr/>
          <a:lstStyle/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404664"/>
            <a:ext cx="7175351" cy="4529471"/>
          </a:xfrm>
        </p:spPr>
        <p:txBody>
          <a:bodyPr/>
          <a:lstStyle/>
          <a:p>
            <a:pPr marL="182880" indent="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dirty="0" err="1" smtClean="0"/>
              <a:t>ТИ-ТИ</a:t>
            </a:r>
            <a:r>
              <a:rPr lang="ru-RU" dirty="0" smtClean="0"/>
              <a:t>		ГИ-ГИ</a:t>
            </a:r>
            <a:br>
              <a:rPr lang="ru-RU" dirty="0" smtClean="0"/>
            </a:br>
            <a:r>
              <a:rPr lang="ru-RU" dirty="0" err="1" smtClean="0"/>
              <a:t>ДИ-ДИ</a:t>
            </a:r>
            <a:r>
              <a:rPr lang="ru-RU" dirty="0" smtClean="0"/>
              <a:t>		КИ-КИ</a:t>
            </a:r>
            <a:br>
              <a:rPr lang="ru-RU" dirty="0" smtClean="0"/>
            </a:br>
            <a:r>
              <a:rPr lang="ru-RU" dirty="0" smtClean="0"/>
              <a:t>НИ-НИ		ХИ-ХИ</a:t>
            </a:r>
            <a:br>
              <a:rPr lang="ru-RU" dirty="0" smtClean="0"/>
            </a:br>
            <a:r>
              <a:rPr lang="ru-RU" dirty="0" smtClean="0"/>
              <a:t>ЛИ-ЛИ		</a:t>
            </a:r>
            <a:r>
              <a:rPr lang="ru-RU" dirty="0" err="1" smtClean="0"/>
              <a:t>РИ-РИ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4400" dirty="0" smtClean="0"/>
              <a:t/>
            </a:r>
            <a:br>
              <a:rPr lang="ru-RU" sz="4400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3200" y="5053013"/>
            <a:ext cx="5637213" cy="881062"/>
          </a:xfrm>
        </p:spPr>
        <p:txBody>
          <a:bodyPr/>
          <a:lstStyle/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7918" y="1733703"/>
            <a:ext cx="7175352" cy="1793166"/>
          </a:xfrm>
        </p:spPr>
        <p:txBody>
          <a:bodyPr/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dirty="0" smtClean="0"/>
              <a:t>Автоматизация звука «и»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3200" y="5053013"/>
            <a:ext cx="5637213" cy="881062"/>
          </a:xfrm>
        </p:spPr>
        <p:txBody>
          <a:bodyPr/>
          <a:lstStyle/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578471" y="412602"/>
            <a:ext cx="7175352" cy="5904656"/>
          </a:xfrm>
        </p:spPr>
        <p:txBody>
          <a:bodyPr/>
          <a:lstStyle/>
          <a:p>
            <a:pPr marL="182880" indent="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err="1" smtClean="0"/>
              <a:t>Нп</a:t>
            </a:r>
            <a:endParaRPr lang="ru-RU" sz="4800" dirty="0"/>
          </a:p>
        </p:txBody>
      </p:sp>
      <p:pic>
        <p:nvPicPr>
          <p:cNvPr id="30723" name="Picture 2" descr="D:\вишн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3575" y="2276475"/>
            <a:ext cx="2663825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3" descr="D:\апельсин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00788" y="2111375"/>
            <a:ext cx="2519362" cy="197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4" descr="D:\лимон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59563" y="4724400"/>
            <a:ext cx="2160587" cy="16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5" descr="D:\виноград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825" y="4695825"/>
            <a:ext cx="2376488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7" name="Picture 6" descr="D:\клубника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0825" y="212725"/>
            <a:ext cx="2151063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8" name="Picture 7" descr="D:\малина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95288" y="2441575"/>
            <a:ext cx="2089150" cy="180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9" name="Picture 8" descr="D:\киви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516688" y="260350"/>
            <a:ext cx="215900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0" name="Picture 9" descr="D:\слива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492500" y="188913"/>
            <a:ext cx="1860550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1" name="Picture 10" descr="D:\персик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419475" y="4797425"/>
            <a:ext cx="2292350" cy="171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4" name="Text Box 14"/>
          <p:cNvSpPr txBox="1">
            <a:spLocks noChangeArrowheads="1"/>
          </p:cNvSpPr>
          <p:nvPr/>
        </p:nvSpPr>
        <p:spPr bwMode="auto">
          <a:xfrm>
            <a:off x="900113" y="1773238"/>
            <a:ext cx="1143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клубника</a:t>
            </a:r>
          </a:p>
        </p:txBody>
      </p:sp>
      <p:sp>
        <p:nvSpPr>
          <p:cNvPr id="30735" name="Text Box 15"/>
          <p:cNvSpPr txBox="1">
            <a:spLocks noChangeArrowheads="1"/>
          </p:cNvSpPr>
          <p:nvPr/>
        </p:nvSpPr>
        <p:spPr bwMode="auto">
          <a:xfrm>
            <a:off x="971550" y="4292600"/>
            <a:ext cx="9826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малина</a:t>
            </a:r>
          </a:p>
        </p:txBody>
      </p:sp>
      <p:sp>
        <p:nvSpPr>
          <p:cNvPr id="30736" name="Text Box 16"/>
          <p:cNvSpPr txBox="1">
            <a:spLocks noChangeArrowheads="1"/>
          </p:cNvSpPr>
          <p:nvPr/>
        </p:nvSpPr>
        <p:spPr bwMode="auto">
          <a:xfrm>
            <a:off x="827088" y="6491288"/>
            <a:ext cx="11588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виноград</a:t>
            </a:r>
          </a:p>
        </p:txBody>
      </p:sp>
      <p:sp>
        <p:nvSpPr>
          <p:cNvPr id="30737" name="Text Box 17"/>
          <p:cNvSpPr txBox="1">
            <a:spLocks noChangeArrowheads="1"/>
          </p:cNvSpPr>
          <p:nvPr/>
        </p:nvSpPr>
        <p:spPr bwMode="auto">
          <a:xfrm>
            <a:off x="4067175" y="1773238"/>
            <a:ext cx="8080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слива</a:t>
            </a:r>
          </a:p>
        </p:txBody>
      </p:sp>
      <p:sp>
        <p:nvSpPr>
          <p:cNvPr id="30738" name="Text Box 18"/>
          <p:cNvSpPr txBox="1">
            <a:spLocks noChangeArrowheads="1"/>
          </p:cNvSpPr>
          <p:nvPr/>
        </p:nvSpPr>
        <p:spPr bwMode="auto">
          <a:xfrm>
            <a:off x="4067175" y="4292600"/>
            <a:ext cx="8683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вишня</a:t>
            </a:r>
          </a:p>
        </p:txBody>
      </p:sp>
      <p:sp>
        <p:nvSpPr>
          <p:cNvPr id="30739" name="Text Box 19"/>
          <p:cNvSpPr txBox="1">
            <a:spLocks noChangeArrowheads="1"/>
          </p:cNvSpPr>
          <p:nvPr/>
        </p:nvSpPr>
        <p:spPr bwMode="auto">
          <a:xfrm>
            <a:off x="4140200" y="6491288"/>
            <a:ext cx="9032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персик</a:t>
            </a:r>
          </a:p>
        </p:txBody>
      </p:sp>
      <p:sp>
        <p:nvSpPr>
          <p:cNvPr id="30740" name="Text Box 20"/>
          <p:cNvSpPr txBox="1">
            <a:spLocks noChangeArrowheads="1"/>
          </p:cNvSpPr>
          <p:nvPr/>
        </p:nvSpPr>
        <p:spPr bwMode="auto">
          <a:xfrm>
            <a:off x="7380288" y="1628775"/>
            <a:ext cx="660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киви</a:t>
            </a:r>
          </a:p>
        </p:txBody>
      </p:sp>
      <p:sp>
        <p:nvSpPr>
          <p:cNvPr id="30741" name="Text Box 21"/>
          <p:cNvSpPr txBox="1">
            <a:spLocks noChangeArrowheads="1"/>
          </p:cNvSpPr>
          <p:nvPr/>
        </p:nvSpPr>
        <p:spPr bwMode="auto">
          <a:xfrm>
            <a:off x="6948488" y="4149725"/>
            <a:ext cx="11826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апельсин</a:t>
            </a:r>
          </a:p>
        </p:txBody>
      </p:sp>
      <p:sp>
        <p:nvSpPr>
          <p:cNvPr id="30742" name="Text Box 22"/>
          <p:cNvSpPr txBox="1">
            <a:spLocks noChangeArrowheads="1"/>
          </p:cNvSpPr>
          <p:nvPr/>
        </p:nvSpPr>
        <p:spPr bwMode="auto">
          <a:xfrm>
            <a:off x="7380288" y="6491288"/>
            <a:ext cx="8556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лимон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7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07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07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07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07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0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07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3200" y="5053013"/>
            <a:ext cx="5637213" cy="881062"/>
          </a:xfrm>
        </p:spPr>
        <p:txBody>
          <a:bodyPr/>
          <a:lstStyle/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920880" cy="6336704"/>
          </a:xfrm>
        </p:spPr>
        <p:txBody>
          <a:bodyPr/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800" dirty="0" smtClean="0"/>
              <a:t>Назови слова со звуком (И)</a:t>
            </a:r>
            <a:endParaRPr lang="ru-RU" sz="2800" dirty="0"/>
          </a:p>
        </p:txBody>
      </p:sp>
      <p:pic>
        <p:nvPicPr>
          <p:cNvPr id="31747" name="Picture 2" descr="D:\пижама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713" y="1125538"/>
            <a:ext cx="2543175" cy="158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3" descr="D:\свитер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5600" y="1125538"/>
            <a:ext cx="2497138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4" descr="D:\тапочки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6100" y="2924175"/>
            <a:ext cx="2497138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6" descr="D:\туфли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888" y="4868863"/>
            <a:ext cx="2497137" cy="165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1" name="Picture 2" descr="D:\1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188" y="2852738"/>
            <a:ext cx="2543175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2" name="Picture 3" descr="D:\3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250" y="4941888"/>
            <a:ext cx="2857500" cy="165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875" y="4941888"/>
            <a:ext cx="6511925" cy="1150937"/>
          </a:xfrm>
        </p:spPr>
        <p:txBody>
          <a:bodyPr/>
          <a:lstStyle/>
          <a:p>
            <a:pPr marL="320040" indent="-32004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ru-RU" dirty="0"/>
          </a:p>
        </p:txBody>
      </p:sp>
      <p:sp>
        <p:nvSpPr>
          <p:cNvPr id="32770" name="Объект 2"/>
          <p:cNvSpPr>
            <a:spLocks noGrp="1"/>
          </p:cNvSpPr>
          <p:nvPr>
            <p:ph sz="quarter" idx="13"/>
          </p:nvPr>
        </p:nvSpPr>
        <p:spPr>
          <a:xfrm>
            <a:off x="684213" y="188913"/>
            <a:ext cx="7704137" cy="4679950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32771" name="Picture 4" descr="D:\части тел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8663" y="728663"/>
            <a:ext cx="7686675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3200" y="5053013"/>
            <a:ext cx="5637213" cy="881062"/>
          </a:xfrm>
        </p:spPr>
        <p:txBody>
          <a:bodyPr/>
          <a:lstStyle/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404664"/>
            <a:ext cx="8136904" cy="6048672"/>
          </a:xfrm>
        </p:spPr>
        <p:txBody>
          <a:bodyPr/>
          <a:lstStyle/>
          <a:p>
            <a:pPr marL="182880" indent="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							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>тигр	пингвины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>лиса	кролики</a:t>
            </a:r>
            <a:br>
              <a:rPr lang="ru-RU" sz="2800" dirty="0" smtClean="0"/>
            </a:br>
            <a:r>
              <a:rPr lang="ru-RU" sz="2800" dirty="0" smtClean="0"/>
              <a:t>дельфины	</a:t>
            </a:r>
            <a:r>
              <a:rPr lang="ru-RU" sz="2800" dirty="0"/>
              <a:t>павлин</a:t>
            </a:r>
            <a:r>
              <a:rPr lang="ru-RU" sz="2800" dirty="0" smtClean="0"/>
              <a:t>		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>				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дельфины		павлин</a:t>
            </a:r>
            <a:br>
              <a:rPr lang="ru-RU" sz="2800" dirty="0" smtClean="0"/>
            </a:br>
            <a:r>
              <a:rPr lang="ru-RU" sz="2800" dirty="0" smtClean="0"/>
              <a:t>				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4400" dirty="0" smtClean="0"/>
              <a:t/>
            </a:r>
            <a:br>
              <a:rPr lang="ru-RU" sz="4400" dirty="0" smtClean="0"/>
            </a:br>
            <a:endParaRPr lang="ru-RU" dirty="0"/>
          </a:p>
        </p:txBody>
      </p:sp>
      <p:pic>
        <p:nvPicPr>
          <p:cNvPr id="33795" name="Picture 2" descr="D:\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260350"/>
            <a:ext cx="1981200" cy="148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3" descr="D:\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1863" y="260350"/>
            <a:ext cx="1873250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4" descr="D:\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063" y="2492375"/>
            <a:ext cx="2520950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Picture 5" descr="D:\7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2138" y="641350"/>
            <a:ext cx="2303462" cy="221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9" name="Picture 6" descr="D:\8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9400" y="1916113"/>
            <a:ext cx="2563813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0" name="Picture 7" descr="D:\9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463" y="4437063"/>
            <a:ext cx="3937000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3200" y="5053013"/>
            <a:ext cx="5637213" cy="881062"/>
          </a:xfrm>
        </p:spPr>
        <p:txBody>
          <a:bodyPr/>
          <a:lstStyle/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404664"/>
            <a:ext cx="7992888" cy="6192688"/>
          </a:xfrm>
        </p:spPr>
        <p:txBody>
          <a:bodyPr/>
          <a:lstStyle/>
          <a:p>
            <a:pPr marL="182880" indent="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4400" dirty="0"/>
              <a:t>и</a:t>
            </a:r>
            <a:r>
              <a:rPr lang="ru-RU" sz="4400" dirty="0" smtClean="0"/>
              <a:t>гра		иголка	минус</a:t>
            </a:r>
            <a:br>
              <a:rPr lang="ru-RU" sz="4400" dirty="0" smtClean="0"/>
            </a:br>
            <a:r>
              <a:rPr lang="ru-RU" sz="4400" dirty="0" smtClean="0"/>
              <a:t>книга		лиса		книга</a:t>
            </a:r>
            <a:br>
              <a:rPr lang="ru-RU" sz="4400" dirty="0" smtClean="0"/>
            </a:br>
            <a:r>
              <a:rPr lang="ru-RU" sz="4400" dirty="0" smtClean="0"/>
              <a:t>птица		билет		свитер</a:t>
            </a:r>
            <a:br>
              <a:rPr lang="ru-RU" sz="4400" dirty="0" smtClean="0"/>
            </a:br>
            <a:r>
              <a:rPr lang="ru-RU" sz="4400" dirty="0" smtClean="0"/>
              <a:t>пижама	носки		блин</a:t>
            </a:r>
            <a:br>
              <a:rPr lang="ru-RU" sz="4400" dirty="0" smtClean="0"/>
            </a:br>
            <a:r>
              <a:rPr lang="ru-RU" sz="4400" dirty="0" smtClean="0"/>
              <a:t>пример	рябина	зима</a:t>
            </a:r>
            <a:br>
              <a:rPr lang="ru-RU" sz="4400" dirty="0" smtClean="0"/>
            </a:br>
            <a:r>
              <a:rPr lang="ru-RU" sz="4400" dirty="0" smtClean="0"/>
              <a:t>лимон	слива		вишня</a:t>
            </a:r>
            <a:br>
              <a:rPr lang="ru-RU" sz="4400" dirty="0" smtClean="0"/>
            </a:br>
            <a:r>
              <a:rPr lang="ru-RU" sz="4400" dirty="0" smtClean="0"/>
              <a:t>киви		абрикос	персик</a:t>
            </a:r>
            <a:br>
              <a:rPr lang="ru-RU" sz="4400" dirty="0" smtClean="0"/>
            </a:br>
            <a:r>
              <a:rPr lang="ru-RU" sz="4400" dirty="0" smtClean="0"/>
              <a:t>магазин	нитки		лист</a:t>
            </a:r>
            <a:br>
              <a:rPr lang="ru-RU" sz="4400" dirty="0" smtClean="0"/>
            </a:br>
            <a:endParaRPr lang="ru-RU" sz="44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3200" y="5053013"/>
            <a:ext cx="5637213" cy="881062"/>
          </a:xfrm>
        </p:spPr>
        <p:txBody>
          <a:bodyPr/>
          <a:lstStyle/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404664"/>
            <a:ext cx="7992888" cy="6192688"/>
          </a:xfrm>
        </p:spPr>
        <p:txBody>
          <a:bodyPr/>
          <a:lstStyle/>
          <a:p>
            <a:pPr marL="182880" indent="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800" dirty="0" smtClean="0"/>
              <a:t>Образуй множественное число:</a:t>
            </a:r>
            <a:br>
              <a:rPr lang="ru-RU" sz="2800" dirty="0" smtClean="0"/>
            </a:br>
            <a:r>
              <a:rPr lang="ru-RU" sz="4400" dirty="0" smtClean="0"/>
              <a:t>книга-книги</a:t>
            </a:r>
            <a:br>
              <a:rPr lang="ru-RU" sz="4400" dirty="0" smtClean="0"/>
            </a:br>
            <a:r>
              <a:rPr lang="ru-RU" sz="4400" dirty="0" smtClean="0"/>
              <a:t>ручка-</a:t>
            </a:r>
            <a:br>
              <a:rPr lang="ru-RU" sz="4400" dirty="0" smtClean="0"/>
            </a:br>
            <a:r>
              <a:rPr lang="ru-RU" sz="4400" dirty="0" smtClean="0"/>
              <a:t>тетрадь-</a:t>
            </a:r>
            <a:br>
              <a:rPr lang="ru-RU" sz="4400" dirty="0" smtClean="0"/>
            </a:br>
            <a:r>
              <a:rPr lang="ru-RU" sz="4400" dirty="0" smtClean="0"/>
              <a:t>кисточка-</a:t>
            </a:r>
            <a:br>
              <a:rPr lang="ru-RU" sz="4400" dirty="0" smtClean="0"/>
            </a:br>
            <a:r>
              <a:rPr lang="ru-RU" sz="4400" dirty="0" smtClean="0"/>
              <a:t>учебник-</a:t>
            </a:r>
            <a:br>
              <a:rPr lang="ru-RU" sz="4400" dirty="0" smtClean="0"/>
            </a:br>
            <a:r>
              <a:rPr lang="ru-RU" sz="4400" dirty="0" smtClean="0"/>
              <a:t>рука-</a:t>
            </a:r>
            <a:br>
              <a:rPr lang="ru-RU" sz="4400" dirty="0" smtClean="0"/>
            </a:br>
            <a:r>
              <a:rPr lang="ru-RU" sz="4400" dirty="0" smtClean="0"/>
              <a:t>нога-</a:t>
            </a:r>
            <a:br>
              <a:rPr lang="ru-RU" sz="4400" dirty="0" smtClean="0"/>
            </a:br>
            <a:r>
              <a:rPr lang="ru-RU" sz="4400" dirty="0" smtClean="0"/>
              <a:t>бровь-</a:t>
            </a:r>
            <a:endParaRPr lang="ru-RU" sz="44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3200" y="5053013"/>
            <a:ext cx="5637213" cy="881062"/>
          </a:xfrm>
        </p:spPr>
        <p:txBody>
          <a:bodyPr/>
          <a:lstStyle/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404664"/>
            <a:ext cx="8424936" cy="6192688"/>
          </a:xfrm>
        </p:spPr>
        <p:txBody>
          <a:bodyPr/>
          <a:lstStyle/>
          <a:p>
            <a:pPr marL="182880" indent="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800" dirty="0" smtClean="0"/>
              <a:t>Прочитай словосочетания:</a:t>
            </a: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>летит птица, купит билет, </a:t>
            </a:r>
            <a:br>
              <a:rPr lang="ru-RU" sz="4400" dirty="0" smtClean="0"/>
            </a:br>
            <a:r>
              <a:rPr lang="ru-RU" sz="4400" dirty="0" smtClean="0"/>
              <a:t>растёт липа, убирает книги, собирает вишни, пишет письмо, стирает носки, решил пример, нет ручки, нет линейки, идёт в магазин, висит слива</a:t>
            </a:r>
            <a:endParaRPr lang="ru-RU" sz="44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3200" y="5053013"/>
            <a:ext cx="5637213" cy="881062"/>
          </a:xfrm>
        </p:spPr>
        <p:txBody>
          <a:bodyPr/>
          <a:lstStyle/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404664"/>
            <a:ext cx="8424936" cy="6192688"/>
          </a:xfrm>
        </p:spPr>
        <p:txBody>
          <a:bodyPr/>
          <a:lstStyle/>
          <a:p>
            <a:pPr marL="182880" indent="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800" dirty="0" smtClean="0"/>
              <a:t>Прочитай предложения:</a:t>
            </a: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>Дети играют в парке.</a:t>
            </a:r>
            <a:br>
              <a:rPr lang="ru-RU" sz="4400" dirty="0" smtClean="0"/>
            </a:br>
            <a:r>
              <a:rPr lang="ru-RU" sz="4400" dirty="0" smtClean="0"/>
              <a:t>На столе лежат книги.</a:t>
            </a:r>
            <a:br>
              <a:rPr lang="ru-RU" sz="4400" dirty="0" smtClean="0"/>
            </a:br>
            <a:r>
              <a:rPr lang="ru-RU" sz="4400" dirty="0" smtClean="0"/>
              <a:t>Вика купила виноград.</a:t>
            </a:r>
            <a:br>
              <a:rPr lang="ru-RU" sz="4400" dirty="0" smtClean="0"/>
            </a:br>
            <a:r>
              <a:rPr lang="ru-RU" sz="4400" dirty="0" smtClean="0"/>
              <a:t>Витя купил краски и кисточку.</a:t>
            </a:r>
            <a:br>
              <a:rPr lang="ru-RU" sz="4400" dirty="0" smtClean="0"/>
            </a:br>
            <a:r>
              <a:rPr lang="ru-RU" sz="4400" dirty="0" smtClean="0"/>
              <a:t>Ой, лимон кислый!</a:t>
            </a:r>
            <a:br>
              <a:rPr lang="ru-RU" sz="4400" dirty="0" smtClean="0"/>
            </a:br>
            <a:r>
              <a:rPr lang="ru-RU" sz="4400" dirty="0" smtClean="0"/>
              <a:t>У меня нет ручки и линейки.</a:t>
            </a:r>
            <a:endParaRPr lang="ru-RU" sz="44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3200" y="5053013"/>
            <a:ext cx="5637213" cy="881062"/>
          </a:xfrm>
        </p:spPr>
        <p:txBody>
          <a:bodyPr/>
          <a:lstStyle/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93818" y="1949603"/>
            <a:ext cx="7175352" cy="1793166"/>
          </a:xfrm>
        </p:spPr>
        <p:txBody>
          <a:bodyPr/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dirty="0" smtClean="0"/>
              <a:t>Автоматизация звука «ы»</a:t>
            </a:r>
            <a:endParaRPr lang="ru-RU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1403350" y="333375"/>
            <a:ext cx="6511925" cy="1143000"/>
          </a:xfrm>
          <a:noFill/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>
              <a:buFont typeface="Georgia" pitchFamily="18" charset="0"/>
              <a:buNone/>
            </a:pPr>
            <a:r>
              <a:rPr lang="ru-RU" smtClean="0">
                <a:solidFill>
                  <a:schemeClr val="tx1"/>
                </a:solidFill>
                <a:effectLst/>
                <a:latin typeface="Arial" charset="0"/>
              </a:rPr>
              <a:t>Профиль звука «ы»</a:t>
            </a:r>
          </a:p>
        </p:txBody>
      </p:sp>
      <p:sp>
        <p:nvSpPr>
          <p:cNvPr id="76803" name="Rectangle 3"/>
          <p:cNvSpPr>
            <a:spLocks noGrp="1"/>
          </p:cNvSpPr>
          <p:nvPr>
            <p:ph type="body" idx="4294967295"/>
          </p:nvPr>
        </p:nvSpPr>
        <p:spPr>
          <a:xfrm>
            <a:off x="1331913" y="3068638"/>
            <a:ext cx="6400800" cy="3475037"/>
          </a:xfrm>
        </p:spPr>
        <p:txBody>
          <a:bodyPr/>
          <a:lstStyle/>
          <a:p>
            <a:pPr>
              <a:buFont typeface="Georgia" pitchFamily="18" charset="0"/>
              <a:buNone/>
            </a:pPr>
            <a:endParaRPr lang="ru-RU" smtClean="0"/>
          </a:p>
        </p:txBody>
      </p:sp>
      <p:pic>
        <p:nvPicPr>
          <p:cNvPr id="76804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1050" y="1196975"/>
            <a:ext cx="5545138" cy="529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827088" y="188913"/>
            <a:ext cx="6511925" cy="1143000"/>
          </a:xfrm>
          <a:noFill/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>
              <a:buFont typeface="Georgia" pitchFamily="18" charset="0"/>
              <a:buNone/>
            </a:pPr>
            <a:r>
              <a:rPr lang="ru-RU" sz="4200" smtClean="0">
                <a:solidFill>
                  <a:schemeClr val="tx1"/>
                </a:solidFill>
                <a:effectLst/>
                <a:latin typeface="Arial" charset="0"/>
              </a:rPr>
              <a:t>ПРОФИЛЬ ЗВУКА «И»</a:t>
            </a:r>
          </a:p>
        </p:txBody>
      </p:sp>
      <p:sp>
        <p:nvSpPr>
          <p:cNvPr id="73731" name="Rectangle 3"/>
          <p:cNvSpPr>
            <a:spLocks noGrp="1"/>
          </p:cNvSpPr>
          <p:nvPr>
            <p:ph type="body" idx="4294967295"/>
          </p:nvPr>
        </p:nvSpPr>
        <p:spPr>
          <a:xfrm>
            <a:off x="1116013" y="5589588"/>
            <a:ext cx="6400800" cy="809625"/>
          </a:xfrm>
        </p:spPr>
        <p:txBody>
          <a:bodyPr/>
          <a:lstStyle/>
          <a:p>
            <a:pPr>
              <a:buFont typeface="Georgia" pitchFamily="18" charset="0"/>
              <a:buNone/>
            </a:pPr>
            <a:endParaRPr lang="ru-RU" smtClean="0"/>
          </a:p>
        </p:txBody>
      </p:sp>
      <p:pic>
        <p:nvPicPr>
          <p:cNvPr id="73732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2275" y="1196975"/>
            <a:ext cx="5688013" cy="546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1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1258888" y="260350"/>
            <a:ext cx="6511925" cy="1143000"/>
          </a:xfrm>
          <a:noFill/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>
              <a:buFont typeface="Georgia" pitchFamily="18" charset="0"/>
              <a:buNone/>
            </a:pPr>
            <a:r>
              <a:rPr lang="ru-RU" sz="4200" smtClean="0">
                <a:solidFill>
                  <a:schemeClr val="tx1"/>
                </a:solidFill>
                <a:effectLst/>
                <a:latin typeface="Arial" charset="0"/>
              </a:rPr>
              <a:t>Артикуляция звука «ы»</a:t>
            </a:r>
          </a:p>
        </p:txBody>
      </p:sp>
      <p:sp>
        <p:nvSpPr>
          <p:cNvPr id="77827" name="Rectangle 3"/>
          <p:cNvSpPr>
            <a:spLocks noGrp="1"/>
          </p:cNvSpPr>
          <p:nvPr>
            <p:ph type="body" idx="4294967295"/>
          </p:nvPr>
        </p:nvSpPr>
        <p:spPr>
          <a:xfrm>
            <a:off x="1403350" y="3068638"/>
            <a:ext cx="6400800" cy="3475037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778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125538"/>
            <a:ext cx="8523288" cy="179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7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3200" y="5053013"/>
            <a:ext cx="5637213" cy="881062"/>
          </a:xfrm>
        </p:spPr>
        <p:txBody>
          <a:bodyPr/>
          <a:lstStyle/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620688"/>
            <a:ext cx="7175351" cy="4304769"/>
          </a:xfrm>
        </p:spPr>
        <p:txBody>
          <a:bodyPr/>
          <a:lstStyle/>
          <a:p>
            <a:pPr marL="182880" indent="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6000" dirty="0" smtClean="0"/>
              <a:t>Ы_____________</a:t>
            </a:r>
            <a:br>
              <a:rPr lang="ru-RU" sz="6000" dirty="0" smtClean="0"/>
            </a:br>
            <a:r>
              <a:rPr lang="ru-RU" sz="6000" dirty="0" smtClean="0"/>
              <a:t>Ы________</a:t>
            </a:r>
            <a:br>
              <a:rPr lang="ru-RU" sz="6000" dirty="0" smtClean="0"/>
            </a:br>
            <a:r>
              <a:rPr lang="ru-RU" sz="6000" dirty="0" smtClean="0"/>
              <a:t>Ы___   </a:t>
            </a:r>
            <a:br>
              <a:rPr lang="ru-RU" sz="6000" dirty="0" smtClean="0"/>
            </a:br>
            <a:r>
              <a:rPr lang="ru-RU" sz="6000" dirty="0" smtClean="0"/>
              <a:t>Ы  </a:t>
            </a:r>
            <a:r>
              <a:rPr lang="ru-RU" sz="6000" dirty="0"/>
              <a:t>Ы</a:t>
            </a:r>
            <a:r>
              <a:rPr lang="ru-RU" sz="6000" dirty="0" smtClean="0"/>
              <a:t>  </a:t>
            </a:r>
            <a:r>
              <a:rPr lang="ru-RU" sz="6000" dirty="0"/>
              <a:t>Ы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3200" y="5053013"/>
            <a:ext cx="5637213" cy="881062"/>
          </a:xfrm>
        </p:spPr>
        <p:txBody>
          <a:bodyPr/>
          <a:lstStyle/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332656"/>
            <a:ext cx="7175351" cy="5904656"/>
          </a:xfrm>
        </p:spPr>
        <p:txBody>
          <a:bodyPr/>
          <a:lstStyle/>
          <a:p>
            <a:pPr marL="182880" indent="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4800" dirty="0" err="1" smtClean="0"/>
              <a:t>АЫ</a:t>
            </a:r>
            <a:r>
              <a:rPr lang="ru-RU" sz="4800" dirty="0" smtClean="0"/>
              <a:t>		</a:t>
            </a:r>
            <a:r>
              <a:rPr lang="ru-RU" sz="4800" dirty="0" err="1" smtClean="0"/>
              <a:t>ЫА</a:t>
            </a:r>
            <a:r>
              <a:rPr lang="ru-RU" sz="4800" dirty="0" smtClean="0"/>
              <a:t>		</a:t>
            </a:r>
            <a:br>
              <a:rPr lang="ru-RU" sz="4800" dirty="0" smtClean="0"/>
            </a:br>
            <a:r>
              <a:rPr lang="ru-RU" sz="4800" dirty="0" err="1" smtClean="0"/>
              <a:t>ОЫ</a:t>
            </a:r>
            <a:r>
              <a:rPr lang="ru-RU" sz="4800" dirty="0" smtClean="0"/>
              <a:t>		</a:t>
            </a:r>
            <a:r>
              <a:rPr lang="ru-RU" sz="4800" dirty="0" err="1" smtClean="0"/>
              <a:t>ЫО</a:t>
            </a: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err="1" smtClean="0"/>
              <a:t>УЫ</a:t>
            </a:r>
            <a:r>
              <a:rPr lang="ru-RU" sz="4800" dirty="0" smtClean="0"/>
              <a:t>		</a:t>
            </a:r>
            <a:r>
              <a:rPr lang="ru-RU" sz="4800" dirty="0" err="1" smtClean="0"/>
              <a:t>ЫУ</a:t>
            </a: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err="1" smtClean="0"/>
              <a:t>ЭЫ</a:t>
            </a:r>
            <a:r>
              <a:rPr lang="ru-RU" sz="4800" dirty="0" smtClean="0"/>
              <a:t>		</a:t>
            </a:r>
            <a:r>
              <a:rPr lang="ru-RU" sz="4800" dirty="0" err="1" smtClean="0"/>
              <a:t>ЫЭ</a:t>
            </a: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err="1" smtClean="0"/>
              <a:t>ЫЫА</a:t>
            </a:r>
            <a:r>
              <a:rPr lang="ru-RU" sz="4800" dirty="0" smtClean="0"/>
              <a:t>		</a:t>
            </a:r>
            <a:r>
              <a:rPr lang="ru-RU" sz="4800" dirty="0" err="1" smtClean="0"/>
              <a:t>ААЫ</a:t>
            </a: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err="1" smtClean="0"/>
              <a:t>ЫЫО</a:t>
            </a:r>
            <a:r>
              <a:rPr lang="ru-RU" sz="4800" dirty="0" smtClean="0"/>
              <a:t>		</a:t>
            </a:r>
            <a:r>
              <a:rPr lang="ru-RU" sz="4800" dirty="0" err="1" smtClean="0"/>
              <a:t>ООЫ</a:t>
            </a: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err="1" smtClean="0"/>
              <a:t>ЫЫУ</a:t>
            </a:r>
            <a:r>
              <a:rPr lang="ru-RU" sz="4800" dirty="0" smtClean="0"/>
              <a:t>		</a:t>
            </a:r>
            <a:r>
              <a:rPr lang="ru-RU" sz="4800" dirty="0" err="1" smtClean="0"/>
              <a:t>УУЫ</a:t>
            </a: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err="1" smtClean="0"/>
              <a:t>ЫЫЭ</a:t>
            </a:r>
            <a:r>
              <a:rPr lang="ru-RU" sz="4800" dirty="0" smtClean="0"/>
              <a:t>		</a:t>
            </a:r>
            <a:r>
              <a:rPr lang="ru-RU" sz="4800" dirty="0" err="1" smtClean="0"/>
              <a:t>ЭЭЫ</a:t>
            </a:r>
            <a:endParaRPr lang="ru-RU" sz="48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3200" y="5053013"/>
            <a:ext cx="5637213" cy="881062"/>
          </a:xfrm>
        </p:spPr>
        <p:txBody>
          <a:bodyPr/>
          <a:lstStyle/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827584" y="404664"/>
            <a:ext cx="7175351" cy="5904656"/>
          </a:xfrm>
        </p:spPr>
        <p:txBody>
          <a:bodyPr/>
          <a:lstStyle/>
          <a:p>
            <a:pPr marL="182880" indent="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dirty="0" smtClean="0"/>
              <a:t>ЛА					</a:t>
            </a:r>
            <a:r>
              <a:rPr lang="ru-RU" dirty="0" err="1" smtClean="0"/>
              <a:t>ВА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СА					ПА</a:t>
            </a:r>
            <a:br>
              <a:rPr lang="ru-RU" dirty="0" smtClean="0"/>
            </a:br>
            <a:r>
              <a:rPr lang="ru-RU" dirty="0" smtClean="0"/>
              <a:t>			  Ы</a:t>
            </a:r>
            <a:br>
              <a:rPr lang="ru-RU" dirty="0" smtClean="0"/>
            </a:br>
            <a:r>
              <a:rPr lang="ru-RU" dirty="0" smtClean="0"/>
              <a:t>НА					МА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ТА					КА</a:t>
            </a:r>
            <a:endParaRPr lang="ru-RU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4859338" y="3644900"/>
            <a:ext cx="1512887" cy="7699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V="1">
            <a:off x="4859338" y="2492375"/>
            <a:ext cx="1512887" cy="8175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4859338" y="4173538"/>
            <a:ext cx="1441450" cy="19192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V="1">
            <a:off x="4716463" y="1052513"/>
            <a:ext cx="1439862" cy="18494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2195513" y="1268413"/>
            <a:ext cx="1800225" cy="17287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2195513" y="2708275"/>
            <a:ext cx="1584325" cy="7207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flipV="1">
            <a:off x="2016125" y="3789363"/>
            <a:ext cx="1763713" cy="6254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flipV="1">
            <a:off x="2195513" y="4173538"/>
            <a:ext cx="1800225" cy="19192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3200" y="5053013"/>
            <a:ext cx="5637213" cy="881062"/>
          </a:xfrm>
        </p:spPr>
        <p:txBody>
          <a:bodyPr/>
          <a:lstStyle/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827584" y="404664"/>
            <a:ext cx="7175351" cy="5904656"/>
          </a:xfrm>
        </p:spPr>
        <p:txBody>
          <a:bodyPr/>
          <a:lstStyle/>
          <a:p>
            <a:pPr marL="182880" indent="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dirty="0" smtClean="0"/>
              <a:t>ЛО					ВО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СО					ПО</a:t>
            </a:r>
            <a:br>
              <a:rPr lang="ru-RU" dirty="0" smtClean="0"/>
            </a:br>
            <a:r>
              <a:rPr lang="ru-RU" dirty="0" smtClean="0"/>
              <a:t>			  Ы</a:t>
            </a:r>
            <a:br>
              <a:rPr lang="ru-RU" dirty="0" smtClean="0"/>
            </a:br>
            <a:r>
              <a:rPr lang="ru-RU" dirty="0" smtClean="0"/>
              <a:t>НО					МО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ТО					КО</a:t>
            </a:r>
            <a:endParaRPr lang="ru-RU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4859338" y="3644900"/>
            <a:ext cx="1512887" cy="7699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V="1">
            <a:off x="4859338" y="2492375"/>
            <a:ext cx="1512887" cy="8175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4859338" y="4173538"/>
            <a:ext cx="1441450" cy="19192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V="1">
            <a:off x="4716463" y="1052513"/>
            <a:ext cx="1439862" cy="18494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2195513" y="1268413"/>
            <a:ext cx="1800225" cy="17287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2195513" y="2708275"/>
            <a:ext cx="1584325" cy="7207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flipV="1">
            <a:off x="2016125" y="3789363"/>
            <a:ext cx="1763713" cy="6254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flipV="1">
            <a:off x="2195513" y="4173538"/>
            <a:ext cx="1800225" cy="19192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3200" y="5053013"/>
            <a:ext cx="5637213" cy="881062"/>
          </a:xfrm>
        </p:spPr>
        <p:txBody>
          <a:bodyPr/>
          <a:lstStyle/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827584" y="404664"/>
            <a:ext cx="7175351" cy="5904656"/>
          </a:xfrm>
        </p:spPr>
        <p:txBody>
          <a:bodyPr/>
          <a:lstStyle/>
          <a:p>
            <a:pPr marL="182880" indent="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dirty="0" smtClean="0"/>
              <a:t>ЛУ					</a:t>
            </a:r>
            <a:r>
              <a:rPr lang="ru-RU" dirty="0" err="1" smtClean="0"/>
              <a:t>ВУ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СУ					</a:t>
            </a:r>
            <a:r>
              <a:rPr lang="ru-RU" dirty="0" err="1" smtClean="0"/>
              <a:t>ПУ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			  Ы</a:t>
            </a:r>
            <a:br>
              <a:rPr lang="ru-RU" dirty="0" smtClean="0"/>
            </a:br>
            <a:r>
              <a:rPr lang="ru-RU" dirty="0" smtClean="0"/>
              <a:t>НУ					</a:t>
            </a:r>
            <a:r>
              <a:rPr lang="ru-RU" dirty="0" err="1" smtClean="0"/>
              <a:t>МУ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ТУ					КУ</a:t>
            </a:r>
            <a:endParaRPr lang="ru-RU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4859338" y="3644900"/>
            <a:ext cx="1512887" cy="7699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V="1">
            <a:off x="4859338" y="2492375"/>
            <a:ext cx="1512887" cy="8175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4859338" y="4173538"/>
            <a:ext cx="1441450" cy="19192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V="1">
            <a:off x="4716463" y="1052513"/>
            <a:ext cx="1439862" cy="18494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2195513" y="1268413"/>
            <a:ext cx="1800225" cy="17287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2195513" y="2708275"/>
            <a:ext cx="1584325" cy="7207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flipV="1">
            <a:off x="2016125" y="3789363"/>
            <a:ext cx="1763713" cy="6254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flipV="1">
            <a:off x="2195513" y="4173538"/>
            <a:ext cx="1800225" cy="19192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3200" y="5053013"/>
            <a:ext cx="5637213" cy="881062"/>
          </a:xfrm>
        </p:spPr>
        <p:txBody>
          <a:bodyPr/>
          <a:lstStyle/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827584" y="404664"/>
            <a:ext cx="7175351" cy="5904656"/>
          </a:xfrm>
        </p:spPr>
        <p:txBody>
          <a:bodyPr/>
          <a:lstStyle/>
          <a:p>
            <a:pPr marL="182880" indent="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4800" dirty="0" err="1" smtClean="0"/>
              <a:t>ПЫ</a:t>
            </a: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err="1" smtClean="0"/>
              <a:t>ПЫПЫ</a:t>
            </a: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err="1" smtClean="0"/>
              <a:t>ПЫПЫПЫ</a:t>
            </a: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err="1" smtClean="0"/>
              <a:t>ПЫПЫПЫ</a:t>
            </a: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/>
              <a:t/>
            </a:r>
            <a:br>
              <a:rPr lang="ru-RU" sz="4800" dirty="0"/>
            </a:br>
            <a:r>
              <a:rPr lang="ru-RU" sz="4800" dirty="0" err="1" smtClean="0"/>
              <a:t>ПЫПЫПЫ</a:t>
            </a:r>
            <a:r>
              <a:rPr lang="ru-RU" sz="4800" dirty="0"/>
              <a:t/>
            </a:r>
            <a:br>
              <a:rPr lang="ru-RU" sz="4800" dirty="0"/>
            </a:br>
            <a:endParaRPr lang="ru-RU" sz="4800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2555875" y="1089025"/>
            <a:ext cx="144463" cy="179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1763713" y="2420938"/>
            <a:ext cx="215900" cy="3127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V="1">
            <a:off x="2555875" y="3933825"/>
            <a:ext cx="157163" cy="2159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V="1">
            <a:off x="3635375" y="5300663"/>
            <a:ext cx="215900" cy="2889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3200" y="5053013"/>
            <a:ext cx="5637213" cy="881062"/>
          </a:xfrm>
        </p:spPr>
        <p:txBody>
          <a:bodyPr/>
          <a:lstStyle/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827584" y="404664"/>
            <a:ext cx="7175351" cy="5904656"/>
          </a:xfrm>
        </p:spPr>
        <p:txBody>
          <a:bodyPr/>
          <a:lstStyle/>
          <a:p>
            <a:pPr marL="182880" indent="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4800" dirty="0" smtClean="0"/>
              <a:t>МЫ</a:t>
            </a:r>
            <a:br>
              <a:rPr lang="ru-RU" sz="4800" dirty="0" smtClean="0"/>
            </a:br>
            <a:r>
              <a:rPr lang="ru-RU" sz="4800" dirty="0" err="1" smtClean="0"/>
              <a:t>МЫМЫ</a:t>
            </a: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err="1" smtClean="0"/>
              <a:t>МЫМЫМЫ</a:t>
            </a: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err="1" smtClean="0"/>
              <a:t>МЫМЫМЫ</a:t>
            </a: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/>
              <a:t/>
            </a:r>
            <a:br>
              <a:rPr lang="ru-RU" sz="4800" dirty="0"/>
            </a:br>
            <a:r>
              <a:rPr lang="ru-RU" sz="4800" dirty="0" err="1" smtClean="0"/>
              <a:t>МЫМЫМЫ</a:t>
            </a:r>
            <a:r>
              <a:rPr lang="ru-RU" sz="4800" dirty="0"/>
              <a:t/>
            </a:r>
            <a:br>
              <a:rPr lang="ru-RU" sz="4800" dirty="0"/>
            </a:br>
            <a:endParaRPr lang="ru-RU" sz="4800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2713038" y="1089025"/>
            <a:ext cx="130175" cy="179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1763713" y="2420938"/>
            <a:ext cx="215900" cy="3127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V="1">
            <a:off x="2713038" y="3933825"/>
            <a:ext cx="130175" cy="2159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V="1">
            <a:off x="3708400" y="5300663"/>
            <a:ext cx="142875" cy="2889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3200" y="5053013"/>
            <a:ext cx="5637213" cy="881062"/>
          </a:xfrm>
        </p:spPr>
        <p:txBody>
          <a:bodyPr/>
          <a:lstStyle/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827584" y="404664"/>
            <a:ext cx="7175351" cy="5904656"/>
          </a:xfrm>
        </p:spPr>
        <p:txBody>
          <a:bodyPr/>
          <a:lstStyle/>
          <a:p>
            <a:pPr marL="182880" indent="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4800" dirty="0" smtClean="0"/>
              <a:t>ВЫ</a:t>
            </a:r>
            <a:br>
              <a:rPr lang="ru-RU" sz="4800" dirty="0" smtClean="0"/>
            </a:br>
            <a:r>
              <a:rPr lang="ru-RU" sz="4800" dirty="0" err="1" smtClean="0"/>
              <a:t>ВЫВЫ</a:t>
            </a: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err="1" smtClean="0"/>
              <a:t>ВЫВЫВЫ</a:t>
            </a: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err="1" smtClean="0"/>
              <a:t>ВЫВЫВЫ</a:t>
            </a: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/>
              <a:t/>
            </a:r>
            <a:br>
              <a:rPr lang="ru-RU" sz="4800" dirty="0"/>
            </a:br>
            <a:r>
              <a:rPr lang="ru-RU" sz="4800" dirty="0" err="1" smtClean="0"/>
              <a:t>ВЫВЫВЫ</a:t>
            </a:r>
            <a:r>
              <a:rPr lang="ru-RU" sz="4800" dirty="0"/>
              <a:t/>
            </a:r>
            <a:br>
              <a:rPr lang="ru-RU" sz="4800" dirty="0"/>
            </a:br>
            <a:endParaRPr lang="ru-RU" sz="4800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2533650" y="981075"/>
            <a:ext cx="65088" cy="2873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1763713" y="2420938"/>
            <a:ext cx="215900" cy="3127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V="1">
            <a:off x="2484438" y="3789363"/>
            <a:ext cx="228600" cy="3603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V="1">
            <a:off x="3419475" y="5345113"/>
            <a:ext cx="144463" cy="3159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3200" y="5053013"/>
            <a:ext cx="5637213" cy="881062"/>
          </a:xfrm>
        </p:spPr>
        <p:txBody>
          <a:bodyPr/>
          <a:lstStyle/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827584" y="404664"/>
            <a:ext cx="7175351" cy="5904656"/>
          </a:xfrm>
        </p:spPr>
        <p:txBody>
          <a:bodyPr/>
          <a:lstStyle/>
          <a:p>
            <a:pPr marL="182880" indent="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4800" dirty="0" err="1" smtClean="0"/>
              <a:t>Ф</a:t>
            </a:r>
            <a:r>
              <a:rPr lang="ru-RU" sz="4800" dirty="0" err="1"/>
              <a:t>Ы</a:t>
            </a: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err="1" smtClean="0"/>
              <a:t>ФЫФЫ</a:t>
            </a: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err="1" smtClean="0"/>
              <a:t>ФЫФЫФЫ</a:t>
            </a: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err="1" smtClean="0"/>
              <a:t>ФЫФЫФЫ</a:t>
            </a: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/>
              <a:t/>
            </a:r>
            <a:br>
              <a:rPr lang="ru-RU" sz="4800" dirty="0"/>
            </a:br>
            <a:r>
              <a:rPr lang="ru-RU" sz="4800" dirty="0" err="1" smtClean="0"/>
              <a:t>ФЫФЫФЫ</a:t>
            </a:r>
            <a:r>
              <a:rPr lang="ru-RU" sz="4800" dirty="0"/>
              <a:t/>
            </a:r>
            <a:br>
              <a:rPr lang="ru-RU" sz="4800" dirty="0"/>
            </a:br>
            <a:endParaRPr lang="ru-RU" sz="4800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2724150" y="981075"/>
            <a:ext cx="192088" cy="2873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1763713" y="2420938"/>
            <a:ext cx="215900" cy="3127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V="1">
            <a:off x="2724150" y="3789363"/>
            <a:ext cx="192088" cy="3603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V="1">
            <a:off x="3779838" y="5345113"/>
            <a:ext cx="144462" cy="3159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1331913" y="188913"/>
            <a:ext cx="6511925" cy="936625"/>
          </a:xfrm>
          <a:noFill/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>
              <a:buFont typeface="Georgia" pitchFamily="18" charset="0"/>
              <a:buNone/>
            </a:pPr>
            <a:r>
              <a:rPr lang="ru-RU" sz="4200" smtClean="0">
                <a:solidFill>
                  <a:schemeClr val="tx1"/>
                </a:solidFill>
                <a:effectLst/>
                <a:latin typeface="Arial" charset="0"/>
              </a:rPr>
              <a:t>Артикуляция звука «И» </a:t>
            </a:r>
          </a:p>
        </p:txBody>
      </p:sp>
      <p:pic>
        <p:nvPicPr>
          <p:cNvPr id="74756" name="Picture 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250825" y="1196975"/>
            <a:ext cx="8713788" cy="20161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3200" y="5053013"/>
            <a:ext cx="5637213" cy="881062"/>
          </a:xfrm>
        </p:spPr>
        <p:txBody>
          <a:bodyPr/>
          <a:lstStyle/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827584" y="404664"/>
            <a:ext cx="7175351" cy="5904656"/>
          </a:xfrm>
        </p:spPr>
        <p:txBody>
          <a:bodyPr/>
          <a:lstStyle/>
          <a:p>
            <a:pPr marL="182880" indent="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4800" dirty="0" err="1" smtClean="0"/>
              <a:t>С</a:t>
            </a:r>
            <a:r>
              <a:rPr lang="ru-RU" sz="4800" dirty="0" err="1"/>
              <a:t>Ы</a:t>
            </a: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err="1" smtClean="0"/>
              <a:t>СЫСЫ</a:t>
            </a: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err="1" smtClean="0"/>
              <a:t>СЫСЫСЫ</a:t>
            </a: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err="1" smtClean="0"/>
              <a:t>СЫСЫСЫ</a:t>
            </a: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/>
              <a:t/>
            </a:r>
            <a:br>
              <a:rPr lang="ru-RU" sz="4800" dirty="0"/>
            </a:br>
            <a:r>
              <a:rPr lang="ru-RU" sz="4800" dirty="0" err="1" smtClean="0"/>
              <a:t>СЫСЫСЫ</a:t>
            </a:r>
            <a:r>
              <a:rPr lang="ru-RU" sz="4800" dirty="0"/>
              <a:t/>
            </a:r>
            <a:br>
              <a:rPr lang="ru-RU" sz="4800" dirty="0"/>
            </a:br>
            <a:endParaRPr lang="ru-RU" sz="4800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2533650" y="981075"/>
            <a:ext cx="65088" cy="2873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1763713" y="2420938"/>
            <a:ext cx="215900" cy="3127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V="1">
            <a:off x="2484438" y="3789363"/>
            <a:ext cx="228600" cy="3603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V="1">
            <a:off x="3563938" y="5349875"/>
            <a:ext cx="115887" cy="3159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3200" y="5053013"/>
            <a:ext cx="5637213" cy="881062"/>
          </a:xfrm>
        </p:spPr>
        <p:txBody>
          <a:bodyPr/>
          <a:lstStyle/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827584" y="404664"/>
            <a:ext cx="7175351" cy="5904656"/>
          </a:xfrm>
        </p:spPr>
        <p:txBody>
          <a:bodyPr/>
          <a:lstStyle/>
          <a:p>
            <a:pPr marL="182880" indent="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4800" dirty="0" err="1" smtClean="0"/>
              <a:t>КЫ</a:t>
            </a: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err="1" smtClean="0"/>
              <a:t>КЫКЫ</a:t>
            </a: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err="1" smtClean="0"/>
              <a:t>КЫКЫКЫ</a:t>
            </a: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err="1" smtClean="0"/>
              <a:t>КЫКЫКЫ</a:t>
            </a: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/>
              <a:t/>
            </a:r>
            <a:br>
              <a:rPr lang="ru-RU" sz="4800" dirty="0"/>
            </a:br>
            <a:r>
              <a:rPr lang="ru-RU" sz="4800" dirty="0" err="1" smtClean="0"/>
              <a:t>КЫКЫКЫ</a:t>
            </a:r>
            <a:r>
              <a:rPr lang="ru-RU" sz="4800" dirty="0"/>
              <a:t/>
            </a:r>
            <a:br>
              <a:rPr lang="ru-RU" sz="4800" dirty="0"/>
            </a:br>
            <a:endParaRPr lang="ru-RU" sz="4800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2533650" y="981075"/>
            <a:ext cx="65088" cy="2873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1763713" y="2420938"/>
            <a:ext cx="215900" cy="3127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V="1">
            <a:off x="2484438" y="3789363"/>
            <a:ext cx="228600" cy="3603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V="1">
            <a:off x="3203575" y="5345113"/>
            <a:ext cx="115888" cy="3159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3200" y="5053013"/>
            <a:ext cx="5637213" cy="881062"/>
          </a:xfrm>
        </p:spPr>
        <p:txBody>
          <a:bodyPr/>
          <a:lstStyle/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827584" y="404664"/>
            <a:ext cx="7175351" cy="5904656"/>
          </a:xfrm>
        </p:spPr>
        <p:txBody>
          <a:bodyPr/>
          <a:lstStyle/>
          <a:p>
            <a:pPr marL="182880" indent="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4800" dirty="0" err="1" smtClean="0"/>
              <a:t>ПЫ</a:t>
            </a:r>
            <a:r>
              <a:rPr lang="ru-RU" sz="4800" dirty="0" smtClean="0"/>
              <a:t>-БЫ		</a:t>
            </a:r>
            <a:r>
              <a:rPr lang="ru-RU" sz="4800" dirty="0" err="1" smtClean="0"/>
              <a:t>СЫ-ЗЫ</a:t>
            </a: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err="1" smtClean="0"/>
              <a:t>ФЫ</a:t>
            </a:r>
            <a:r>
              <a:rPr lang="ru-RU" sz="4800" dirty="0" smtClean="0"/>
              <a:t>-ВЫ		</a:t>
            </a:r>
            <a:r>
              <a:rPr lang="ru-RU" sz="4800" dirty="0" err="1" smtClean="0"/>
              <a:t>КЫ-ГЫ</a:t>
            </a: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err="1" smtClean="0"/>
              <a:t>ПЫН</a:t>
            </a:r>
            <a:r>
              <a:rPr lang="ru-RU" sz="4800" dirty="0" smtClean="0"/>
              <a:t>	</a:t>
            </a:r>
            <a:r>
              <a:rPr lang="ru-RU" sz="4800" dirty="0" err="1" smtClean="0"/>
              <a:t>БЫН</a:t>
            </a:r>
            <a:r>
              <a:rPr lang="ru-RU" sz="4800" dirty="0" smtClean="0"/>
              <a:t>	</a:t>
            </a:r>
            <a:r>
              <a:rPr lang="ru-RU" sz="4800" dirty="0" err="1" smtClean="0"/>
              <a:t>ВЫМ</a:t>
            </a:r>
            <a:r>
              <a:rPr lang="ru-RU" sz="4800" dirty="0" smtClean="0"/>
              <a:t>	</a:t>
            </a:r>
            <a:r>
              <a:rPr lang="ru-RU" sz="4800" dirty="0" err="1" smtClean="0"/>
              <a:t>ФЫМ</a:t>
            </a: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err="1" smtClean="0"/>
              <a:t>ЗЫЛ</a:t>
            </a:r>
            <a:r>
              <a:rPr lang="ru-RU" sz="4800" dirty="0" smtClean="0"/>
              <a:t>	</a:t>
            </a:r>
            <a:r>
              <a:rPr lang="ru-RU" sz="4800" dirty="0" err="1" smtClean="0"/>
              <a:t>СЫЛ</a:t>
            </a:r>
            <a:r>
              <a:rPr lang="ru-RU" sz="4800" dirty="0" smtClean="0"/>
              <a:t>	</a:t>
            </a:r>
            <a:r>
              <a:rPr lang="ru-RU" sz="4800" dirty="0" err="1" smtClean="0"/>
              <a:t>ГЫТ</a:t>
            </a:r>
            <a:r>
              <a:rPr lang="ru-RU" sz="4800" dirty="0" smtClean="0"/>
              <a:t>	</a:t>
            </a:r>
            <a:r>
              <a:rPr lang="ru-RU" sz="4800" dirty="0" err="1" smtClean="0"/>
              <a:t>КЫТ</a:t>
            </a: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/>
            </a:r>
            <a:br>
              <a:rPr lang="ru-RU" sz="4800" dirty="0" smtClean="0"/>
            </a:br>
            <a:endParaRPr lang="ru-RU" sz="4800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3200" y="5053013"/>
            <a:ext cx="5637213" cy="881062"/>
          </a:xfrm>
        </p:spPr>
        <p:txBody>
          <a:bodyPr/>
          <a:lstStyle/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404664"/>
            <a:ext cx="7175351" cy="5616624"/>
          </a:xfrm>
        </p:spPr>
        <p:txBody>
          <a:bodyPr/>
          <a:lstStyle/>
          <a:p>
            <a:pPr marL="182880" indent="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800" dirty="0" smtClean="0"/>
              <a:t>Правило орфоэпии</a:t>
            </a:r>
            <a:br>
              <a:rPr lang="ru-RU" sz="2800" dirty="0" smtClean="0"/>
            </a:br>
            <a:r>
              <a:rPr lang="ru-RU" sz="2800" dirty="0" smtClean="0"/>
              <a:t>   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> </a:t>
            </a:r>
            <a:r>
              <a:rPr lang="ru-RU" sz="1800" dirty="0" smtClean="0"/>
              <a:t>           __</a:t>
            </a:r>
            <a:r>
              <a:rPr lang="ru-RU" sz="1800" dirty="0"/>
              <a:t>Ы</a:t>
            </a:r>
            <a:r>
              <a:rPr lang="ru-RU" sz="1800" dirty="0" smtClean="0"/>
              <a:t>__				</a:t>
            </a:r>
            <a:r>
              <a:rPr lang="ru-RU" sz="1800" dirty="0"/>
              <a:t> </a:t>
            </a:r>
            <a:r>
              <a:rPr lang="ru-RU" sz="1800" dirty="0" smtClean="0"/>
              <a:t>            __</a:t>
            </a:r>
            <a:r>
              <a:rPr lang="ru-RU" sz="1800" dirty="0"/>
              <a:t>Ы__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4400" dirty="0" smtClean="0"/>
              <a:t>…</a:t>
            </a:r>
            <a:r>
              <a:rPr lang="ru-RU" sz="4400" dirty="0" err="1" smtClean="0"/>
              <a:t>ЖИ</a:t>
            </a:r>
            <a:r>
              <a:rPr lang="ru-RU" sz="4400" dirty="0" smtClean="0"/>
              <a:t>…			…ШИ…</a:t>
            </a:r>
            <a:br>
              <a:rPr lang="ru-RU" sz="4400" dirty="0" smtClean="0"/>
            </a:br>
            <a:r>
              <a:rPr lang="ru-RU" sz="4400" dirty="0" smtClean="0"/>
              <a:t>живёт, жил, живот, жираф, лежит, бежит, машина, карандаши, груши, ежи, мыши, малыши, гаражи</a:t>
            </a:r>
            <a:endParaRPr lang="ru-RU" sz="2800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3200" y="5053013"/>
            <a:ext cx="5637213" cy="881062"/>
          </a:xfrm>
        </p:spPr>
        <p:txBody>
          <a:bodyPr/>
          <a:lstStyle/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404664"/>
            <a:ext cx="8424936" cy="6192688"/>
          </a:xfrm>
        </p:spPr>
        <p:txBody>
          <a:bodyPr/>
          <a:lstStyle/>
          <a:p>
            <a:pPr marL="182880" indent="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800" dirty="0" smtClean="0"/>
              <a:t>Образуй множественное число:</a:t>
            </a: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>банан-			волна-</a:t>
            </a:r>
            <a:br>
              <a:rPr lang="ru-RU" sz="4400" dirty="0" smtClean="0"/>
            </a:br>
            <a:r>
              <a:rPr lang="ru-RU" sz="4400" dirty="0" smtClean="0"/>
              <a:t>билет-			груша-</a:t>
            </a:r>
            <a:br>
              <a:rPr lang="ru-RU" sz="4400" dirty="0" smtClean="0"/>
            </a:br>
            <a:r>
              <a:rPr lang="ru-RU" sz="4400" dirty="0" smtClean="0"/>
              <a:t>птица-			карандаш-</a:t>
            </a:r>
            <a:br>
              <a:rPr lang="ru-RU" sz="4400" dirty="0" smtClean="0"/>
            </a:br>
            <a:r>
              <a:rPr lang="ru-RU" sz="4400" dirty="0" smtClean="0"/>
              <a:t>сад-				шар-</a:t>
            </a:r>
            <a:br>
              <a:rPr lang="ru-RU" sz="4400" dirty="0" smtClean="0"/>
            </a:br>
            <a:r>
              <a:rPr lang="ru-RU" sz="4400" dirty="0" smtClean="0"/>
              <a:t>гора-				машина-</a:t>
            </a:r>
            <a:br>
              <a:rPr lang="ru-RU" sz="4400" dirty="0" smtClean="0"/>
            </a:br>
            <a:r>
              <a:rPr lang="ru-RU" sz="4400" dirty="0" smtClean="0"/>
              <a:t/>
            </a:r>
            <a:br>
              <a:rPr lang="ru-RU" sz="4400" dirty="0" smtClean="0"/>
            </a:br>
            <a:endParaRPr lang="ru-RU" sz="4400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3200" y="5053013"/>
            <a:ext cx="5637213" cy="881062"/>
          </a:xfrm>
        </p:spPr>
        <p:txBody>
          <a:bodyPr/>
          <a:lstStyle/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404664"/>
            <a:ext cx="8424936" cy="6192688"/>
          </a:xfrm>
        </p:spPr>
        <p:txBody>
          <a:bodyPr/>
          <a:lstStyle/>
          <a:p>
            <a:pPr marL="182880" indent="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800" dirty="0" smtClean="0"/>
              <a:t>Какой цвет?</a:t>
            </a: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err="1" smtClean="0"/>
              <a:t>красн.й</a:t>
            </a:r>
            <a:r>
              <a:rPr lang="ru-RU" sz="4400" dirty="0" smtClean="0"/>
              <a:t>			</a:t>
            </a:r>
            <a:r>
              <a:rPr lang="ru-RU" sz="4400" dirty="0" err="1" smtClean="0"/>
              <a:t>коричнев.й</a:t>
            </a: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err="1" smtClean="0"/>
              <a:t>бел.й</a:t>
            </a:r>
            <a:r>
              <a:rPr lang="ru-RU" sz="4400" dirty="0" smtClean="0"/>
              <a:t>				</a:t>
            </a:r>
            <a:r>
              <a:rPr lang="ru-RU" sz="4400" dirty="0" err="1" smtClean="0"/>
              <a:t>фиолетов.й</a:t>
            </a: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err="1" smtClean="0"/>
              <a:t>жёлт.й</a:t>
            </a:r>
            <a:r>
              <a:rPr lang="ru-RU" sz="4400" dirty="0" smtClean="0"/>
              <a:t>			</a:t>
            </a:r>
            <a:r>
              <a:rPr lang="ru-RU" sz="4400" dirty="0" err="1" smtClean="0"/>
              <a:t>оранжев.й</a:t>
            </a: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err="1" smtClean="0"/>
              <a:t>чёрн.й</a:t>
            </a:r>
            <a:r>
              <a:rPr lang="ru-RU" sz="4400" dirty="0" smtClean="0"/>
              <a:t>			</a:t>
            </a:r>
            <a:r>
              <a:rPr lang="ru-RU" sz="4400" dirty="0" err="1" smtClean="0"/>
              <a:t>зелён.й</a:t>
            </a: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err="1" smtClean="0"/>
              <a:t>сер.й</a:t>
            </a:r>
            <a:r>
              <a:rPr lang="ru-RU" sz="4400" dirty="0" smtClean="0"/>
              <a:t>				</a:t>
            </a:r>
            <a:r>
              <a:rPr lang="ru-RU" sz="4400" dirty="0" err="1"/>
              <a:t>розов.й</a:t>
            </a:r>
            <a:r>
              <a:rPr lang="ru-RU" sz="4400" dirty="0"/>
              <a:t> </a:t>
            </a: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/>
            </a:r>
            <a:br>
              <a:rPr lang="ru-RU" sz="4400" dirty="0" smtClean="0"/>
            </a:br>
            <a:endParaRPr lang="ru-RU" sz="4400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3200" y="5053013"/>
            <a:ext cx="5637213" cy="881062"/>
          </a:xfrm>
        </p:spPr>
        <p:txBody>
          <a:bodyPr/>
          <a:lstStyle/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404664"/>
            <a:ext cx="8424936" cy="6192688"/>
          </a:xfrm>
        </p:spPr>
        <p:txBody>
          <a:bodyPr/>
          <a:lstStyle/>
          <a:p>
            <a:pPr marL="182880" indent="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800" dirty="0" smtClean="0"/>
              <a:t>Скажи наоборот</a:t>
            </a: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>старый-</a:t>
            </a:r>
            <a:br>
              <a:rPr lang="ru-RU" sz="4400" dirty="0" smtClean="0"/>
            </a:br>
            <a:r>
              <a:rPr lang="ru-RU" sz="4400" dirty="0" smtClean="0"/>
              <a:t>грязный-</a:t>
            </a:r>
            <a:br>
              <a:rPr lang="ru-RU" sz="4400" dirty="0" smtClean="0"/>
            </a:br>
            <a:r>
              <a:rPr lang="ru-RU" sz="4400" dirty="0" smtClean="0"/>
              <a:t>весёлый-</a:t>
            </a:r>
            <a:br>
              <a:rPr lang="ru-RU" sz="4400" dirty="0" smtClean="0"/>
            </a:br>
            <a:r>
              <a:rPr lang="ru-RU" sz="4400" dirty="0" smtClean="0"/>
              <a:t>тёплый-</a:t>
            </a:r>
            <a:br>
              <a:rPr lang="ru-RU" sz="4400" dirty="0" smtClean="0"/>
            </a:br>
            <a:r>
              <a:rPr lang="ru-RU" sz="4400" dirty="0" smtClean="0"/>
              <a:t>короткий-</a:t>
            </a:r>
            <a:br>
              <a:rPr lang="ru-RU" sz="4400" dirty="0" smtClean="0"/>
            </a:br>
            <a:r>
              <a:rPr lang="ru-RU" sz="4400" dirty="0" smtClean="0"/>
              <a:t>(чистый, новый, длинный, грустный, холодный)</a:t>
            </a:r>
            <a:br>
              <a:rPr lang="ru-RU" sz="4400" dirty="0" smtClean="0"/>
            </a:br>
            <a:r>
              <a:rPr lang="ru-RU" sz="4400" dirty="0" smtClean="0"/>
              <a:t/>
            </a:r>
            <a:br>
              <a:rPr lang="ru-RU" sz="4400" dirty="0" smtClean="0"/>
            </a:br>
            <a:endParaRPr lang="ru-RU" sz="4400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3200" y="5053013"/>
            <a:ext cx="5637213" cy="881062"/>
          </a:xfrm>
        </p:spPr>
        <p:txBody>
          <a:bodyPr/>
          <a:lstStyle/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404664"/>
            <a:ext cx="8424936" cy="6192688"/>
          </a:xfrm>
        </p:spPr>
        <p:txBody>
          <a:bodyPr/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800" dirty="0" smtClean="0"/>
              <a:t>Назови картинки:</a:t>
            </a:r>
            <a:br>
              <a:rPr lang="ru-RU" sz="2800" dirty="0" smtClean="0"/>
            </a:br>
            <a:r>
              <a:rPr lang="ru-RU" sz="2400" dirty="0" smtClean="0"/>
              <a:t>животные</a:t>
            </a: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/>
            </a:r>
            <a:br>
              <a:rPr lang="ru-RU" sz="4400" dirty="0" smtClean="0"/>
            </a:br>
            <a:endParaRPr lang="ru-RU" sz="4400" dirty="0"/>
          </a:p>
        </p:txBody>
      </p:sp>
      <p:pic>
        <p:nvPicPr>
          <p:cNvPr id="56323" name="Picture 2" descr="D:\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557338"/>
            <a:ext cx="7620000" cy="475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3200" y="5053013"/>
            <a:ext cx="5637213" cy="881062"/>
          </a:xfrm>
        </p:spPr>
        <p:txBody>
          <a:bodyPr/>
          <a:lstStyle/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404664"/>
            <a:ext cx="8424936" cy="6192688"/>
          </a:xfrm>
        </p:spPr>
        <p:txBody>
          <a:bodyPr/>
          <a:lstStyle/>
          <a:p>
            <a:pPr marL="182880" indent="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800" dirty="0" smtClean="0"/>
              <a:t>Назови картинки:</a:t>
            </a: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/>
            </a:r>
            <a:br>
              <a:rPr lang="ru-RU" sz="4400" dirty="0" smtClean="0"/>
            </a:br>
            <a:endParaRPr lang="ru-RU" sz="4400" dirty="0"/>
          </a:p>
        </p:txBody>
      </p:sp>
      <p:pic>
        <p:nvPicPr>
          <p:cNvPr id="57347" name="Picture 2" descr="D:\1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1268413"/>
            <a:ext cx="2592388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8" name="Picture 3" descr="D:\1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59563" y="333375"/>
            <a:ext cx="2160587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9" name="Picture 4" descr="D:\1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29400" y="2708275"/>
            <a:ext cx="2160588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0" name="Picture 5" descr="D:\18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48025" y="1160463"/>
            <a:ext cx="2951163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1" name="Picture 6" descr="D:\19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7988" y="3933825"/>
            <a:ext cx="2376487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2" name="Picture 7" descr="D:\20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35363" y="4292600"/>
            <a:ext cx="2376487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3" name="Picture 8" descr="D:\21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8400" y="5013325"/>
            <a:ext cx="2376488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3200" y="5053013"/>
            <a:ext cx="5637213" cy="881062"/>
          </a:xfrm>
        </p:spPr>
        <p:txBody>
          <a:bodyPr/>
          <a:lstStyle/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404664"/>
            <a:ext cx="8424936" cy="6192688"/>
          </a:xfrm>
        </p:spPr>
        <p:txBody>
          <a:bodyPr/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800" dirty="0" smtClean="0"/>
              <a:t>Назови картинки:</a:t>
            </a:r>
            <a:br>
              <a:rPr lang="ru-RU" sz="2800" dirty="0" smtClean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/>
            </a:r>
            <a:br>
              <a:rPr lang="ru-RU" sz="4400" dirty="0" smtClean="0"/>
            </a:br>
            <a:endParaRPr lang="ru-RU" sz="4400" dirty="0"/>
          </a:p>
        </p:txBody>
      </p:sp>
      <p:pic>
        <p:nvPicPr>
          <p:cNvPr id="58371" name="Picture 2" descr="D:\2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1125538"/>
            <a:ext cx="3384550" cy="179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2" name="Picture 3" descr="D:\2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463" y="1136650"/>
            <a:ext cx="3743325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3" name="Picture 4" descr="D:\2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3284538"/>
            <a:ext cx="3024187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4" name="Picture 5" descr="D:\25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43575" y="4365625"/>
            <a:ext cx="3097213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3200" y="5053013"/>
            <a:ext cx="5637213" cy="881062"/>
          </a:xfrm>
        </p:spPr>
        <p:txBody>
          <a:bodyPr/>
          <a:lstStyle/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620688"/>
            <a:ext cx="7175351" cy="4304769"/>
          </a:xfrm>
        </p:spPr>
        <p:txBody>
          <a:bodyPr/>
          <a:lstStyle/>
          <a:p>
            <a:pPr marL="182880" indent="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6000" dirty="0" smtClean="0"/>
              <a:t>И______________</a:t>
            </a:r>
            <a:br>
              <a:rPr lang="ru-RU" sz="6000" dirty="0" smtClean="0"/>
            </a:br>
            <a:r>
              <a:rPr lang="ru-RU" sz="6000" dirty="0" smtClean="0"/>
              <a:t>И________</a:t>
            </a:r>
            <a:br>
              <a:rPr lang="ru-RU" sz="6000" dirty="0" smtClean="0"/>
            </a:br>
            <a:r>
              <a:rPr lang="ru-RU" sz="6000" dirty="0" smtClean="0"/>
              <a:t>И___   </a:t>
            </a:r>
            <a:br>
              <a:rPr lang="ru-RU" sz="6000" dirty="0" smtClean="0"/>
            </a:br>
            <a:r>
              <a:rPr lang="ru-RU" sz="6000" dirty="0" smtClean="0"/>
              <a:t>И  И  И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3200" y="5053013"/>
            <a:ext cx="5637213" cy="881062"/>
          </a:xfrm>
        </p:spPr>
        <p:txBody>
          <a:bodyPr/>
          <a:lstStyle/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404664"/>
            <a:ext cx="8424936" cy="6192688"/>
          </a:xfrm>
        </p:spPr>
        <p:txBody>
          <a:bodyPr/>
          <a:lstStyle/>
          <a:p>
            <a:pPr marL="182880" indent="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800" dirty="0" smtClean="0"/>
              <a:t>Прочитай словосочетания:</a:t>
            </a:r>
            <a:br>
              <a:rPr lang="ru-RU" sz="2800" dirty="0" smtClean="0"/>
            </a:br>
            <a:r>
              <a:rPr lang="ru-RU" sz="4400" dirty="0" smtClean="0"/>
              <a:t>весёлые клоуны, вкусные груши, грязные полы, воздушные шары, белые стены, новые автобусы, длинные улицы, вкусные фрукты, умный малыш, </a:t>
            </a:r>
            <a:r>
              <a:rPr lang="ru-RU" sz="4400" smtClean="0"/>
              <a:t>хороший дежурный</a:t>
            </a:r>
            <a:r>
              <a:rPr lang="ru-RU" sz="4400" dirty="0" smtClean="0"/>
              <a:t/>
            </a:r>
            <a:br>
              <a:rPr lang="ru-RU" sz="4400" dirty="0" smtClean="0"/>
            </a:br>
            <a:endParaRPr lang="ru-RU" sz="4400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3200" y="5053013"/>
            <a:ext cx="5637213" cy="881062"/>
          </a:xfrm>
        </p:spPr>
        <p:txBody>
          <a:bodyPr/>
          <a:lstStyle/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404664"/>
            <a:ext cx="8424936" cy="6192688"/>
          </a:xfrm>
        </p:spPr>
        <p:txBody>
          <a:bodyPr/>
          <a:lstStyle/>
          <a:p>
            <a:pPr marL="182880" indent="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800" dirty="0" smtClean="0"/>
              <a:t>Прочитай предложения:</a:t>
            </a:r>
            <a:br>
              <a:rPr lang="ru-RU" sz="2800" dirty="0" smtClean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>У Саши болят уши.</a:t>
            </a:r>
            <a:br>
              <a:rPr lang="ru-RU" sz="4400" dirty="0" smtClean="0"/>
            </a:br>
            <a:r>
              <a:rPr lang="ru-RU" sz="4400" dirty="0" smtClean="0"/>
              <a:t>Вот лежит мыло.</a:t>
            </a:r>
            <a:br>
              <a:rPr lang="ru-RU" sz="4400" dirty="0" smtClean="0"/>
            </a:br>
            <a:r>
              <a:rPr lang="ru-RU" sz="4400" dirty="0" smtClean="0"/>
              <a:t>На тарелке вкусный сыр.</a:t>
            </a:r>
            <a:br>
              <a:rPr lang="ru-RU" sz="4400" dirty="0" smtClean="0"/>
            </a:br>
            <a:r>
              <a:rPr lang="ru-RU" sz="4400" dirty="0" smtClean="0"/>
              <a:t>У мамы длинные волосы.</a:t>
            </a:r>
            <a:br>
              <a:rPr lang="ru-RU" sz="4400" dirty="0" smtClean="0"/>
            </a:br>
            <a:r>
              <a:rPr lang="ru-RU" sz="4400" dirty="0" smtClean="0"/>
              <a:t>У папы чёрные волосы.</a:t>
            </a:r>
            <a:br>
              <a:rPr lang="ru-RU" sz="4400" dirty="0" smtClean="0"/>
            </a:br>
            <a:r>
              <a:rPr lang="ru-RU" sz="4400" dirty="0" smtClean="0"/>
              <a:t>Дежурный вытер пыль, вымыл пол.</a:t>
            </a:r>
            <a:endParaRPr lang="ru-RU" sz="4400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3200" y="5053013"/>
            <a:ext cx="5637213" cy="881062"/>
          </a:xfrm>
        </p:spPr>
        <p:txBody>
          <a:bodyPr/>
          <a:lstStyle/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404664"/>
            <a:ext cx="8424936" cy="6192688"/>
          </a:xfrm>
        </p:spPr>
        <p:txBody>
          <a:bodyPr/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/>
              <a:t/>
            </a:r>
            <a:br>
              <a:rPr lang="ru-RU" sz="4400" dirty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/>
              <a:t/>
            </a:r>
            <a:br>
              <a:rPr lang="ru-RU" sz="4400" dirty="0"/>
            </a:br>
            <a:r>
              <a:rPr lang="ru-RU" sz="4400" dirty="0" smtClean="0"/>
              <a:t>Дифференциация и-ы</a:t>
            </a:r>
            <a:endParaRPr lang="ru-RU" sz="4400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3200" y="5053013"/>
            <a:ext cx="5637213" cy="881062"/>
          </a:xfrm>
        </p:spPr>
        <p:txBody>
          <a:bodyPr/>
          <a:lstStyle/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404664"/>
            <a:ext cx="8424936" cy="6192688"/>
          </a:xfrm>
        </p:spPr>
        <p:txBody>
          <a:bodyPr/>
          <a:lstStyle/>
          <a:p>
            <a:pPr marL="182880" indent="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dirty="0" smtClean="0"/>
              <a:t>и-ы</a:t>
            </a:r>
            <a:br>
              <a:rPr lang="ru-RU" dirty="0" smtClean="0"/>
            </a:br>
            <a:r>
              <a:rPr lang="ru-RU" dirty="0" smtClean="0"/>
              <a:t>ы-ы-и</a:t>
            </a:r>
            <a:br>
              <a:rPr lang="ru-RU" dirty="0" smtClean="0"/>
            </a:br>
            <a:r>
              <a:rPr lang="ru-RU" dirty="0" smtClean="0"/>
              <a:t>и-и-ы</a:t>
            </a:r>
            <a:br>
              <a:rPr lang="ru-RU" dirty="0" smtClean="0"/>
            </a:br>
            <a:r>
              <a:rPr lang="ru-RU" dirty="0" err="1" smtClean="0"/>
              <a:t>пы</a:t>
            </a:r>
            <a:r>
              <a:rPr lang="ru-RU" dirty="0" smtClean="0"/>
              <a:t>-</a:t>
            </a:r>
            <a:r>
              <a:rPr lang="ru-RU" dirty="0" err="1" smtClean="0"/>
              <a:t>пы</a:t>
            </a:r>
            <a:r>
              <a:rPr lang="ru-RU" dirty="0" smtClean="0"/>
              <a:t>-пи</a:t>
            </a:r>
            <a:br>
              <a:rPr lang="ru-RU" dirty="0" smtClean="0"/>
            </a:br>
            <a:r>
              <a:rPr lang="ru-RU" dirty="0" smtClean="0"/>
              <a:t>пи-пи-</a:t>
            </a:r>
            <a:r>
              <a:rPr lang="ru-RU" dirty="0" err="1" smtClean="0"/>
              <a:t>пы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пи-</a:t>
            </a:r>
            <a:r>
              <a:rPr lang="ru-RU" dirty="0" err="1" smtClean="0"/>
              <a:t>пы</a:t>
            </a:r>
            <a:r>
              <a:rPr lang="ru-RU" dirty="0" smtClean="0"/>
              <a:t>-пи-</a:t>
            </a:r>
            <a:r>
              <a:rPr lang="ru-RU" dirty="0" err="1" smtClean="0"/>
              <a:t>пы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/>
              <a:t/>
            </a:r>
            <a:br>
              <a:rPr lang="ru-RU" sz="4400" dirty="0"/>
            </a:br>
            <a:endParaRPr lang="ru-RU" sz="4400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3200" y="5053013"/>
            <a:ext cx="5637213" cy="881062"/>
          </a:xfrm>
        </p:spPr>
        <p:txBody>
          <a:bodyPr/>
          <a:lstStyle/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404664"/>
            <a:ext cx="8424936" cy="6192688"/>
          </a:xfrm>
        </p:spPr>
        <p:txBody>
          <a:bodyPr/>
          <a:lstStyle/>
          <a:p>
            <a:pPr marL="182880" indent="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800" dirty="0" smtClean="0"/>
              <a:t>Образуй множественное число.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книга-				диван-</a:t>
            </a:r>
            <a:br>
              <a:rPr lang="ru-RU" sz="2800" dirty="0" smtClean="0"/>
            </a:br>
            <a:r>
              <a:rPr lang="ru-RU" sz="2800" dirty="0" smtClean="0"/>
              <a:t>арбуз-				ветка-</a:t>
            </a:r>
            <a:br>
              <a:rPr lang="ru-RU" sz="2800" dirty="0" smtClean="0"/>
            </a:br>
            <a:r>
              <a:rPr lang="ru-RU" sz="2800" dirty="0" smtClean="0"/>
              <a:t>звезда-				кошка-</a:t>
            </a:r>
            <a:br>
              <a:rPr lang="ru-RU" sz="2800" dirty="0" smtClean="0"/>
            </a:br>
            <a:r>
              <a:rPr lang="ru-RU" sz="2800" dirty="0" smtClean="0"/>
              <a:t>ручка-				собака-</a:t>
            </a:r>
            <a:br>
              <a:rPr lang="ru-RU" sz="2800" dirty="0" smtClean="0"/>
            </a:br>
            <a:r>
              <a:rPr lang="ru-RU" sz="2800" dirty="0" smtClean="0"/>
              <a:t>тетрадь-				месяц-</a:t>
            </a:r>
            <a:br>
              <a:rPr lang="ru-RU" sz="2800" dirty="0" smtClean="0"/>
            </a:br>
            <a:r>
              <a:rPr lang="ru-RU" sz="2800" dirty="0" smtClean="0"/>
              <a:t>карандаш-			день-</a:t>
            </a:r>
            <a:br>
              <a:rPr lang="ru-RU" sz="2800" dirty="0" smtClean="0"/>
            </a:br>
            <a:r>
              <a:rPr lang="ru-RU" sz="2800" dirty="0" smtClean="0"/>
              <a:t>линейка-				неделя-</a:t>
            </a:r>
            <a:br>
              <a:rPr lang="ru-RU" sz="2800" dirty="0" smtClean="0"/>
            </a:br>
            <a:r>
              <a:rPr lang="ru-RU" sz="2800" dirty="0" smtClean="0"/>
              <a:t>нога-				год-</a:t>
            </a:r>
            <a:br>
              <a:rPr lang="ru-RU" sz="2800" dirty="0" smtClean="0"/>
            </a:br>
            <a:r>
              <a:rPr lang="ru-RU" sz="2800" dirty="0" smtClean="0"/>
              <a:t>рука-				трава-</a:t>
            </a:r>
            <a:br>
              <a:rPr lang="ru-RU" sz="2800" dirty="0" smtClean="0"/>
            </a:br>
            <a:r>
              <a:rPr lang="ru-RU" sz="2800" dirty="0" smtClean="0"/>
              <a:t>игра-				стол-</a:t>
            </a:r>
            <a:br>
              <a:rPr lang="ru-RU" sz="2800" dirty="0" smtClean="0"/>
            </a:br>
            <a:r>
              <a:rPr lang="ru-RU" sz="2800" dirty="0" smtClean="0"/>
              <a:t>шкаф-				птица-</a:t>
            </a:r>
            <a:r>
              <a:rPr lang="ru-RU" sz="2800" dirty="0"/>
              <a:t>	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полка-				кисточка-</a:t>
            </a:r>
            <a:br>
              <a:rPr lang="ru-RU" sz="2800" dirty="0" smtClean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/>
              <a:t/>
            </a:r>
            <a:br>
              <a:rPr lang="ru-RU" sz="4400" dirty="0"/>
            </a:br>
            <a:endParaRPr lang="ru-RU" sz="4400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3200" y="5053013"/>
            <a:ext cx="5637213" cy="881062"/>
          </a:xfrm>
        </p:spPr>
        <p:txBody>
          <a:bodyPr/>
          <a:lstStyle/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404664"/>
            <a:ext cx="8424936" cy="6192688"/>
          </a:xfrm>
        </p:spPr>
        <p:txBody>
          <a:bodyPr/>
          <a:lstStyle/>
          <a:p>
            <a:pPr marL="182880" indent="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800" dirty="0" smtClean="0"/>
              <a:t>Образуй множественное число.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4400" dirty="0"/>
          </a:p>
        </p:txBody>
      </p:sp>
      <p:pic>
        <p:nvPicPr>
          <p:cNvPr id="64515" name="Picture 2" descr="D:\3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213" y="1412875"/>
            <a:ext cx="7488237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3200" y="5053013"/>
            <a:ext cx="5637213" cy="881062"/>
          </a:xfrm>
        </p:spPr>
        <p:txBody>
          <a:bodyPr/>
          <a:lstStyle/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404664"/>
            <a:ext cx="8424936" cy="6192688"/>
          </a:xfrm>
        </p:spPr>
        <p:txBody>
          <a:bodyPr/>
          <a:lstStyle/>
          <a:p>
            <a:pPr marL="182880" indent="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800" dirty="0" smtClean="0"/>
              <a:t>Измени по лицам: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>Я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ТЫ 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МЫ			собирал( )  ягоды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ОН			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ОНА</a:t>
            </a:r>
            <a:br>
              <a:rPr lang="ru-RU" sz="2800" dirty="0" smtClean="0"/>
            </a:br>
            <a:r>
              <a:rPr lang="ru-RU" sz="4400" dirty="0"/>
              <a:t/>
            </a:r>
            <a:br>
              <a:rPr lang="ru-RU" sz="4400" dirty="0"/>
            </a:br>
            <a:endParaRPr lang="ru-RU" sz="4400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3200" y="5053013"/>
            <a:ext cx="5637213" cy="881062"/>
          </a:xfrm>
        </p:spPr>
        <p:txBody>
          <a:bodyPr/>
          <a:lstStyle/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404664"/>
            <a:ext cx="8424936" cy="6192688"/>
          </a:xfrm>
        </p:spPr>
        <p:txBody>
          <a:bodyPr/>
          <a:lstStyle/>
          <a:p>
            <a:pPr marL="182880" indent="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800" dirty="0" smtClean="0"/>
              <a:t>Измени по лицам: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>Я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ТЫ 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МЫ			ловил( ) рыбу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ОН			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ОНА</a:t>
            </a:r>
            <a:br>
              <a:rPr lang="ru-RU" sz="2800" dirty="0" smtClean="0"/>
            </a:br>
            <a:r>
              <a:rPr lang="ru-RU" sz="4400" dirty="0"/>
              <a:t/>
            </a:r>
            <a:br>
              <a:rPr lang="ru-RU" sz="4400" dirty="0"/>
            </a:br>
            <a:endParaRPr lang="ru-RU" sz="4400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3200" y="5053013"/>
            <a:ext cx="5637213" cy="881062"/>
          </a:xfrm>
        </p:spPr>
        <p:txBody>
          <a:bodyPr/>
          <a:lstStyle/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404664"/>
            <a:ext cx="8424936" cy="6192688"/>
          </a:xfrm>
        </p:spPr>
        <p:txBody>
          <a:bodyPr/>
          <a:lstStyle/>
          <a:p>
            <a:pPr marL="182880" indent="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800" dirty="0" smtClean="0"/>
              <a:t>Прочитай предложения: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Дима купил мыло.</a:t>
            </a:r>
            <a:br>
              <a:rPr lang="ru-RU" sz="2800" dirty="0" smtClean="0"/>
            </a:br>
            <a:r>
              <a:rPr lang="ru-RU" sz="2800" dirty="0" smtClean="0"/>
              <a:t>У Веры болели зубы.</a:t>
            </a:r>
            <a:br>
              <a:rPr lang="ru-RU" sz="2800" dirty="0" smtClean="0"/>
            </a:br>
            <a:r>
              <a:rPr lang="ru-RU" sz="2800" dirty="0" smtClean="0"/>
              <a:t>Вика ела </a:t>
            </a:r>
            <a:r>
              <a:rPr lang="ru-RU" sz="2800" dirty="0"/>
              <a:t>сыр. Вика была сыта.</a:t>
            </a:r>
            <a:br>
              <a:rPr lang="ru-RU" sz="2800" dirty="0"/>
            </a:br>
            <a:r>
              <a:rPr lang="ru-RU" sz="2800" dirty="0" smtClean="0"/>
              <a:t>Ира купила лыжи.</a:t>
            </a:r>
            <a:br>
              <a:rPr lang="ru-RU" sz="2800" dirty="0" smtClean="0"/>
            </a:br>
            <a:r>
              <a:rPr lang="ru-RU" sz="2800" dirty="0" smtClean="0"/>
              <a:t>Витя рыл яму.</a:t>
            </a:r>
            <a:br>
              <a:rPr lang="ru-RU" sz="2800" dirty="0" smtClean="0"/>
            </a:br>
            <a:r>
              <a:rPr lang="ru-RU" sz="2800" dirty="0" smtClean="0"/>
              <a:t>У Вовы в руке вилка.</a:t>
            </a:r>
            <a:br>
              <a:rPr lang="ru-RU" sz="2800" dirty="0" smtClean="0"/>
            </a:br>
            <a:r>
              <a:rPr lang="ru-RU" sz="2800" dirty="0" smtClean="0"/>
              <a:t>Нина купила бусы.</a:t>
            </a:r>
            <a:br>
              <a:rPr lang="ru-RU" sz="2800" dirty="0" smtClean="0"/>
            </a:br>
            <a:r>
              <a:rPr lang="ru-RU" sz="2800" dirty="0" smtClean="0"/>
              <a:t>Из трубы идёт дым.</a:t>
            </a:r>
            <a:br>
              <a:rPr lang="ru-RU" sz="2800" dirty="0" smtClean="0"/>
            </a:br>
            <a:r>
              <a:rPr lang="ru-RU" sz="2800" dirty="0" smtClean="0"/>
              <a:t>Мама купила на рынке рис.</a:t>
            </a:r>
            <a:br>
              <a:rPr lang="ru-RU" sz="2800" dirty="0" smtClean="0"/>
            </a:br>
            <a:r>
              <a:rPr lang="ru-RU" sz="2800" dirty="0" smtClean="0"/>
              <a:t>Мила мыла руки.</a:t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4400" dirty="0" smtClean="0"/>
              <a:t/>
            </a:r>
            <a:br>
              <a:rPr lang="ru-RU" sz="4400" dirty="0" smtClean="0"/>
            </a:br>
            <a:endParaRPr lang="ru-RU" sz="4400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3200" y="5053013"/>
            <a:ext cx="5637213" cy="881062"/>
          </a:xfrm>
        </p:spPr>
        <p:txBody>
          <a:bodyPr/>
          <a:lstStyle/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404664"/>
            <a:ext cx="8424936" cy="6192688"/>
          </a:xfrm>
        </p:spPr>
        <p:txBody>
          <a:bodyPr/>
          <a:lstStyle/>
          <a:p>
            <a:pPr marL="182880" indent="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800" dirty="0" smtClean="0"/>
              <a:t>Прочитай предложения: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Миша, возьми мыло.</a:t>
            </a:r>
            <a:br>
              <a:rPr lang="ru-RU" sz="2800" dirty="0" smtClean="0"/>
            </a:br>
            <a:r>
              <a:rPr lang="ru-RU" sz="2800" dirty="0" smtClean="0"/>
              <a:t>У Насти синие банты.</a:t>
            </a:r>
            <a:br>
              <a:rPr lang="ru-RU" sz="2800" dirty="0" smtClean="0"/>
            </a:br>
            <a:r>
              <a:rPr lang="ru-RU" sz="2800" dirty="0" smtClean="0"/>
              <a:t>Лиза мыла лицо и руки.</a:t>
            </a:r>
            <a:br>
              <a:rPr lang="ru-RU" sz="2800" dirty="0" smtClean="0"/>
            </a:br>
            <a:r>
              <a:rPr lang="ru-RU" sz="2800" dirty="0" smtClean="0"/>
              <a:t>Зубы надо чистить.</a:t>
            </a:r>
            <a:br>
              <a:rPr lang="ru-RU" sz="2800" dirty="0" smtClean="0"/>
            </a:br>
            <a:r>
              <a:rPr lang="ru-RU" sz="2800" dirty="0" smtClean="0"/>
              <a:t>У Шуры пила.</a:t>
            </a:r>
            <a:br>
              <a:rPr lang="ru-RU" sz="2800" dirty="0" smtClean="0"/>
            </a:br>
            <a:r>
              <a:rPr lang="ru-RU" sz="2800" dirty="0" smtClean="0"/>
              <a:t>Митя взял шары.</a:t>
            </a:r>
            <a:br>
              <a:rPr lang="ru-RU" sz="2800" dirty="0" smtClean="0"/>
            </a:br>
            <a:r>
              <a:rPr lang="ru-RU" sz="2800" dirty="0" smtClean="0"/>
              <a:t>Вова уронил и разбил кувшин.</a:t>
            </a:r>
            <a:br>
              <a:rPr lang="ru-RU" sz="2800" dirty="0" smtClean="0"/>
            </a:br>
            <a:r>
              <a:rPr lang="ru-RU" sz="2800" dirty="0" smtClean="0"/>
              <a:t>Рысь посадили в клетку.</a:t>
            </a:r>
            <a:br>
              <a:rPr lang="ru-RU" sz="2800" dirty="0" smtClean="0"/>
            </a:br>
            <a:r>
              <a:rPr lang="ru-RU" sz="2800" dirty="0" smtClean="0"/>
              <a:t>У Миши в корзине грибы и ягоды.</a:t>
            </a:r>
            <a:br>
              <a:rPr lang="ru-RU" sz="2800" dirty="0" smtClean="0"/>
            </a:br>
            <a:r>
              <a:rPr lang="ru-RU" sz="2800" dirty="0" smtClean="0"/>
              <a:t>Пингвины идут </a:t>
            </a:r>
            <a:r>
              <a:rPr lang="ru-RU" sz="2800" smtClean="0"/>
              <a:t>по льдине.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4400" dirty="0" smtClean="0"/>
              <a:t/>
            </a:r>
            <a:br>
              <a:rPr lang="ru-RU" sz="4400" dirty="0" smtClean="0"/>
            </a:br>
            <a:endParaRPr lang="ru-RU" sz="4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3200" y="5053013"/>
            <a:ext cx="5637213" cy="881062"/>
          </a:xfrm>
        </p:spPr>
        <p:txBody>
          <a:bodyPr/>
          <a:lstStyle/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332656"/>
            <a:ext cx="7175351" cy="5904656"/>
          </a:xfrm>
        </p:spPr>
        <p:txBody>
          <a:bodyPr/>
          <a:lstStyle/>
          <a:p>
            <a:pPr marL="182880" indent="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4800" dirty="0" smtClean="0"/>
              <a:t>АИ		ИА		</a:t>
            </a:r>
            <a:br>
              <a:rPr lang="ru-RU" sz="4800" dirty="0" smtClean="0"/>
            </a:br>
            <a:r>
              <a:rPr lang="ru-RU" sz="4800" dirty="0" err="1" smtClean="0"/>
              <a:t>ОИ</a:t>
            </a:r>
            <a:r>
              <a:rPr lang="ru-RU" sz="4800" dirty="0" smtClean="0"/>
              <a:t>		ИО</a:t>
            </a:r>
            <a:br>
              <a:rPr lang="ru-RU" sz="4800" dirty="0" smtClean="0"/>
            </a:br>
            <a:r>
              <a:rPr lang="ru-RU" sz="4800" dirty="0" err="1" smtClean="0"/>
              <a:t>УИ</a:t>
            </a:r>
            <a:r>
              <a:rPr lang="ru-RU" sz="4800" dirty="0" smtClean="0"/>
              <a:t>		</a:t>
            </a:r>
            <a:r>
              <a:rPr lang="ru-RU" sz="4800" dirty="0" err="1" smtClean="0"/>
              <a:t>ИУ</a:t>
            </a: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err="1" smtClean="0"/>
              <a:t>ЭИ</a:t>
            </a:r>
            <a:r>
              <a:rPr lang="ru-RU" sz="4800" dirty="0" smtClean="0"/>
              <a:t>		</a:t>
            </a:r>
            <a:r>
              <a:rPr lang="ru-RU" sz="4800" dirty="0" err="1" smtClean="0"/>
              <a:t>ИЭ</a:t>
            </a: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err="1" smtClean="0"/>
              <a:t>ИИА</a:t>
            </a:r>
            <a:r>
              <a:rPr lang="ru-RU" sz="4800" dirty="0" smtClean="0"/>
              <a:t>		</a:t>
            </a:r>
            <a:r>
              <a:rPr lang="ru-RU" sz="4800" dirty="0" err="1" smtClean="0"/>
              <a:t>АИИ</a:t>
            </a: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err="1" smtClean="0"/>
              <a:t>ИИО</a:t>
            </a:r>
            <a:r>
              <a:rPr lang="ru-RU" sz="4800" dirty="0" smtClean="0"/>
              <a:t>		</a:t>
            </a:r>
            <a:r>
              <a:rPr lang="ru-RU" sz="4800" dirty="0" err="1" smtClean="0"/>
              <a:t>ООИ</a:t>
            </a: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err="1" smtClean="0"/>
              <a:t>ИИУ</a:t>
            </a:r>
            <a:r>
              <a:rPr lang="ru-RU" sz="4800" dirty="0" smtClean="0"/>
              <a:t>		</a:t>
            </a:r>
            <a:r>
              <a:rPr lang="ru-RU" sz="4800" dirty="0" err="1" smtClean="0"/>
              <a:t>УУИ</a:t>
            </a: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err="1" smtClean="0"/>
              <a:t>ИИЭ</a:t>
            </a:r>
            <a:r>
              <a:rPr lang="ru-RU" sz="4800" dirty="0" smtClean="0"/>
              <a:t>		</a:t>
            </a:r>
            <a:r>
              <a:rPr lang="ru-RU" sz="4800" dirty="0" err="1" smtClean="0"/>
              <a:t>ЭЭИ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3200" y="5053013"/>
            <a:ext cx="5637213" cy="881062"/>
          </a:xfrm>
        </p:spPr>
        <p:txBody>
          <a:bodyPr/>
          <a:lstStyle/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404664"/>
            <a:ext cx="8424936" cy="6192688"/>
          </a:xfrm>
        </p:spPr>
        <p:txBody>
          <a:bodyPr/>
          <a:lstStyle/>
          <a:p>
            <a:pPr marL="182880" indent="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800" dirty="0" smtClean="0"/>
              <a:t>Закончи предложения: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Я в походе …</a:t>
            </a:r>
            <a:br>
              <a:rPr lang="ru-RU" sz="2800" dirty="0" smtClean="0"/>
            </a:br>
            <a:r>
              <a:rPr lang="ru-RU" sz="2800" dirty="0" smtClean="0"/>
              <a:t>В барабан я …			(был, бил)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Волк в долине …</a:t>
            </a:r>
            <a:br>
              <a:rPr lang="ru-RU" sz="2800" dirty="0" smtClean="0"/>
            </a:br>
            <a:r>
              <a:rPr lang="ru-RU" sz="2800" dirty="0" smtClean="0"/>
              <a:t>Я верёвки…			(выл, вил)</a:t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>Малыш был очень…</a:t>
            </a:r>
            <a:br>
              <a:rPr lang="ru-RU" sz="2800" dirty="0" smtClean="0"/>
            </a:br>
            <a:r>
              <a:rPr lang="ru-RU" sz="2800" dirty="0" smtClean="0"/>
              <a:t>Он руки мылом…		(мыл, мил)</a:t>
            </a:r>
            <a:r>
              <a:rPr lang="ru-RU" sz="4400" dirty="0" smtClean="0"/>
              <a:t/>
            </a:r>
            <a:br>
              <a:rPr lang="ru-RU" sz="4400" dirty="0" smtClean="0"/>
            </a:br>
            <a:endParaRPr lang="ru-RU" sz="4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3200" y="5053013"/>
            <a:ext cx="5637213" cy="881062"/>
          </a:xfrm>
        </p:spPr>
        <p:txBody>
          <a:bodyPr/>
          <a:lstStyle/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55576" y="476672"/>
            <a:ext cx="7175351" cy="5904656"/>
          </a:xfrm>
        </p:spPr>
        <p:txBody>
          <a:bodyPr/>
          <a:lstStyle/>
          <a:p>
            <a:pPr marL="182880" indent="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dirty="0" err="1" smtClean="0"/>
              <a:t>ИП</a:t>
            </a:r>
            <a:r>
              <a:rPr lang="ru-RU" dirty="0" smtClean="0"/>
              <a:t>	ИМ	</a:t>
            </a:r>
            <a:r>
              <a:rPr lang="ru-RU" dirty="0" err="1" smtClean="0"/>
              <a:t>ИТ</a:t>
            </a:r>
            <a:r>
              <a:rPr lang="ru-RU" dirty="0" smtClean="0"/>
              <a:t>	ИН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ИК	ИЛ	ИР		</a:t>
            </a:r>
            <a:r>
              <a:rPr lang="ru-RU" dirty="0" err="1" smtClean="0"/>
              <a:t>ИС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ИФ	ИХ		</a:t>
            </a:r>
            <a:r>
              <a:rPr lang="ru-RU" dirty="0" err="1" smtClean="0"/>
              <a:t>ИШ</a:t>
            </a:r>
            <a:r>
              <a:rPr lang="ru-RU" dirty="0" smtClean="0"/>
              <a:t>	</a:t>
            </a:r>
            <a:r>
              <a:rPr lang="ru-RU" dirty="0" err="1" smtClean="0"/>
              <a:t>ИЦ</a:t>
            </a:r>
            <a:r>
              <a:rPr lang="ru-RU" dirty="0" smtClean="0"/>
              <a:t>	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3200" y="5053013"/>
            <a:ext cx="5637213" cy="881062"/>
          </a:xfrm>
        </p:spPr>
        <p:txBody>
          <a:bodyPr/>
          <a:lstStyle/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827584" y="404664"/>
            <a:ext cx="7175351" cy="5904656"/>
          </a:xfrm>
        </p:spPr>
        <p:txBody>
          <a:bodyPr/>
          <a:lstStyle/>
          <a:p>
            <a:pPr marL="182880" indent="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dirty="0" smtClean="0"/>
              <a:t>ЛА					</a:t>
            </a:r>
            <a:r>
              <a:rPr lang="ru-RU" dirty="0" err="1" smtClean="0"/>
              <a:t>ВА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СА					ПА</a:t>
            </a:r>
            <a:br>
              <a:rPr lang="ru-RU" dirty="0" smtClean="0"/>
            </a:br>
            <a:r>
              <a:rPr lang="ru-RU" dirty="0" smtClean="0"/>
              <a:t>			  </a:t>
            </a:r>
            <a:r>
              <a:rPr lang="ru-RU" sz="7200" dirty="0" smtClean="0"/>
              <a:t>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НА					МА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ТА					КА</a:t>
            </a:r>
            <a:endParaRPr lang="ru-RU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4859338" y="3644900"/>
            <a:ext cx="1512887" cy="7699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V="1">
            <a:off x="4859338" y="2492375"/>
            <a:ext cx="1512887" cy="8175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4859338" y="4173538"/>
            <a:ext cx="1441450" cy="19192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V="1">
            <a:off x="4716463" y="1052513"/>
            <a:ext cx="1439862" cy="18494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2195513" y="1268413"/>
            <a:ext cx="1800225" cy="17287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2195513" y="2708275"/>
            <a:ext cx="1584325" cy="7207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flipV="1">
            <a:off x="2016125" y="3789363"/>
            <a:ext cx="1763713" cy="6254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flipV="1">
            <a:off x="2195513" y="4173538"/>
            <a:ext cx="1800225" cy="19192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3200" y="5053013"/>
            <a:ext cx="5637213" cy="881062"/>
          </a:xfrm>
        </p:spPr>
        <p:txBody>
          <a:bodyPr/>
          <a:lstStyle/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827584" y="404664"/>
            <a:ext cx="7175351" cy="5904656"/>
          </a:xfrm>
        </p:spPr>
        <p:txBody>
          <a:bodyPr/>
          <a:lstStyle/>
          <a:p>
            <a:pPr marL="182880" indent="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dirty="0" smtClean="0"/>
              <a:t>ЛО					ВО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СО					ПО</a:t>
            </a:r>
            <a:br>
              <a:rPr lang="ru-RU" dirty="0" smtClean="0"/>
            </a:br>
            <a:r>
              <a:rPr lang="ru-RU" dirty="0" smtClean="0"/>
              <a:t>			  </a:t>
            </a:r>
            <a:r>
              <a:rPr lang="ru-RU" sz="7200" dirty="0" smtClean="0"/>
              <a:t>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НО					МО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ТО					КО</a:t>
            </a:r>
            <a:endParaRPr lang="ru-RU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4859338" y="3644900"/>
            <a:ext cx="1512887" cy="7699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V="1">
            <a:off x="4859338" y="2492375"/>
            <a:ext cx="1512887" cy="8175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4859338" y="4173538"/>
            <a:ext cx="1441450" cy="19192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V="1">
            <a:off x="4716463" y="1052513"/>
            <a:ext cx="1439862" cy="18494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2195513" y="1268413"/>
            <a:ext cx="1800225" cy="17287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2195513" y="2708275"/>
            <a:ext cx="1584325" cy="7207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flipV="1">
            <a:off x="2016125" y="3789363"/>
            <a:ext cx="1763713" cy="6254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flipV="1">
            <a:off x="2195513" y="4173538"/>
            <a:ext cx="1800225" cy="19192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438</TotalTime>
  <Words>141</Words>
  <Application>Microsoft Office PowerPoint</Application>
  <PresentationFormat>Экран (4:3)</PresentationFormat>
  <Paragraphs>288</Paragraphs>
  <Slides>60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60</vt:i4>
      </vt:variant>
    </vt:vector>
  </HeadingPairs>
  <TitlesOfParts>
    <vt:vector size="61" baseType="lpstr">
      <vt:lpstr>Воздушный поток</vt:lpstr>
      <vt:lpstr>Звуки и-ы</vt:lpstr>
      <vt:lpstr>Автоматизация звука «и»</vt:lpstr>
      <vt:lpstr>ПРОФИЛЬ ЗВУКА «И»</vt:lpstr>
      <vt:lpstr>Артикуляция звука «И» </vt:lpstr>
      <vt:lpstr>И______________ И________ И___    И  И  И</vt:lpstr>
      <vt:lpstr>АИ  ИА   ОИ  ИО УИ  ИУ ЭИ  ИЭ ИИА  АИИ ИИО  ООИ ИИУ  УУИ ИИЭ  ЭЭИ</vt:lpstr>
      <vt:lpstr>ИП ИМ ИТ ИН  ИК ИЛ ИР  ИС  ИФ ИХ  ИШ ИЦ </vt:lpstr>
      <vt:lpstr>ЛА     ВА  СА     ПА      И НА     МА  ТА     КА</vt:lpstr>
      <vt:lpstr>ЛО     ВО  СО     ПО      И НО     МО  ТО     КО</vt:lpstr>
      <vt:lpstr>ЛУ     ВУ  СУ     ПУ      И НУ     МУ  ТУ     КУ</vt:lpstr>
      <vt:lpstr>ПИ ПИПИ  ПИПИПИ  ПИПИПИ  ПИПИПИ </vt:lpstr>
      <vt:lpstr>МИ МИМИ  МИМИМИ  МИМИМИ  МИМИМИ </vt:lpstr>
      <vt:lpstr>ВИ ВИВИ  ВИВИВИ  ВИВИВИ  ВИВИВИ </vt:lpstr>
      <vt:lpstr>ФИ ФИФИ  ФИФИФИ  ФИФИФИ  ФИФИФИ </vt:lpstr>
      <vt:lpstr>СИ СИСИ  СИСИСИ  СИСИСИ  СИСИСИ </vt:lpstr>
      <vt:lpstr>КИ КИКИ  КИКИКИ  КИКИКИ  КИКИКИ </vt:lpstr>
      <vt:lpstr>ПИ-БИ  СИ-ЗИ  ФИ-ВИ  КИ-ГИ  ПИН БИН ВИМ ФИМ  ЗИЛ СИЛ ГИТ КИТ     </vt:lpstr>
      <vt:lpstr>Профили звуков  (Д) (Т) (Л) (Н)  (К) (Г) (Р) (Х) </vt:lpstr>
      <vt:lpstr>ТИ-ТИ  ГИ-ГИ ДИ-ДИ  КИ-КИ НИ-НИ  ХИ-ХИ ЛИ-ЛИ  РИ-РИ  </vt:lpstr>
      <vt:lpstr>   Нп</vt:lpstr>
      <vt:lpstr>Назови слова со звуком (И)</vt:lpstr>
      <vt:lpstr>Презентация PowerPoint</vt:lpstr>
      <vt:lpstr>                  тигр пингвины лиса кролики дельфины павлин         дельфины  павлин       </vt:lpstr>
      <vt:lpstr>игра  иголка минус книга  лиса  книга птица  билет  свитер пижама носки  блин пример рябина зима лимон слива  вишня киви  абрикос персик магазин нитки  лист </vt:lpstr>
      <vt:lpstr>Образуй множественное число: книга-книги ручка- тетрадь- кисточка- учебник- рука- нога- бровь-</vt:lpstr>
      <vt:lpstr>Прочитай словосочетания: летит птица, купит билет,  растёт липа, убирает книги, собирает вишни, пишет письмо, стирает носки, решил пример, нет ручки, нет линейки, идёт в магазин, висит слива</vt:lpstr>
      <vt:lpstr>Прочитай предложения: Дети играют в парке. На столе лежат книги. Вика купила виноград. Витя купил краски и кисточку. Ой, лимон кислый! У меня нет ручки и линейки.</vt:lpstr>
      <vt:lpstr>Автоматизация звука «ы»</vt:lpstr>
      <vt:lpstr>Профиль звука «ы»</vt:lpstr>
      <vt:lpstr>Артикуляция звука «ы»</vt:lpstr>
      <vt:lpstr>Ы_____________ Ы________ Ы___    Ы  Ы  Ы</vt:lpstr>
      <vt:lpstr>АЫ  ЫА   ОЫ  ЫО УЫ  ЫУ ЭЫ  ЫЭ ЫЫА  ААЫ ЫЫО  ООЫ ЫЫУ  УУЫ ЫЫЭ  ЭЭЫ</vt:lpstr>
      <vt:lpstr>ЛА     ВА  СА     ПА      Ы НА     МА  ТА     КА</vt:lpstr>
      <vt:lpstr>ЛО     ВО  СО     ПО      Ы НО     МО  ТО     КО</vt:lpstr>
      <vt:lpstr>ЛУ     ВУ  СУ     ПУ      Ы НУ     МУ  ТУ     КУ</vt:lpstr>
      <vt:lpstr>ПЫ ПЫПЫ  ПЫПЫПЫ  ПЫПЫПЫ  ПЫПЫПЫ </vt:lpstr>
      <vt:lpstr>МЫ МЫМЫ  МЫМЫМЫ  МЫМЫМЫ  МЫМЫМЫ </vt:lpstr>
      <vt:lpstr>ВЫ ВЫВЫ  ВЫВЫВЫ  ВЫВЫВЫ  ВЫВЫВЫ </vt:lpstr>
      <vt:lpstr>ФЫ ФЫФЫ  ФЫФЫФЫ  ФЫФЫФЫ  ФЫФЫФЫ </vt:lpstr>
      <vt:lpstr>СЫ СЫСЫ  СЫСЫСЫ  СЫСЫСЫ  СЫСЫСЫ </vt:lpstr>
      <vt:lpstr>КЫ КЫКЫ  КЫКЫКЫ  КЫКЫКЫ  КЫКЫКЫ </vt:lpstr>
      <vt:lpstr>ПЫ-БЫ  СЫ-ЗЫ  ФЫ-ВЫ  КЫ-ГЫ  ПЫН БЫН ВЫМ ФЫМ  ЗЫЛ СЫЛ ГЫТ КЫТ     </vt:lpstr>
      <vt:lpstr>Правило орфоэпии                  __Ы__                 __Ы__ …ЖИ…   …ШИ… живёт, жил, живот, жираф, лежит, бежит, машина, карандаши, груши, ежи, мыши, малыши, гаражи</vt:lpstr>
      <vt:lpstr>Образуй множественное число:  банан-   волна- билет-   груша- птица-   карандаш- сад-    шар- гора-    машина-  </vt:lpstr>
      <vt:lpstr>Какой цвет?  красн.й   коричнев.й бел.й    фиолетов.й жёлт.й   оранжев.й чёрн.й   зелён.й сер.й    розов.й   </vt:lpstr>
      <vt:lpstr>Скажи наоборот  старый- грязный- весёлый- тёплый- короткий- (чистый, новый, длинный, грустный, холодный)  </vt:lpstr>
      <vt:lpstr>Назови картинки: животные  </vt:lpstr>
      <vt:lpstr>Назови картинки:  </vt:lpstr>
      <vt:lpstr>Назови картинки:   </vt:lpstr>
      <vt:lpstr>Прочитай словосочетания: весёлые клоуны, вкусные груши, грязные полы, воздушные шары, белые стены, новые автобусы, длинные улицы, вкусные фрукты, умный малыш, хороший дежурный </vt:lpstr>
      <vt:lpstr>Прочитай предложения:  У Саши болят уши. Вот лежит мыло. На тарелке вкусный сыр. У мамы длинные волосы. У папы чёрные волосы. Дежурный вытер пыль, вымыл пол.</vt:lpstr>
      <vt:lpstr>    Дифференциация и-ы</vt:lpstr>
      <vt:lpstr>и-ы ы-ы-и и-и-ы пы-пы-пи пи-пи-пы пи-пы-пи-пы    </vt:lpstr>
      <vt:lpstr>Образуй множественное число.  книга-    диван- арбуз-    ветка- звезда-    кошка- ручка-    собака- тетрадь-    месяц- карандаш-   день- линейка-    неделя- нога-    год- рука-    трава- игра-    стол- шкаф-    птица-  полка-    кисточка-   </vt:lpstr>
      <vt:lpstr>Образуй множественное число.  </vt:lpstr>
      <vt:lpstr>Измени по лицам:   Я  ТЫ   МЫ   собирал( )  ягоды  ОН     ОНА  </vt:lpstr>
      <vt:lpstr>Измени по лицам:   Я  ТЫ   МЫ   ловил( ) рыбу  ОН     ОНА  </vt:lpstr>
      <vt:lpstr>Прочитай предложения:  Дима купил мыло. У Веры болели зубы. Вика ела сыр. Вика была сыта. Ира купила лыжи. Витя рыл яму. У Вовы в руке вилка. Нина купила бусы. Из трубы идёт дым. Мама купила на рынке рис. Мила мыла руки.     </vt:lpstr>
      <vt:lpstr>Прочитай предложения:  Миша, возьми мыло. У Насти синие банты. Лиза мыла лицо и руки. Зубы надо чистить. У Шуры пила. Митя взял шары. Вова уронил и разбил кувшин. Рысь посадили в клетку. У Миши в корзине грибы и ягоды. Пингвины идут по льдине.    </vt:lpstr>
      <vt:lpstr>Закончи предложения:  Я в походе … В барабан я …   (был, бил)  Волк в долине … Я верёвки…   (выл, вил)  Малыш был очень… Он руки мылом…  (мыл, мил)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oy</dc:title>
  <dc:creator>Андрей</dc:creator>
  <cp:lastModifiedBy>DNA7 X86</cp:lastModifiedBy>
  <cp:revision>32</cp:revision>
  <dcterms:created xsi:type="dcterms:W3CDTF">2013-07-13T07:41:21Z</dcterms:created>
  <dcterms:modified xsi:type="dcterms:W3CDTF">2014-03-02T12:51:44Z</dcterms:modified>
</cp:coreProperties>
</file>