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C7206-AB16-445B-B8CA-8C0984419250}" type="datetimeFigureOut">
              <a:rPr lang="ru-RU"/>
              <a:pPr>
                <a:defRPr/>
              </a:pPr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BF578-9B15-4D92-A276-E3C09779D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673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124D9-B052-41EE-AA77-D9DA4F6D378D}" type="datetimeFigureOut">
              <a:rPr lang="ru-RU"/>
              <a:pPr>
                <a:defRPr/>
              </a:pPr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4134A-DA04-411D-AFD8-23E70788A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83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067EB-FA28-44AA-B91E-3C4E23648418}" type="datetimeFigureOut">
              <a:rPr lang="ru-RU"/>
              <a:pPr>
                <a:defRPr/>
              </a:pPr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7AD7B-4404-4463-90D2-F3844A0AB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272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001B7-5869-402A-AD08-921CAC3D4E6C}" type="datetimeFigureOut">
              <a:rPr lang="ru-RU"/>
              <a:pPr>
                <a:defRPr/>
              </a:pPr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6A430-E85C-4B9F-B12A-AF06A90CB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705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1B31A-93C2-4ACD-BEBE-F17B41255065}" type="datetimeFigureOut">
              <a:rPr lang="ru-RU"/>
              <a:pPr>
                <a:defRPr/>
              </a:pPr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B4EE0-84C2-4857-9425-A9E83DDA1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483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FD773-6E0E-4439-9BDE-B4BB1835905A}" type="datetimeFigureOut">
              <a:rPr lang="ru-RU"/>
              <a:pPr>
                <a:defRPr/>
              </a:pPr>
              <a:t>27.04.2014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48D0B-2A76-4502-866C-2BA232E59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45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95635-338D-43C8-880B-140E8026F8B9}" type="datetimeFigureOut">
              <a:rPr lang="ru-RU"/>
              <a:pPr>
                <a:defRPr/>
              </a:pPr>
              <a:t>27.04.2014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370A3-79A1-4CC9-B47D-E5CE4505D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97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33A13-459A-45CE-8ABA-2D1A0EEF0419}" type="datetimeFigureOut">
              <a:rPr lang="ru-RU"/>
              <a:pPr>
                <a:defRPr/>
              </a:pPr>
              <a:t>27.04.2014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15A89-349C-47AA-A9AA-E7E353513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17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41FF4-E9F3-412F-9F3D-61EF96E130D7}" type="datetimeFigureOut">
              <a:rPr lang="ru-RU"/>
              <a:pPr>
                <a:defRPr/>
              </a:pPr>
              <a:t>27.04.2014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B76E9-D1EE-46EA-B23E-977288368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1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6D5B2-7DAF-4B3A-9E83-61E53202101B}" type="datetimeFigureOut">
              <a:rPr lang="ru-RU"/>
              <a:pPr>
                <a:defRPr/>
              </a:pPr>
              <a:t>27.04.2014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488D8-5B79-4335-8D57-DCC764D95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106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80B05-EA57-415D-B9FC-63718A52C829}" type="datetimeFigureOut">
              <a:rPr lang="ru-RU"/>
              <a:pPr>
                <a:defRPr/>
              </a:pPr>
              <a:t>27.04.2014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21C87-FB1F-4926-849B-374756442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67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9F1EB3-4CAC-42B7-B01F-297524D17DE4}" type="datetimeFigureOut">
              <a:rPr lang="ru-RU"/>
              <a:pPr>
                <a:defRPr/>
              </a:pPr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D83022-FD52-4E79-80C7-8B4F2072A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aor.ru/" TargetMode="External"/><Relationship Id="rId3" Type="http://schemas.openxmlformats.org/officeDocument/2006/relationships/hyperlink" Target="http://wwi.hut2.ru/" TargetMode="External"/><Relationship Id="rId7" Type="http://schemas.openxmlformats.org/officeDocument/2006/relationships/hyperlink" Target="http://dic.academic.ru/" TargetMode="External"/><Relationship Id="rId12" Type="http://schemas.openxmlformats.org/officeDocument/2006/relationships/hyperlink" Target="http://www.tlttimes.ru/" TargetMode="External"/><Relationship Id="rId2" Type="http://schemas.openxmlformats.org/officeDocument/2006/relationships/hyperlink" Target="http://ru.wikipedi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.rosbalt.ru/" TargetMode="External"/><Relationship Id="rId11" Type="http://schemas.openxmlformats.org/officeDocument/2006/relationships/hyperlink" Target="http://www.ae-lib.org.ua/" TargetMode="External"/><Relationship Id="rId5" Type="http://schemas.openxmlformats.org/officeDocument/2006/relationships/hyperlink" Target="http://militera.lib.ru/" TargetMode="External"/><Relationship Id="rId10" Type="http://schemas.openxmlformats.org/officeDocument/2006/relationships/hyperlink" Target="https://interaffairs.ru/" TargetMode="External"/><Relationship Id="rId4" Type="http://schemas.openxmlformats.org/officeDocument/2006/relationships/hyperlink" Target="http://muniver.khstu.ru/" TargetMode="External"/><Relationship Id="rId9" Type="http://schemas.openxmlformats.org/officeDocument/2006/relationships/hyperlink" Target="http://otherreferats.allbest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04813"/>
            <a:ext cx="7772400" cy="4392612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«ЗАРУБЕЖНЫЕ ПИСАТЕЛИ -  УЧАСТНИКИ ПЕРВОЙ МИРОВОЙ ВОЙНЫ»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868863"/>
            <a:ext cx="7448550" cy="1728787"/>
          </a:xfrm>
        </p:spPr>
        <p:txBody>
          <a:bodyPr rtlCol="0">
            <a:normAutofit fontScale="85000" lnSpcReduction="1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к внеклассному мероприятию по литературе, посвящённому 100-летней годовщине Первой Мировой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войны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8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2014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i="1" dirty="0" smtClean="0">
                <a:solidFill>
                  <a:schemeClr val="bg2">
                    <a:lumMod val="25000"/>
                  </a:schemeClr>
                </a:solidFill>
              </a:rPr>
              <a:t>Артур Конан Дойль</a:t>
            </a:r>
            <a:endParaRPr lang="ru-RU" sz="66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291" name="Содержимое 4"/>
          <p:cNvSpPr>
            <a:spLocks noGrp="1"/>
          </p:cNvSpPr>
          <p:nvPr>
            <p:ph sz="half" idx="1"/>
          </p:nvPr>
        </p:nvSpPr>
        <p:spPr>
          <a:xfrm>
            <a:off x="179388" y="1268413"/>
            <a:ext cx="4464050" cy="532923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800" b="1" i="1" smtClean="0"/>
              <a:t>Английский писатель, автор многочисленных приключенческих, исторических, публицистических, фантастических и юмористических произведений.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1800" b="1" i="1" smtClean="0"/>
              <a:t>В 1916 году Конан Дойль проехал по боевым позициям британских войск и посетил армии союзников. Результатом поездки явилась книга </a:t>
            </a:r>
            <a:r>
              <a:rPr lang="ru-RU" sz="1800" b="1" i="1" smtClean="0">
                <a:solidFill>
                  <a:srgbClr val="FF0000"/>
                </a:solidFill>
              </a:rPr>
              <a:t>«На трех фронтах»</a:t>
            </a:r>
            <a:r>
              <a:rPr lang="ru-RU" sz="1800" b="1" i="1" smtClean="0"/>
              <a:t> (1916). Понимая, что официальные сводки значительно приукрашивают реальное положение дел, он, тем не менее, воздерживался от всякой критики, считая своим долгом поддерживать боевой дух солдат. В 1916 году начала выходить его работа </a:t>
            </a:r>
            <a:r>
              <a:rPr lang="ru-RU" sz="1800" b="1" i="1" smtClean="0">
                <a:solidFill>
                  <a:srgbClr val="FF0000"/>
                </a:solidFill>
              </a:rPr>
              <a:t>«История действий английских войск во Франции и Фландрии»</a:t>
            </a:r>
            <a:r>
              <a:rPr lang="ru-RU" sz="1800" b="1" i="1" smtClean="0"/>
              <a:t>.</a:t>
            </a:r>
            <a:r>
              <a:rPr lang="ru-RU" sz="1800" b="1" i="1" smtClean="0">
                <a:solidFill>
                  <a:srgbClr val="FF0000"/>
                </a:solidFill>
              </a:rPr>
              <a:t> </a:t>
            </a:r>
            <a:r>
              <a:rPr lang="ru-RU" sz="1800" b="1" i="1" smtClean="0"/>
              <a:t>К 1920 году были изданы все 6 её томов.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3438" y="1268413"/>
            <a:ext cx="4121150" cy="5318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268413"/>
            <a:ext cx="4321175" cy="533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435975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6600" b="1" i="1" dirty="0" smtClean="0">
                <a:solidFill>
                  <a:schemeClr val="bg2">
                    <a:lumMod val="25000"/>
                  </a:schemeClr>
                </a:solidFill>
              </a:rPr>
              <a:t>Алан Александр Милн</a:t>
            </a:r>
            <a:endParaRPr lang="ru-RU" sz="66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23850" y="1484313"/>
            <a:ext cx="4171950" cy="5113337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/>
              <a:t>Английский писатель Алан Александр Милн участвовал в Первой мировой войне в качестве офицера британской армии. Позже он написал книгу </a:t>
            </a:r>
            <a:r>
              <a:rPr lang="ru-RU" sz="2400" b="1" i="1" dirty="0" smtClean="0">
                <a:solidFill>
                  <a:srgbClr val="FF0000"/>
                </a:solidFill>
              </a:rPr>
              <a:t>«Мир с честью», </a:t>
            </a:r>
            <a:r>
              <a:rPr lang="ru-RU" sz="2400" b="1" i="1" dirty="0" smtClean="0"/>
              <a:t>в которой осуждал войну.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/>
              <a:t> </a:t>
            </a:r>
            <a:r>
              <a:rPr lang="ru-RU" sz="2400" b="1" i="1" dirty="0" smtClean="0"/>
              <a:t>Автор книг: </a:t>
            </a:r>
            <a:r>
              <a:rPr lang="ru-RU" sz="2400" b="1" i="1" dirty="0" smtClean="0">
                <a:solidFill>
                  <a:srgbClr val="FF0000"/>
                </a:solidFill>
              </a:rPr>
              <a:t>«Винни-Пух и Все-Все-Все», «Принцесса-Несмеяна», «Рождественский рассказ», «Взлёт и падение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Мортимера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Скрайвенса</a:t>
            </a:r>
            <a:r>
              <a:rPr lang="ru-RU" sz="2400" b="1" i="1" dirty="0" smtClean="0">
                <a:solidFill>
                  <a:srgbClr val="FF0000"/>
                </a:solidFill>
              </a:rPr>
              <a:t>» </a:t>
            </a:r>
            <a:r>
              <a:rPr lang="ru-RU" sz="2400" b="1" i="1" dirty="0" smtClean="0"/>
              <a:t>и многих других.</a:t>
            </a:r>
            <a:endParaRPr lang="ru-RU" sz="2000" b="1" i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463" y="1481138"/>
            <a:ext cx="4132262" cy="5087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341438"/>
            <a:ext cx="4205287" cy="530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i="1" dirty="0" smtClean="0">
                <a:solidFill>
                  <a:schemeClr val="bg2">
                    <a:lumMod val="25000"/>
                  </a:schemeClr>
                </a:solidFill>
              </a:rPr>
              <a:t>ИСТОЧНИКИ</a:t>
            </a:r>
            <a:endParaRPr lang="ru-RU" sz="66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hlinkClick r:id="rId2"/>
              </a:rPr>
              <a:t>http://ru.wikipedia.org/</a:t>
            </a:r>
            <a:endParaRPr lang="ru-RU" dirty="0" smtClean="0"/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hlinkClick r:id="rId3"/>
              </a:rPr>
              <a:t>http://wwi.hut2.ru/</a:t>
            </a:r>
            <a:endParaRPr lang="ru-RU" dirty="0" smtClean="0"/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hlinkClick r:id="rId4"/>
              </a:rPr>
              <a:t>http://muniver.khstu.ru/</a:t>
            </a:r>
            <a:endParaRPr lang="ru-RU" dirty="0" smtClean="0"/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hlinkClick r:id="rId5"/>
              </a:rPr>
              <a:t>http://militera.lib.ru/</a:t>
            </a:r>
            <a:endParaRPr lang="ru-RU" dirty="0" smtClean="0"/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hlinkClick r:id="rId6"/>
              </a:rPr>
              <a:t>http://m.rosbalt.ru/</a:t>
            </a:r>
            <a:endParaRPr lang="ru-RU" dirty="0" smtClean="0"/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hlinkClick r:id="rId7"/>
              </a:rPr>
              <a:t>http://dic.academic.ru/</a:t>
            </a:r>
            <a:endParaRPr lang="ru-RU" dirty="0" smtClean="0"/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hlinkClick r:id="rId8"/>
              </a:rPr>
              <a:t>http://www.kaor.ru/</a:t>
            </a:r>
            <a:endParaRPr lang="ru-RU" dirty="0" smtClean="0"/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hlinkClick r:id="rId9"/>
              </a:rPr>
              <a:t>http://otherreferats.allbest.ru/</a:t>
            </a:r>
            <a:endParaRPr lang="ru-RU" dirty="0" smtClean="0"/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hlinkClick r:id="rId10"/>
              </a:rPr>
              <a:t>https://interaffairs.ru</a:t>
            </a:r>
            <a:endParaRPr lang="ru-RU" dirty="0" smtClean="0"/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hlinkClick r:id="rId11"/>
              </a:rPr>
              <a:t>http://www.ae-lib.org.ua/</a:t>
            </a:r>
            <a:endParaRPr lang="ru-RU" dirty="0" smtClean="0"/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hlinkClick r:id="rId12"/>
              </a:rPr>
              <a:t>http://www.tlttimes.ru/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i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Эрнест Хемингуэй</a:t>
            </a:r>
            <a:endParaRPr lang="ru-RU" sz="6600" b="1" i="1" dirty="0">
              <a:solidFill>
                <a:schemeClr val="bg2">
                  <a:lumMod val="25000"/>
                </a:schemeClr>
              </a:solidFill>
              <a:cs typeface="Aharoni" pitchFamily="2" charset="-79"/>
            </a:endParaRPr>
          </a:p>
        </p:txBody>
      </p:sp>
      <p:sp>
        <p:nvSpPr>
          <p:cNvPr id="4099" name="Содержимое 4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681538" cy="525621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000" b="1" i="1" smtClean="0"/>
              <a:t>Американский писатель, журналист Хемингуэй попал на фронты Первой мировой войны в Италии, став шофёром Красного Креста. А вскоре нашёл способ оказаться и на передовой - доставлял продукты солдатам прямо в окопы.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000" b="1" i="1" smtClean="0"/>
              <a:t>В июле 1918 года попал под обстрел, спасая раненого снайпера. В госпитале из него достали 26 осколков. На теле его было более двухсот ран. Там же, в госпитале, он полюбил медсестру Агнес фон Куровски.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000" b="1" i="1" smtClean="0"/>
              <a:t>Считается, что именно она стала прототипом главной героини романа </a:t>
            </a:r>
            <a:r>
              <a:rPr lang="ru-RU" sz="2000" b="1" smtClean="0">
                <a:solidFill>
                  <a:srgbClr val="FF0000"/>
                </a:solidFill>
              </a:rPr>
              <a:t>"Прощай, оружие!"  </a:t>
            </a:r>
            <a:endParaRPr lang="ru-RU" sz="2400" b="1" smtClean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2363" y="1395413"/>
            <a:ext cx="4054475" cy="5335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1412875"/>
            <a:ext cx="4103687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i="1" dirty="0" smtClean="0">
                <a:solidFill>
                  <a:schemeClr val="bg2">
                    <a:lumMod val="25000"/>
                  </a:schemeClr>
                </a:solidFill>
              </a:rPr>
              <a:t>Сомерсет Моэм</a:t>
            </a:r>
            <a:endParaRPr lang="ru-RU" sz="66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50825" y="1600200"/>
            <a:ext cx="4244975" cy="4525963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i="1" dirty="0" smtClean="0"/>
              <a:t>Английский писатель, один из самых преуспевающих прозаиков 1930-х годов, автор 78 книг.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i="1" dirty="0" smtClean="0"/>
              <a:t>Сомерсет Моэм служил в годы Первой мировой войны в британском Красном Кресте Во время первой мировой войны сотрудничал с МИ-5, в качестве агента британской разведки был послан в Россию с целью не дать ей выйти из войны.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i="1" dirty="0" smtClean="0"/>
              <a:t>Работа разведчика нашла отражение в сборнике новелл </a:t>
            </a:r>
            <a:r>
              <a:rPr lang="ru-RU" sz="2200" b="1" i="1" dirty="0" smtClean="0">
                <a:solidFill>
                  <a:srgbClr val="FF0000"/>
                </a:solidFill>
              </a:rPr>
              <a:t>«Эшенден, или Британский агент»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/>
          </a:p>
        </p:txBody>
      </p:sp>
      <p:pic>
        <p:nvPicPr>
          <p:cNvPr id="6" name="Содержимое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55285" y="1506538"/>
            <a:ext cx="4229100" cy="5175250"/>
          </a:xfr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1484313"/>
            <a:ext cx="4248150" cy="519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i="1" dirty="0" smtClean="0">
                <a:solidFill>
                  <a:schemeClr val="bg2">
                    <a:lumMod val="25000"/>
                  </a:schemeClr>
                </a:solidFill>
              </a:rPr>
              <a:t>Джон Бойнтон Пристли</a:t>
            </a:r>
            <a:endParaRPr lang="ru-RU" sz="60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/>
          </a:bodyPr>
          <a:lstStyle/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i="1" dirty="0" smtClean="0"/>
              <a:t>Английский романист, эссеист, драматург и театральный режиссёр. В годы первой мировой войны служил в пехотном полку, дважды был серьёзно ранен. После войны поступил в Кембриджский университет, где изучал английскую литературу.</a:t>
            </a:r>
          </a:p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i="1" dirty="0" smtClean="0"/>
              <a:t>Автор пьес </a:t>
            </a:r>
            <a:r>
              <a:rPr lang="ru-RU" sz="2200" b="1" i="1" dirty="0" smtClean="0">
                <a:solidFill>
                  <a:srgbClr val="FF0000"/>
                </a:solidFill>
              </a:rPr>
              <a:t>"Опасный поворот", "Время и семья Конвей", "Визит инспектора" </a:t>
            </a:r>
            <a:r>
              <a:rPr lang="ru-RU" sz="2200" b="1" i="1" dirty="0" smtClean="0"/>
              <a:t>и другие.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463" y="1252538"/>
            <a:ext cx="4233862" cy="5478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1217613"/>
            <a:ext cx="424815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i="1" dirty="0" smtClean="0">
                <a:solidFill>
                  <a:schemeClr val="bg2">
                    <a:lumMod val="25000"/>
                  </a:schemeClr>
                </a:solidFill>
              </a:rPr>
              <a:t>Гийом Аполлинер</a:t>
            </a:r>
            <a:endParaRPr lang="ru-RU" sz="66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79388" y="1600200"/>
            <a:ext cx="4537075" cy="4924425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i="1" dirty="0" smtClean="0"/>
              <a:t>Французский поэт, один из наиболее влиятельных деятелей европейского авангарда начала XX века. В 1916 вышел сборник новелл </a:t>
            </a:r>
            <a:r>
              <a:rPr lang="ru-RU" sz="2200" b="1" i="1" dirty="0" smtClean="0">
                <a:solidFill>
                  <a:srgbClr val="FF0000"/>
                </a:solidFill>
              </a:rPr>
              <a:t>«Убиенный поэт»</a:t>
            </a:r>
            <a:r>
              <a:rPr lang="ru-RU" sz="2200" b="1" i="1" dirty="0" smtClean="0"/>
              <a:t>, открывающийся мистифицированной и трагичной автобиографией.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i="1" dirty="0" smtClean="0"/>
              <a:t>Находясь на фронте, 17 марта 1916 года Аполлинер был ранен в голову осколком снаряда; в мае перенёс трепанацию черепа. Осенью 1918 Аполлинер, ослабленный операцией, умер от испанского гриппа во время его эпидемии.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3800" y="1365250"/>
            <a:ext cx="3941763" cy="5256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1341438"/>
            <a:ext cx="4268787" cy="531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i="1" dirty="0" smtClean="0">
                <a:solidFill>
                  <a:schemeClr val="bg2">
                    <a:lumMod val="25000"/>
                  </a:schemeClr>
                </a:solidFill>
              </a:rPr>
              <a:t>Эрих Мария Ремарк</a:t>
            </a:r>
            <a:endParaRPr lang="ru-RU" sz="66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79388" y="1412875"/>
            <a:ext cx="4608512" cy="5184775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i="1" dirty="0" smtClean="0"/>
              <a:t>Один из наиболее известных и читаемых немецких писателей XX века. В 1916 году был призван в армию. После краткого периода обучения его направляют на Западный фронт. Личная фронтовая биография Ремарка получилась очень короткой - всего пятьдесят дней. 31 июля 1917 года был ранен в левую ногу, правую руку и шею и провёл остаток войны в военном госпитале в Германии.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i="1" dirty="0" smtClean="0"/>
              <a:t>Впечатления писателя, оставшиеся от войны, вылились в роман </a:t>
            </a:r>
            <a:r>
              <a:rPr lang="ru-RU" sz="2200" b="1" i="1" dirty="0" smtClean="0">
                <a:solidFill>
                  <a:srgbClr val="FF0000"/>
                </a:solidFill>
              </a:rPr>
              <a:t>"На Западном фронте без перемен"</a:t>
            </a:r>
            <a:r>
              <a:rPr lang="ru-RU" sz="2200" b="1" i="1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76825" y="1482725"/>
            <a:ext cx="3811588" cy="5118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1412875"/>
            <a:ext cx="4176713" cy="527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i="1" dirty="0" smtClean="0">
                <a:solidFill>
                  <a:schemeClr val="bg2">
                    <a:lumMod val="25000"/>
                  </a:schemeClr>
                </a:solidFill>
              </a:rPr>
              <a:t>Джон Толкин</a:t>
            </a:r>
            <a:endParaRPr lang="ru-RU" sz="66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79388" y="1268413"/>
            <a:ext cx="4824412" cy="5400675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b="1" i="1" dirty="0" smtClean="0"/>
              <a:t>Английский писатель, поэт, филолог. 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b="1" i="1" dirty="0" smtClean="0"/>
              <a:t>Толкин отправился на фронт в 1915 году. 4 июня 1916 года Толкин в составе 11-го батальона Британских экспедиционных войск, в который он был перемещён, отправился во Францию и под впечатлением от переезда написал поэму </a:t>
            </a:r>
            <a:r>
              <a:rPr lang="ru-RU" sz="7200" b="1" i="1" dirty="0" smtClean="0">
                <a:solidFill>
                  <a:srgbClr val="FF0000"/>
                </a:solidFill>
              </a:rPr>
              <a:t>"Одинокий остров"</a:t>
            </a:r>
            <a:r>
              <a:rPr lang="ru-RU" sz="7200" b="1" i="1" dirty="0" smtClean="0"/>
              <a:t>. 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b="1" i="1" dirty="0" smtClean="0"/>
              <a:t> Толкин служил связистом на реке Сомма, где принимал участие в битве на гребне </a:t>
            </a:r>
            <a:r>
              <a:rPr lang="ru-RU" sz="7200" b="1" i="1" dirty="0" err="1" smtClean="0"/>
              <a:t>Типваль</a:t>
            </a:r>
            <a:r>
              <a:rPr lang="ru-RU" sz="7200" b="1" i="1" dirty="0" smtClean="0"/>
              <a:t> и последующего штурма Швабского редута. Служил в полку в звании второго лейтенанта. 27 октября 1916 года Толкин заболел окопной лихорадкой, 8 ноября 1916 года был освобождён от военной службы и отправлен в Англию.</a:t>
            </a:r>
          </a:p>
          <a:p>
            <a:pPr marL="0" indent="0" algn="ctr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b="1" i="1" dirty="0" smtClean="0"/>
              <a:t>Войну Толкин ненавидел. Много лет спустя он говорил, что к 1918 году практически всего его близкие друзья были мертвы.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2363" y="1300163"/>
            <a:ext cx="3921125" cy="535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1268413"/>
            <a:ext cx="4035425" cy="540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795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i="1" dirty="0" smtClean="0">
                <a:solidFill>
                  <a:schemeClr val="bg2">
                    <a:lumMod val="25000"/>
                  </a:schemeClr>
                </a:solidFill>
              </a:rPr>
              <a:t>Ричард Олдингтон</a:t>
            </a:r>
            <a:endParaRPr lang="ru-RU" sz="66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79388" y="1052513"/>
            <a:ext cx="4824412" cy="5616575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b="1" i="1" dirty="0" smtClean="0"/>
              <a:t>Английский поэт, прозаик, критик. 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b="1" i="1" dirty="0" smtClean="0"/>
              <a:t>В 1916 г. он начал службу рядовым, позже был произведен в офицеры и служил на Западном фронте. В 1917 году он был ранен и лечился в госпитале. Война резко изменила мироощущение Олдингтона, наложив отпечаток суровой горечи и безнадёжности на всё его дальнейшее творчество. Написанная в эти годы книга стихов </a:t>
            </a:r>
            <a:r>
              <a:rPr lang="ru-RU" sz="8000" b="1" i="1" dirty="0" smtClean="0">
                <a:solidFill>
                  <a:srgbClr val="FF0000"/>
                </a:solidFill>
              </a:rPr>
              <a:t>«Образы войны» </a:t>
            </a:r>
            <a:r>
              <a:rPr lang="ru-RU" sz="8000" b="1" i="1" dirty="0" smtClean="0"/>
              <a:t>считается одной из лучших книг в истории англоязычной поэзии. Его роман </a:t>
            </a:r>
            <a:r>
              <a:rPr lang="ru-RU" sz="8000" b="1" i="1" dirty="0" smtClean="0">
                <a:solidFill>
                  <a:srgbClr val="FF0000"/>
                </a:solidFill>
              </a:rPr>
              <a:t>«Смерть героя» </a:t>
            </a:r>
            <a:r>
              <a:rPr lang="ru-RU" sz="8000" b="1" i="1" dirty="0" smtClean="0"/>
              <a:t>(1929) входит ныне в число самых известных антивоенных романов. Книга повестей </a:t>
            </a:r>
            <a:r>
              <a:rPr lang="ru-RU" sz="8000" b="1" i="1" dirty="0" smtClean="0">
                <a:solidFill>
                  <a:srgbClr val="FF0000"/>
                </a:solidFill>
              </a:rPr>
              <a:t>«Кроткие ответы» </a:t>
            </a:r>
            <a:r>
              <a:rPr lang="ru-RU" sz="8000" b="1" i="1" dirty="0" smtClean="0"/>
              <a:t>(1932) продолжила эту линию в творчестве писателя</a:t>
            </a:r>
            <a:r>
              <a:rPr lang="ru-RU" sz="4500" b="1" i="1" dirty="0" smtClean="0"/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3800" y="1273175"/>
            <a:ext cx="3925888" cy="5375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1268413"/>
            <a:ext cx="3960813" cy="538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080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i="1" dirty="0" smtClean="0">
                <a:solidFill>
                  <a:schemeClr val="bg2">
                    <a:lumMod val="25000"/>
                  </a:schemeClr>
                </a:solidFill>
              </a:rPr>
              <a:t>Лео Перуц</a:t>
            </a:r>
            <a:endParaRPr lang="ru-RU" sz="66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267" name="Содержимое 4"/>
          <p:cNvSpPr>
            <a:spLocks noGrp="1"/>
          </p:cNvSpPr>
          <p:nvPr>
            <p:ph sz="half" idx="1"/>
          </p:nvPr>
        </p:nvSpPr>
        <p:spPr>
          <a:xfrm>
            <a:off x="179388" y="1125538"/>
            <a:ext cx="4679950" cy="55435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smtClean="0"/>
              <a:t> </a:t>
            </a:r>
            <a:r>
              <a:rPr lang="ru-RU" sz="2000" b="1" i="1" smtClean="0"/>
              <a:t>Австрийский писатель, признанный </a:t>
            </a:r>
          </a:p>
          <a:p>
            <a:pPr eaLnBrk="1" hangingPunct="1">
              <a:buFont typeface="Arial" charset="0"/>
              <a:buNone/>
            </a:pPr>
            <a:r>
              <a:rPr lang="ru-RU" sz="2000" b="1" i="1" smtClean="0"/>
              <a:t>мастер экспрессионизма и </a:t>
            </a:r>
          </a:p>
          <a:p>
            <a:pPr eaLnBrk="1" hangingPunct="1">
              <a:buFont typeface="Arial" charset="0"/>
              <a:buNone/>
            </a:pPr>
            <a:r>
              <a:rPr lang="ru-RU" sz="2000" b="1" i="1" smtClean="0"/>
              <a:t>«магической» литературы. В августе </a:t>
            </a:r>
          </a:p>
          <a:p>
            <a:pPr eaLnBrk="1" hangingPunct="1">
              <a:buFont typeface="Arial" charset="0"/>
              <a:buNone/>
            </a:pPr>
            <a:r>
              <a:rPr lang="ru-RU" sz="2000" b="1" i="1" smtClean="0"/>
              <a:t>1915 года Лео Перуц был мобилизован </a:t>
            </a:r>
          </a:p>
          <a:p>
            <a:pPr eaLnBrk="1" hangingPunct="1">
              <a:buFont typeface="Arial" charset="0"/>
              <a:buNone/>
            </a:pPr>
            <a:r>
              <a:rPr lang="ru-RU" sz="2000" b="1" i="1" smtClean="0"/>
              <a:t>на войну, служил рядовым в 88-м </a:t>
            </a:r>
          </a:p>
          <a:p>
            <a:pPr eaLnBrk="1" hangingPunct="1">
              <a:buFont typeface="Arial" charset="0"/>
              <a:buNone/>
            </a:pPr>
            <a:r>
              <a:rPr lang="ru-RU" sz="2000" b="1" i="1" smtClean="0"/>
              <a:t>пехотном полку на Восточном </a:t>
            </a:r>
          </a:p>
          <a:p>
            <a:pPr eaLnBrk="1" hangingPunct="1">
              <a:buFont typeface="Arial" charset="0"/>
              <a:buNone/>
            </a:pPr>
            <a:r>
              <a:rPr lang="ru-RU" sz="2000" b="1" i="1" smtClean="0"/>
              <a:t>фронте. Летом 1916 года получил </a:t>
            </a:r>
          </a:p>
          <a:p>
            <a:pPr eaLnBrk="1" hangingPunct="1">
              <a:buFont typeface="Arial" charset="0"/>
              <a:buNone/>
            </a:pPr>
            <a:r>
              <a:rPr lang="ru-RU" sz="2000" b="1" i="1" smtClean="0"/>
              <a:t>тяжелое ранение в лёгкое, был </a:t>
            </a:r>
          </a:p>
          <a:p>
            <a:pPr eaLnBrk="1" hangingPunct="1">
              <a:buFont typeface="Arial" charset="0"/>
              <a:buNone/>
            </a:pPr>
            <a:r>
              <a:rPr lang="ru-RU" sz="2000" b="1" i="1" smtClean="0"/>
              <a:t>комиссован в  чине  лейтенанта. После </a:t>
            </a:r>
          </a:p>
          <a:p>
            <a:pPr eaLnBrk="1" hangingPunct="1">
              <a:buFont typeface="Arial" charset="0"/>
              <a:buNone/>
            </a:pPr>
            <a:r>
              <a:rPr lang="ru-RU" sz="2000" b="1" i="1" smtClean="0"/>
              <a:t>долгого лечения служил в штабе </a:t>
            </a:r>
          </a:p>
          <a:p>
            <a:pPr eaLnBrk="1" hangingPunct="1">
              <a:buFont typeface="Arial" charset="0"/>
              <a:buNone/>
            </a:pPr>
            <a:r>
              <a:rPr lang="ru-RU" sz="2000" b="1" i="1" smtClean="0"/>
              <a:t>военной прессы. В 1929 году Перуц </a:t>
            </a:r>
          </a:p>
          <a:p>
            <a:pPr eaLnBrk="1" hangingPunct="1">
              <a:buFont typeface="Arial" charset="0"/>
              <a:buNone/>
            </a:pPr>
            <a:r>
              <a:rPr lang="ru-RU" sz="2000" b="1" i="1" smtClean="0"/>
              <a:t>выпустил роман</a:t>
            </a:r>
            <a:r>
              <a:rPr lang="ru-RU" sz="2000" b="1" i="1" smtClean="0">
                <a:solidFill>
                  <a:srgbClr val="FF0000"/>
                </a:solidFill>
              </a:rPr>
              <a:t> «Эх, яблочко, куда ж </a:t>
            </a:r>
          </a:p>
          <a:p>
            <a:pPr eaLnBrk="1" hangingPunct="1">
              <a:buFont typeface="Arial" charset="0"/>
              <a:buNone/>
            </a:pPr>
            <a:r>
              <a:rPr lang="ru-RU" sz="2000" b="1" i="1" smtClean="0">
                <a:solidFill>
                  <a:srgbClr val="FF0000"/>
                </a:solidFill>
              </a:rPr>
              <a:t>ты катишься?»</a:t>
            </a:r>
            <a:r>
              <a:rPr lang="ru-RU" sz="2000" b="1" i="1" smtClean="0"/>
              <a:t>. </a:t>
            </a:r>
            <a:r>
              <a:rPr lang="ru-RU" sz="1800" b="1" i="1" smtClean="0"/>
              <a:t>Это история мести </a:t>
            </a:r>
          </a:p>
          <a:p>
            <a:pPr eaLnBrk="1" hangingPunct="1">
              <a:buFont typeface="Arial" charset="0"/>
              <a:buNone/>
            </a:pPr>
            <a:r>
              <a:rPr lang="ru-RU" sz="1800" b="1" i="1" smtClean="0"/>
              <a:t>австрийского офицера, побывавшего </a:t>
            </a:r>
          </a:p>
          <a:p>
            <a:pPr eaLnBrk="1" hangingPunct="1">
              <a:buFont typeface="Arial" charset="0"/>
              <a:buNone/>
            </a:pPr>
            <a:r>
              <a:rPr lang="ru-RU" sz="1800" b="1" i="1" smtClean="0"/>
              <a:t>во  время войны в России в лагере для </a:t>
            </a:r>
          </a:p>
          <a:p>
            <a:pPr eaLnBrk="1" hangingPunct="1">
              <a:buFont typeface="Arial" charset="0"/>
              <a:buNone/>
            </a:pPr>
            <a:r>
              <a:rPr lang="ru-RU" sz="1800" b="1" i="1" smtClean="0"/>
              <a:t>военнопленных. </a:t>
            </a:r>
          </a:p>
          <a:p>
            <a:pPr eaLnBrk="1" hangingPunct="1">
              <a:buFont typeface="Arial" charset="0"/>
              <a:buNone/>
            </a:pPr>
            <a:endParaRPr lang="ru-RU" sz="2000" smtClean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2363" y="1268413"/>
            <a:ext cx="3992562" cy="5367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1196975"/>
            <a:ext cx="4176713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938</Words>
  <Application>Microsoft Office PowerPoint</Application>
  <PresentationFormat>Экран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«ЗАРУБЕЖНЫЕ ПИСАТЕЛИ -  УЧАСТНИКИ ПЕРВОЙ МИРОВОЙ ВОЙНЫ» </vt:lpstr>
      <vt:lpstr>Эрнест Хемингуэй</vt:lpstr>
      <vt:lpstr>Сомерсет Моэм</vt:lpstr>
      <vt:lpstr>Джон Бойнтон Пристли</vt:lpstr>
      <vt:lpstr>Гийом Аполлинер</vt:lpstr>
      <vt:lpstr>Эрих Мария Ремарк</vt:lpstr>
      <vt:lpstr>Джон Толкин</vt:lpstr>
      <vt:lpstr>Ричард Олдингтон</vt:lpstr>
      <vt:lpstr>Лео Перуц</vt:lpstr>
      <vt:lpstr>Артур Конан Дойль</vt:lpstr>
      <vt:lpstr>Алан Александр Милн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Надя</dc:creator>
  <cp:lastModifiedBy>Надя</cp:lastModifiedBy>
  <cp:revision>23</cp:revision>
  <dcterms:modified xsi:type="dcterms:W3CDTF">2014-04-27T15:27:16Z</dcterms:modified>
</cp:coreProperties>
</file>