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6 кл.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Лист1!$A$2:$A$12</c:f>
              <c:strCache>
                <c:ptCount val="11"/>
                <c:pt idx="0">
                  <c:v>укр.мов.</c:v>
                </c:pt>
                <c:pt idx="1">
                  <c:v>укр.л-ра</c:v>
                </c:pt>
                <c:pt idx="2">
                  <c:v>св. л-ра</c:v>
                </c:pt>
                <c:pt idx="3">
                  <c:v>ан.мова</c:v>
                </c:pt>
                <c:pt idx="4">
                  <c:v>іст. Укр.</c:v>
                </c:pt>
                <c:pt idx="5">
                  <c:v>вс. іст.</c:v>
                </c:pt>
                <c:pt idx="6">
                  <c:v>алгебра</c:v>
                </c:pt>
                <c:pt idx="7">
                  <c:v>геометр.</c:v>
                </c:pt>
                <c:pt idx="8">
                  <c:v>біолог.</c:v>
                </c:pt>
                <c:pt idx="9">
                  <c:v>геогр.</c:v>
                </c:pt>
                <c:pt idx="10">
                  <c:v>осн.здор.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</c:v>
                </c:pt>
                <c:pt idx="1">
                  <c:v>7.4</c:v>
                </c:pt>
                <c:pt idx="2">
                  <c:v>7.6</c:v>
                </c:pt>
                <c:pt idx="3">
                  <c:v>8.8000000000000007</c:v>
                </c:pt>
                <c:pt idx="4">
                  <c:v>6.9</c:v>
                </c:pt>
                <c:pt idx="5">
                  <c:v>7.1</c:v>
                </c:pt>
                <c:pt idx="9">
                  <c:v>7.2</c:v>
                </c:pt>
                <c:pt idx="10">
                  <c:v>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7 кл.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Лист1!$A$2:$A$12</c:f>
              <c:strCache>
                <c:ptCount val="11"/>
                <c:pt idx="0">
                  <c:v>укр.мов.</c:v>
                </c:pt>
                <c:pt idx="1">
                  <c:v>укр.л-ра</c:v>
                </c:pt>
                <c:pt idx="2">
                  <c:v>св. л-ра</c:v>
                </c:pt>
                <c:pt idx="3">
                  <c:v>ан.мова</c:v>
                </c:pt>
                <c:pt idx="4">
                  <c:v>іст. Укр.</c:v>
                </c:pt>
                <c:pt idx="5">
                  <c:v>вс. іст.</c:v>
                </c:pt>
                <c:pt idx="6">
                  <c:v>алгебра</c:v>
                </c:pt>
                <c:pt idx="7">
                  <c:v>геометр.</c:v>
                </c:pt>
                <c:pt idx="8">
                  <c:v>біолог.</c:v>
                </c:pt>
                <c:pt idx="9">
                  <c:v>геогр.</c:v>
                </c:pt>
                <c:pt idx="10">
                  <c:v>осн.здор.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6.4</c:v>
                </c:pt>
                <c:pt idx="1">
                  <c:v>6.6</c:v>
                </c:pt>
                <c:pt idx="2">
                  <c:v>6.2</c:v>
                </c:pt>
                <c:pt idx="3">
                  <c:v>7.7</c:v>
                </c:pt>
                <c:pt idx="4">
                  <c:v>6.2</c:v>
                </c:pt>
                <c:pt idx="5">
                  <c:v>6.6</c:v>
                </c:pt>
                <c:pt idx="6">
                  <c:v>5.6</c:v>
                </c:pt>
                <c:pt idx="7">
                  <c:v>5.4</c:v>
                </c:pt>
                <c:pt idx="8">
                  <c:v>6.8</c:v>
                </c:pt>
                <c:pt idx="9">
                  <c:v>6.7</c:v>
                </c:pt>
                <c:pt idx="10">
                  <c:v>6.2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8 кл.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Лист1!$A$2:$A$12</c:f>
              <c:strCache>
                <c:ptCount val="11"/>
                <c:pt idx="0">
                  <c:v>укр.мов.</c:v>
                </c:pt>
                <c:pt idx="1">
                  <c:v>укр.л-ра</c:v>
                </c:pt>
                <c:pt idx="2">
                  <c:v>св. л-ра</c:v>
                </c:pt>
                <c:pt idx="3">
                  <c:v>ан.мова</c:v>
                </c:pt>
                <c:pt idx="4">
                  <c:v>іст. Укр.</c:v>
                </c:pt>
                <c:pt idx="5">
                  <c:v>вс. іст.</c:v>
                </c:pt>
                <c:pt idx="6">
                  <c:v>алгебра</c:v>
                </c:pt>
                <c:pt idx="7">
                  <c:v>геометр.</c:v>
                </c:pt>
                <c:pt idx="8">
                  <c:v>біолог.</c:v>
                </c:pt>
                <c:pt idx="9">
                  <c:v>геогр.</c:v>
                </c:pt>
                <c:pt idx="10">
                  <c:v>осн.здор.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6.7</c:v>
                </c:pt>
                <c:pt idx="1">
                  <c:v>7.2</c:v>
                </c:pt>
                <c:pt idx="2">
                  <c:v>7</c:v>
                </c:pt>
                <c:pt idx="3">
                  <c:v>8.3000000000000007</c:v>
                </c:pt>
                <c:pt idx="4">
                  <c:v>6.6</c:v>
                </c:pt>
                <c:pt idx="5">
                  <c:v>7</c:v>
                </c:pt>
                <c:pt idx="6">
                  <c:v>6.2</c:v>
                </c:pt>
                <c:pt idx="7">
                  <c:v>6.1</c:v>
                </c:pt>
                <c:pt idx="8">
                  <c:v>6.9</c:v>
                </c:pt>
                <c:pt idx="9">
                  <c:v>6.9</c:v>
                </c:pt>
                <c:pt idx="10">
                  <c:v>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354032"/>
        <c:axId val="107355600"/>
      </c:barChart>
      <c:catAx>
        <c:axId val="10735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7355600"/>
        <c:crosses val="autoZero"/>
        <c:auto val="1"/>
        <c:lblAlgn val="ctr"/>
        <c:lblOffset val="100"/>
        <c:noMultiLvlLbl val="0"/>
      </c:catAx>
      <c:valAx>
        <c:axId val="107355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73540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70D-1505-49B1-B677-552DBD05EDDE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3D4CE87-403D-48D0-83A5-0ED912693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44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70D-1505-49B1-B677-552DBD05EDDE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D4CE87-403D-48D0-83A5-0ED912693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5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70D-1505-49B1-B677-552DBD05EDDE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D4CE87-403D-48D0-83A5-0ED9126931E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781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70D-1505-49B1-B677-552DBD05EDDE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D4CE87-403D-48D0-83A5-0ED912693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66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70D-1505-49B1-B677-552DBD05EDDE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D4CE87-403D-48D0-83A5-0ED9126931E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947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70D-1505-49B1-B677-552DBD05EDDE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D4CE87-403D-48D0-83A5-0ED912693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20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70D-1505-49B1-B677-552DBD05EDDE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CE87-403D-48D0-83A5-0ED912693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12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70D-1505-49B1-B677-552DBD05EDDE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CE87-403D-48D0-83A5-0ED912693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49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70D-1505-49B1-B677-552DBD05EDDE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CE87-403D-48D0-83A5-0ED912693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61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70D-1505-49B1-B677-552DBD05EDDE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D4CE87-403D-48D0-83A5-0ED912693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26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70D-1505-49B1-B677-552DBD05EDDE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D4CE87-403D-48D0-83A5-0ED912693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04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70D-1505-49B1-B677-552DBD05EDDE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D4CE87-403D-48D0-83A5-0ED912693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66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70D-1505-49B1-B677-552DBD05EDDE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CE87-403D-48D0-83A5-0ED912693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39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70D-1505-49B1-B677-552DBD05EDDE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CE87-403D-48D0-83A5-0ED912693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32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70D-1505-49B1-B677-552DBD05EDDE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CE87-403D-48D0-83A5-0ED912693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88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70D-1505-49B1-B677-552DBD05EDDE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D4CE87-403D-48D0-83A5-0ED912693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39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B670D-1505-49B1-B677-552DBD05EDDE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3D4CE87-403D-48D0-83A5-0ED912693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51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  <p:sndAc>
          <p:stSnd>
            <p:snd r:embed="rId18" name="wind.wav"/>
          </p:stSnd>
        </p:sndAc>
      </p:transition>
    </mc:Choice>
    <mc:Fallback xmlns="">
      <p:transition spd="slow">
        <p:fade/>
        <p:sndAc>
          <p:stSnd>
            <p:snd r:embed="rId19" name="wind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45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8364" y="1030924"/>
            <a:ext cx="9144000" cy="881004"/>
          </a:xfrm>
        </p:spPr>
        <p:txBody>
          <a:bodyPr>
            <a:normAutofit/>
          </a:bodyPr>
          <a:lstStyle/>
          <a:p>
            <a:r>
              <a:rPr lang="ru-RU" sz="2800" b="1" i="1" dirty="0" err="1" smtClean="0">
                <a:solidFill>
                  <a:srgbClr val="FF0000"/>
                </a:solidFill>
              </a:rPr>
              <a:t>Знижена</a:t>
            </a:r>
            <a:r>
              <a:rPr lang="ru-RU" sz="2800" b="1" i="1" dirty="0" smtClean="0">
                <a:solidFill>
                  <a:srgbClr val="FF0000"/>
                </a:solidFill>
              </a:rPr>
              <a:t> п</a:t>
            </a:r>
            <a:r>
              <a:rPr lang="uk-UA" sz="2800" b="1" i="1" dirty="0" smtClean="0">
                <a:solidFill>
                  <a:srgbClr val="FF0000"/>
                </a:solidFill>
              </a:rPr>
              <a:t>і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знавальна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активність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учнів</a:t>
            </a:r>
            <a:r>
              <a:rPr lang="ru-RU" sz="2800" b="1" i="1" dirty="0" smtClean="0">
                <a:solidFill>
                  <a:srgbClr val="FF0000"/>
                </a:solidFill>
              </a:rPr>
              <a:t> 7-8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клас</a:t>
            </a:r>
            <a:r>
              <a:rPr lang="uk-UA" sz="2800" b="1" i="1" dirty="0" err="1" smtClean="0">
                <a:solidFill>
                  <a:srgbClr val="FF0000"/>
                </a:solidFill>
              </a:rPr>
              <a:t>ів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211185"/>
            <a:ext cx="9144000" cy="4048299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>
                <a:solidFill>
                  <a:srgbClr val="00B0F0"/>
                </a:solidFill>
              </a:rPr>
              <a:t>“</a:t>
            </a:r>
            <a:r>
              <a:rPr lang="ru-RU" b="1" dirty="0" err="1">
                <a:solidFill>
                  <a:srgbClr val="00B0F0"/>
                </a:solidFill>
              </a:rPr>
              <a:t>Учень</a:t>
            </a:r>
            <a:r>
              <a:rPr lang="ru-RU" b="1" dirty="0">
                <a:solidFill>
                  <a:srgbClr val="00B0F0"/>
                </a:solidFill>
              </a:rPr>
              <a:t> – </a:t>
            </a:r>
            <a:r>
              <a:rPr lang="ru-RU" b="1" dirty="0" err="1">
                <a:solidFill>
                  <a:srgbClr val="00B0F0"/>
                </a:solidFill>
              </a:rPr>
              <a:t>це</a:t>
            </a:r>
            <a:r>
              <a:rPr lang="ru-RU" b="1" dirty="0">
                <a:solidFill>
                  <a:srgbClr val="00B0F0"/>
                </a:solidFill>
              </a:rPr>
              <a:t> не посудина, яку </a:t>
            </a:r>
            <a:r>
              <a:rPr lang="ru-RU" b="1" dirty="0" err="1">
                <a:solidFill>
                  <a:srgbClr val="00B0F0"/>
                </a:solidFill>
              </a:rPr>
              <a:t>потрібно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наповнити</a:t>
            </a:r>
            <a:r>
              <a:rPr lang="ru-RU" b="1" dirty="0">
                <a:solidFill>
                  <a:srgbClr val="00B0F0"/>
                </a:solidFill>
              </a:rPr>
              <a:t>, а факел, </a:t>
            </a:r>
            <a:r>
              <a:rPr lang="ru-RU" b="1" dirty="0" err="1">
                <a:solidFill>
                  <a:srgbClr val="00B0F0"/>
                </a:solidFill>
              </a:rPr>
              <a:t>який</a:t>
            </a:r>
            <a:r>
              <a:rPr lang="ru-RU" b="1" dirty="0">
                <a:solidFill>
                  <a:srgbClr val="00B0F0"/>
                </a:solidFill>
              </a:rPr>
              <a:t> треба </a:t>
            </a:r>
            <a:r>
              <a:rPr lang="ru-RU" b="1" dirty="0" err="1">
                <a:solidFill>
                  <a:srgbClr val="00B0F0"/>
                </a:solidFill>
              </a:rPr>
              <a:t>запалити</a:t>
            </a:r>
            <a:r>
              <a:rPr lang="ru-RU" b="1" dirty="0">
                <a:solidFill>
                  <a:srgbClr val="00B0F0"/>
                </a:solidFill>
              </a:rPr>
              <a:t>”</a:t>
            </a:r>
          </a:p>
          <a:p>
            <a:pPr algn="r"/>
            <a:r>
              <a:rPr lang="ru-RU" b="1" dirty="0" smtClean="0">
                <a:solidFill>
                  <a:srgbClr val="00B0F0"/>
                </a:solidFill>
              </a:rPr>
              <a:t>А.Д</a:t>
            </a:r>
            <a:r>
              <a:rPr lang="uk-UA" b="1" dirty="0" err="1" smtClean="0">
                <a:solidFill>
                  <a:srgbClr val="00B0F0"/>
                </a:solidFill>
              </a:rPr>
              <a:t>істервег</a:t>
            </a:r>
            <a:endParaRPr lang="ru-RU" b="1" dirty="0">
              <a:solidFill>
                <a:srgbClr val="00B0F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058" y="2817910"/>
            <a:ext cx="4857404" cy="341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98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5000">
        <p15:prstTrans prst="airplane"/>
        <p:sndAc>
          <p:stSnd>
            <p:snd r:embed="rId2" name="drumroll.wav"/>
          </p:stSnd>
        </p:sndAc>
      </p:transition>
    </mc:Choice>
    <mc:Fallback xmlns="">
      <p:transition spd="slow" advClick="0" advTm="5000">
        <p:fade/>
        <p:sndAc>
          <p:stSnd>
            <p:snd r:embed="rId4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i="1" dirty="0" smtClean="0">
                <a:solidFill>
                  <a:srgbClr val="C00000"/>
                </a:solidFill>
              </a:rPr>
              <a:t>Самостійна пізнавальна </a:t>
            </a:r>
            <a:r>
              <a:rPr lang="uk-UA" sz="2400" b="1" i="1" dirty="0" err="1" smtClean="0">
                <a:solidFill>
                  <a:srgbClr val="C00000"/>
                </a:solidFill>
              </a:rPr>
              <a:t>діяльнсть</a:t>
            </a:r>
            <a:r>
              <a:rPr lang="uk-UA" sz="2400" b="1" i="1" dirty="0" smtClean="0">
                <a:solidFill>
                  <a:srgbClr val="C00000"/>
                </a:solidFill>
              </a:rPr>
              <a:t> учнів у процесі навчання дозволяє успішно вирішити такі завдання: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а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формувати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свідомість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і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зміцнювати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знання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; </a:t>
            </a:r>
          </a:p>
          <a:p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б)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виробити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вміння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і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навички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передбачені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програмою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кожного предмета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відповідно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до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цільової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настанови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; в)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навчити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учнів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послуговуватися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набутими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знаннями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вміннями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та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навичками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в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житті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</a:p>
          <a:p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г)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розвивати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у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учнів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пізнавальні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здібності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спостережливість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допитливість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логічне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мислення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</a:p>
          <a:p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творчу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активність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у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здобутті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і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застосуванні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знань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тощо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); д)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виховувати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культуру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розумової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75000"/>
                  </a:schemeClr>
                </a:solidFill>
              </a:rPr>
              <a:t>праці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; </a:t>
            </a:r>
            <a:endParaRPr lang="ru-RU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е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виробити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у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учнів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потребу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самостійно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підвищувати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свій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освітній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рівень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у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подальшому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Виконання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цих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завдань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великою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мірою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залежить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від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рівня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самостійної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пізнавальної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діяльності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904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rgbClr val="C00000"/>
                </a:solidFill>
              </a:rPr>
              <a:t> </a:t>
            </a:r>
            <a:r>
              <a:rPr lang="ru-RU" sz="2700" b="1" i="1" dirty="0" err="1" smtClean="0">
                <a:solidFill>
                  <a:srgbClr val="C00000"/>
                </a:solidFill>
              </a:rPr>
              <a:t>Вчен</a:t>
            </a:r>
            <a:r>
              <a:rPr lang="uk-UA" sz="2700" b="1" i="1" dirty="0" smtClean="0">
                <a:solidFill>
                  <a:srgbClr val="C00000"/>
                </a:solidFill>
              </a:rPr>
              <a:t>і</a:t>
            </a:r>
            <a:r>
              <a:rPr lang="ru-RU" sz="2700" b="1" i="1" dirty="0" smtClean="0">
                <a:solidFill>
                  <a:srgbClr val="C00000"/>
                </a:solidFill>
              </a:rPr>
              <a:t>, </a:t>
            </a:r>
            <a:r>
              <a:rPr lang="ru-RU" sz="2700" b="1" i="1" dirty="0" err="1" smtClean="0">
                <a:solidFill>
                  <a:srgbClr val="C00000"/>
                </a:solidFill>
              </a:rPr>
              <a:t>які</a:t>
            </a:r>
            <a:r>
              <a:rPr lang="ru-RU" sz="2700" b="1" i="1" dirty="0" smtClean="0">
                <a:solidFill>
                  <a:srgbClr val="C00000"/>
                </a:solidFill>
              </a:rPr>
              <a:t> </a:t>
            </a:r>
            <a:r>
              <a:rPr lang="ru-RU" sz="2700" b="1" i="1" dirty="0" err="1" smtClean="0">
                <a:solidFill>
                  <a:srgbClr val="C00000"/>
                </a:solidFill>
              </a:rPr>
              <a:t>дослджували</a:t>
            </a:r>
            <a:r>
              <a:rPr lang="ru-RU" sz="2700" b="1" i="1" dirty="0" smtClean="0">
                <a:solidFill>
                  <a:srgbClr val="C00000"/>
                </a:solidFill>
              </a:rPr>
              <a:t> </a:t>
            </a:r>
            <a:r>
              <a:rPr lang="ru-RU" sz="2700" b="1" i="1" dirty="0" err="1" smtClean="0">
                <a:solidFill>
                  <a:srgbClr val="C00000"/>
                </a:solidFill>
              </a:rPr>
              <a:t>методи</a:t>
            </a:r>
            <a:r>
              <a:rPr lang="ru-RU" sz="2700" b="1" i="1" dirty="0">
                <a:solidFill>
                  <a:srgbClr val="C00000"/>
                </a:solidFill>
              </a:rPr>
              <a:t>, </a:t>
            </a:r>
            <a:r>
              <a:rPr lang="ru-RU" sz="2700" b="1" i="1" dirty="0" err="1">
                <a:solidFill>
                  <a:srgbClr val="C00000"/>
                </a:solidFill>
              </a:rPr>
              <a:t>форми</a:t>
            </a:r>
            <a:r>
              <a:rPr lang="ru-RU" sz="2700" b="1" i="1" dirty="0">
                <a:solidFill>
                  <a:srgbClr val="C00000"/>
                </a:solidFill>
              </a:rPr>
              <a:t> і </a:t>
            </a:r>
            <a:r>
              <a:rPr lang="ru-RU" sz="2700" b="1" i="1" dirty="0" err="1">
                <a:solidFill>
                  <a:srgbClr val="C00000"/>
                </a:solidFill>
              </a:rPr>
              <a:t>технології</a:t>
            </a:r>
            <a:r>
              <a:rPr lang="ru-RU" sz="2700" b="1" i="1" dirty="0">
                <a:solidFill>
                  <a:srgbClr val="C00000"/>
                </a:solidFill>
              </a:rPr>
              <a:t> </a:t>
            </a:r>
            <a:r>
              <a:rPr lang="ru-RU" sz="2700" b="1" i="1" dirty="0" err="1">
                <a:solidFill>
                  <a:srgbClr val="C00000"/>
                </a:solidFill>
              </a:rPr>
              <a:t>організації</a:t>
            </a:r>
            <a:r>
              <a:rPr lang="ru-RU" sz="2700" b="1" i="1" dirty="0">
                <a:solidFill>
                  <a:srgbClr val="C00000"/>
                </a:solidFill>
              </a:rPr>
              <a:t> </a:t>
            </a:r>
            <a:r>
              <a:rPr lang="ru-RU" sz="2700" b="1" i="1" dirty="0" err="1">
                <a:solidFill>
                  <a:srgbClr val="C00000"/>
                </a:solidFill>
              </a:rPr>
              <a:t>пізнавальної</a:t>
            </a:r>
            <a:r>
              <a:rPr lang="ru-RU" sz="2700" b="1" i="1" dirty="0">
                <a:solidFill>
                  <a:srgbClr val="C00000"/>
                </a:solidFill>
              </a:rPr>
              <a:t> </a:t>
            </a:r>
            <a:br>
              <a:rPr lang="ru-RU" sz="2700" b="1" i="1" dirty="0">
                <a:solidFill>
                  <a:srgbClr val="C00000"/>
                </a:solidFill>
              </a:rPr>
            </a:br>
            <a:r>
              <a:rPr lang="ru-RU" sz="2700" b="1" i="1" dirty="0" err="1">
                <a:solidFill>
                  <a:srgbClr val="C00000"/>
                </a:solidFill>
              </a:rPr>
              <a:t>діяльності</a:t>
            </a:r>
            <a:r>
              <a:rPr lang="ru-RU" sz="2700" b="1" i="1" dirty="0">
                <a:solidFill>
                  <a:srgbClr val="C00000"/>
                </a:solidFill>
              </a:rPr>
              <a:t> </a:t>
            </a:r>
            <a:r>
              <a:rPr lang="ru-RU" sz="2700" b="1" i="1" dirty="0" smtClean="0">
                <a:solidFill>
                  <a:srgbClr val="C00000"/>
                </a:solidFill>
              </a:rPr>
              <a:t> :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В.І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</a:rPr>
              <a:t>. Бондарь, </a:t>
            </a:r>
            <a:endParaRPr lang="ru-RU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Ю.І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b="1" i="1" dirty="0" err="1">
                <a:solidFill>
                  <a:schemeClr val="accent4">
                    <a:lumMod val="75000"/>
                  </a:schemeClr>
                </a:solidFill>
              </a:rPr>
              <a:t>Мальований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</a:rPr>
              <a:t>О.Я. Савченко, </a:t>
            </a:r>
            <a:endParaRPr lang="ru-RU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Г.К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b="1" i="1" dirty="0" err="1">
                <a:solidFill>
                  <a:schemeClr val="accent4">
                    <a:lumMod val="75000"/>
                  </a:schemeClr>
                </a:solidFill>
              </a:rPr>
              <a:t>Селевко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endParaRPr lang="ru-RU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С.О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b="1" i="1" dirty="0" err="1">
                <a:solidFill>
                  <a:schemeClr val="accent4">
                    <a:lumMod val="75000"/>
                  </a:schemeClr>
                </a:solidFill>
              </a:rPr>
              <a:t>Сисоєва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endParaRPr lang="ru-RU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О.М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b="1" i="1" dirty="0" err="1">
                <a:solidFill>
                  <a:schemeClr val="accent4">
                    <a:lumMod val="75000"/>
                  </a:schemeClr>
                </a:solidFill>
              </a:rPr>
              <a:t>Пєхота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br>
              <a:rPr lang="ru-RU" b="1" i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i="1" dirty="0">
                <a:solidFill>
                  <a:schemeClr val="accent4">
                    <a:lumMod val="75000"/>
                  </a:schemeClr>
                </a:solidFill>
              </a:rPr>
              <a:t>та </a:t>
            </a:r>
            <a:r>
              <a:rPr lang="ru-RU" b="1" i="1" dirty="0" err="1">
                <a:solidFill>
                  <a:schemeClr val="accent4">
                    <a:lumMod val="75000"/>
                  </a:schemeClr>
                </a:solidFill>
              </a:rPr>
              <a:t>ін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b="1" i="1" dirty="0">
                <a:solidFill>
                  <a:schemeClr val="accent4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171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Психолого-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педагогічні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особливості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семикласник</a:t>
            </a:r>
            <a:r>
              <a:rPr lang="uk-UA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ів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b="1" i="1" dirty="0" smtClean="0">
                <a:solidFill>
                  <a:schemeClr val="accent4">
                    <a:lumMod val="75000"/>
                  </a:schemeClr>
                </a:solidFill>
              </a:rPr>
              <a:t>- «некерованість» , демонстративність поведінки;</a:t>
            </a:r>
          </a:p>
          <a:p>
            <a:r>
              <a:rPr lang="uk-UA" sz="2000" b="1" i="1" dirty="0">
                <a:solidFill>
                  <a:schemeClr val="accent4">
                    <a:lumMod val="75000"/>
                  </a:schemeClr>
                </a:solidFill>
              </a:rPr>
              <a:t>а</a:t>
            </a:r>
            <a:r>
              <a:rPr lang="uk-UA" sz="2000" b="1" i="1" dirty="0" smtClean="0">
                <a:solidFill>
                  <a:schemeClr val="accent4">
                    <a:lumMod val="75000"/>
                  </a:schemeClr>
                </a:solidFill>
              </a:rPr>
              <a:t>ктивна реакція на події навколишнього життя;</a:t>
            </a:r>
          </a:p>
          <a:p>
            <a:r>
              <a:rPr lang="uk-UA" sz="2000" b="1" i="1" dirty="0">
                <a:solidFill>
                  <a:schemeClr val="accent4">
                    <a:lumMod val="75000"/>
                  </a:schemeClr>
                </a:solidFill>
              </a:rPr>
              <a:t>п</a:t>
            </a:r>
            <a:r>
              <a:rPr lang="uk-UA" sz="2000" b="1" i="1" dirty="0" smtClean="0">
                <a:solidFill>
                  <a:schemeClr val="accent4">
                    <a:lumMod val="75000"/>
                  </a:schemeClr>
                </a:solidFill>
              </a:rPr>
              <a:t>отреба бути прийнятим групою однолітків;</a:t>
            </a:r>
          </a:p>
          <a:p>
            <a:r>
              <a:rPr lang="uk-UA" sz="2000" b="1" i="1" dirty="0">
                <a:solidFill>
                  <a:schemeClr val="accent4">
                    <a:lumMod val="75000"/>
                  </a:schemeClr>
                </a:solidFill>
              </a:rPr>
              <a:t>п</a:t>
            </a:r>
            <a:r>
              <a:rPr lang="uk-UA" sz="2000" b="1" i="1" dirty="0" smtClean="0">
                <a:solidFill>
                  <a:schemeClr val="accent4">
                    <a:lumMod val="75000"/>
                  </a:schemeClr>
                </a:solidFill>
              </a:rPr>
              <a:t>рагнення до самовираження;</a:t>
            </a:r>
          </a:p>
          <a:p>
            <a:r>
              <a:rPr lang="uk-UA" sz="2000" b="1" i="1" dirty="0">
                <a:solidFill>
                  <a:schemeClr val="accent4">
                    <a:lumMod val="75000"/>
                  </a:schemeClr>
                </a:solidFill>
              </a:rPr>
              <a:t>п</a:t>
            </a:r>
            <a:r>
              <a:rPr lang="uk-UA" sz="2000" b="1" i="1" dirty="0" smtClean="0">
                <a:solidFill>
                  <a:schemeClr val="accent4">
                    <a:lumMod val="75000"/>
                  </a:schemeClr>
                </a:solidFill>
              </a:rPr>
              <a:t>еріод підвищення статевої ідентифікації;</a:t>
            </a:r>
          </a:p>
          <a:p>
            <a:r>
              <a:rPr lang="uk-UA" sz="2000" b="1" i="1" dirty="0">
                <a:solidFill>
                  <a:schemeClr val="accent4">
                    <a:lumMod val="75000"/>
                  </a:schemeClr>
                </a:solidFill>
              </a:rPr>
              <a:t>з</a:t>
            </a:r>
            <a:r>
              <a:rPr lang="uk-UA" sz="2000" b="1" i="1" dirty="0" smtClean="0">
                <a:solidFill>
                  <a:schemeClr val="accent4">
                    <a:lumMod val="75000"/>
                  </a:schemeClr>
                </a:solidFill>
              </a:rPr>
              <a:t>ниження авторитету дорослих(вчителів, батьків);</a:t>
            </a:r>
          </a:p>
          <a:p>
            <a:r>
              <a:rPr lang="uk-UA" sz="2000" b="1" i="1" dirty="0">
                <a:solidFill>
                  <a:schemeClr val="accent4">
                    <a:lumMod val="75000"/>
                  </a:schemeClr>
                </a:solidFill>
              </a:rPr>
              <a:t>м</a:t>
            </a:r>
            <a:r>
              <a:rPr lang="uk-UA" sz="2000" b="1" i="1" dirty="0" smtClean="0">
                <a:solidFill>
                  <a:schemeClr val="accent4">
                    <a:lumMod val="75000"/>
                  </a:schemeClr>
                </a:solidFill>
              </a:rPr>
              <a:t>еханічність заучування і повторення наукових понять;</a:t>
            </a:r>
          </a:p>
          <a:p>
            <a:r>
              <a:rPr lang="uk-UA" sz="2000" b="1" i="1" dirty="0">
                <a:solidFill>
                  <a:schemeClr val="accent4">
                    <a:lumMod val="75000"/>
                  </a:schemeClr>
                </a:solidFill>
              </a:rPr>
              <a:t>п</a:t>
            </a:r>
            <a:r>
              <a:rPr lang="uk-UA" sz="2000" b="1" i="1" dirty="0" smtClean="0">
                <a:solidFill>
                  <a:schemeClr val="accent4">
                    <a:lumMod val="75000"/>
                  </a:schemeClr>
                </a:solidFill>
              </a:rPr>
              <a:t>асивність у навчанні.</a:t>
            </a:r>
            <a:endParaRPr lang="ru-RU" sz="20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61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Психолого-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</a:rPr>
              <a:t>педагогічні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</a:rPr>
              <a:t>особливості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восьмикласників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>
                <a:solidFill>
                  <a:schemeClr val="accent3">
                    <a:lumMod val="75000"/>
                  </a:schemeClr>
                </a:solidFill>
              </a:rPr>
              <a:t>п</a:t>
            </a:r>
            <a:r>
              <a:rPr lang="uk-UA" b="1" i="1" dirty="0" smtClean="0">
                <a:solidFill>
                  <a:schemeClr val="accent3">
                    <a:lumMod val="75000"/>
                  </a:schemeClr>
                </a:solidFill>
              </a:rPr>
              <a:t>ревалювання позашкільних інтересів;</a:t>
            </a:r>
          </a:p>
          <a:p>
            <a:r>
              <a:rPr lang="uk-UA" b="1" i="1" dirty="0" smtClean="0">
                <a:solidFill>
                  <a:schemeClr val="accent3">
                    <a:lumMod val="75000"/>
                  </a:schemeClr>
                </a:solidFill>
              </a:rPr>
              <a:t>загострене почуття справедливості;</a:t>
            </a:r>
          </a:p>
          <a:p>
            <a:r>
              <a:rPr lang="uk-UA" b="1" i="1" dirty="0">
                <a:solidFill>
                  <a:schemeClr val="accent3">
                    <a:lumMod val="75000"/>
                  </a:schemeClr>
                </a:solidFill>
              </a:rPr>
              <a:t>к</a:t>
            </a:r>
            <a:r>
              <a:rPr lang="uk-UA" b="1" i="1" dirty="0" smtClean="0">
                <a:solidFill>
                  <a:schemeClr val="accent3">
                    <a:lumMod val="75000"/>
                  </a:schemeClr>
                </a:solidFill>
              </a:rPr>
              <a:t>атегоричність у відстоюванні свого «я» ;</a:t>
            </a:r>
          </a:p>
          <a:p>
            <a:r>
              <a:rPr lang="uk-UA" b="1" i="1" dirty="0">
                <a:solidFill>
                  <a:schemeClr val="accent3">
                    <a:lumMod val="75000"/>
                  </a:schemeClr>
                </a:solidFill>
              </a:rPr>
              <a:t>р</a:t>
            </a:r>
            <a:r>
              <a:rPr lang="uk-UA" b="1" i="1" dirty="0" smtClean="0">
                <a:solidFill>
                  <a:schemeClr val="accent3">
                    <a:lumMod val="75000"/>
                  </a:schemeClr>
                </a:solidFill>
              </a:rPr>
              <a:t>озбіжності між зовнішнім і внутрішнім «я» ;</a:t>
            </a:r>
          </a:p>
          <a:p>
            <a:r>
              <a:rPr lang="uk-UA" b="1" i="1" dirty="0">
                <a:solidFill>
                  <a:schemeClr val="accent3">
                    <a:lumMod val="75000"/>
                  </a:schemeClr>
                </a:solidFill>
              </a:rPr>
              <a:t>в</a:t>
            </a:r>
            <a:r>
              <a:rPr lang="uk-UA" b="1" i="1" dirty="0" smtClean="0">
                <a:solidFill>
                  <a:schemeClr val="accent3">
                    <a:lumMod val="75000"/>
                  </a:schemeClr>
                </a:solidFill>
              </a:rPr>
              <a:t>нутрішні драми, конфлікти з батьками ;</a:t>
            </a:r>
          </a:p>
          <a:p>
            <a:r>
              <a:rPr lang="uk-UA" b="1" i="1" dirty="0">
                <a:solidFill>
                  <a:schemeClr val="accent3">
                    <a:lumMod val="75000"/>
                  </a:schemeClr>
                </a:solidFill>
              </a:rPr>
              <a:t>п</a:t>
            </a:r>
            <a:r>
              <a:rPr lang="uk-UA" b="1" i="1" dirty="0" smtClean="0">
                <a:solidFill>
                  <a:schemeClr val="accent3">
                    <a:lumMod val="75000"/>
                  </a:schemeClr>
                </a:solidFill>
              </a:rPr>
              <a:t>рагнення до самостійності в навчанні ;</a:t>
            </a:r>
          </a:p>
          <a:p>
            <a:r>
              <a:rPr lang="uk-UA" b="1" i="1" dirty="0">
                <a:solidFill>
                  <a:schemeClr val="accent3">
                    <a:lumMod val="75000"/>
                  </a:schemeClr>
                </a:solidFill>
              </a:rPr>
              <a:t>у</a:t>
            </a:r>
            <a:r>
              <a:rPr lang="uk-UA" b="1" i="1" dirty="0" smtClean="0">
                <a:solidFill>
                  <a:schemeClr val="accent3">
                    <a:lumMod val="75000"/>
                  </a:schemeClr>
                </a:solidFill>
              </a:rPr>
              <a:t>свідомлене ставлення до навчання;</a:t>
            </a:r>
          </a:p>
          <a:p>
            <a:r>
              <a:rPr lang="uk-UA" b="1" i="1" dirty="0">
                <a:solidFill>
                  <a:schemeClr val="accent3">
                    <a:lumMod val="75000"/>
                  </a:schemeClr>
                </a:solidFill>
              </a:rPr>
              <a:t>б</a:t>
            </a:r>
            <a:r>
              <a:rPr lang="uk-UA" b="1" i="1" dirty="0" smtClean="0">
                <a:solidFill>
                  <a:schemeClr val="accent3">
                    <a:lumMod val="75000"/>
                  </a:schemeClr>
                </a:solidFill>
              </a:rPr>
              <a:t>ажання зрозуміти зміст і логіку певних наукових понять.</a:t>
            </a:r>
          </a:p>
          <a:p>
            <a:endParaRPr lang="uk-UA" b="1" i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83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b="1" i="1" dirty="0" smtClean="0">
                <a:solidFill>
                  <a:srgbClr val="FF0000"/>
                </a:solidFill>
              </a:rPr>
              <a:t>Практичним підтвердженням вищезгаданих особливостей є показники навчальних досягнень з основних базових дисциплін за 6, 7, 8 класи ( за 2011- 2014 рр.)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351992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895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</TotalTime>
  <Words>305</Words>
  <Application>Microsoft Office PowerPoint</Application>
  <PresentationFormat>Широкоэкранный</PresentationFormat>
  <Paragraphs>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Легкий дым</vt:lpstr>
      <vt:lpstr>Знижена пізнавальна активність учнів 7-8 класів </vt:lpstr>
      <vt:lpstr>Самостійна пізнавальна діяльнсть учнів у процесі навчання дозволяє успішно вирішити такі завдання:</vt:lpstr>
      <vt:lpstr> Вчені, які дослджували методи, форми і технології організації пізнавальної  діяльності  : </vt:lpstr>
      <vt:lpstr>Психолого-педагогічні особливості семикласників</vt:lpstr>
      <vt:lpstr>Психолого-педагогічні особливості восьмикласників</vt:lpstr>
      <vt:lpstr>Практичним підтвердженням вищезгаданих особливостей є показники навчальних досягнень з основних базових дисциплін за 6, 7, 8 класи ( за 2011- 2014 рр.)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Знижена пізнавальна активність учнів 7-8 класів </dc:title>
  <dc:creator>Владимир</dc:creator>
  <cp:lastModifiedBy>Владимир</cp:lastModifiedBy>
  <cp:revision>14</cp:revision>
  <dcterms:created xsi:type="dcterms:W3CDTF">2014-03-14T17:25:28Z</dcterms:created>
  <dcterms:modified xsi:type="dcterms:W3CDTF">2014-03-18T17:01:39Z</dcterms:modified>
</cp:coreProperties>
</file>