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7" r:id="rId2"/>
    <p:sldId id="286" r:id="rId3"/>
    <p:sldId id="265" r:id="rId4"/>
    <p:sldId id="300" r:id="rId5"/>
    <p:sldId id="258" r:id="rId6"/>
    <p:sldId id="271" r:id="rId7"/>
    <p:sldId id="260" r:id="rId8"/>
    <p:sldId id="272" r:id="rId9"/>
    <p:sldId id="274" r:id="rId10"/>
    <p:sldId id="262" r:id="rId11"/>
    <p:sldId id="263" r:id="rId12"/>
    <p:sldId id="264" r:id="rId13"/>
    <p:sldId id="275" r:id="rId14"/>
    <p:sldId id="284" r:id="rId15"/>
    <p:sldId id="301" r:id="rId16"/>
    <p:sldId id="285" r:id="rId17"/>
    <p:sldId id="283" r:id="rId18"/>
    <p:sldId id="302" r:id="rId19"/>
    <p:sldId id="266" r:id="rId20"/>
    <p:sldId id="269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B220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2647C-08EE-444F-9C12-5CE9DD23FCE1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17322-A00E-47AD-91CB-16C5A3383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17322-A00E-47AD-91CB-16C5A338388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ction.edu.yar.ru/catalog/res/80fe23a3-b863-a380-7762-7b1fb593e2f1/view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ction.edu.yar.ru/catalog/res/c42348e8-2ae0-804e-7d49-ce4b65aec87b/view/" TargetMode="External"/><Relationship Id="rId2" Type="http://schemas.openxmlformats.org/officeDocument/2006/relationships/hyperlink" Target="http://collection.edu.yar.ru/catalog/res/372d8434-f645-4ee6-827d-c286c2e5013b/view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llection.edu.yar.ru/catalog/res/2ce7202c-322b-4b0c-4724-88f54b7503fb/view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8;&#1077;&#1076;&#1072;.htm" TargetMode="External"/><Relationship Id="rId2" Type="http://schemas.openxmlformats.org/officeDocument/2006/relationships/hyperlink" Target="&#1075;&#1080;&#1076;&#1088;&#1086;&#1083;&#1080;&#1079;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&#1085;&#1072;&#1081;&#1090;&#1080;&#1089;&#1086;&#1086;&#1090;&#1074;&#1077;&#1090;&#1089;&#1090;&#1074;&#1080;&#1077;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ction.edu.yar.ru/catalog/rubr/eb17b17a-6bcc-01ab-0e3a-a1cd26d56d67/23537/?interface=themco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786190"/>
            <a:ext cx="7772400" cy="2300310"/>
          </a:xfrm>
        </p:spPr>
        <p:txBody>
          <a:bodyPr/>
          <a:lstStyle/>
          <a:p>
            <a:r>
              <a:rPr lang="ru-RU" dirty="0" smtClean="0"/>
              <a:t>Гидролиз солей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презентация по химии для (9) 11 классов</a:t>
            </a:r>
            <a:br>
              <a:rPr lang="ru-RU" sz="1800" dirty="0" smtClean="0"/>
            </a:br>
            <a:r>
              <a:rPr lang="ru-RU" sz="1800" dirty="0" smtClean="0"/>
              <a:t>выполнена учителем химии ГБОУ СОШ №160 Санкт-Петербурга</a:t>
            </a:r>
            <a:br>
              <a:rPr lang="ru-RU" sz="1800" dirty="0" smtClean="0"/>
            </a:br>
            <a:r>
              <a:rPr lang="ru-RU" sz="1800" dirty="0" smtClean="0"/>
              <a:t>Цветковой О.В.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S</a:t>
            </a:r>
            <a:r>
              <a:rPr lang="en-US" sz="3600" b="1" baseline="-25000" dirty="0" smtClean="0"/>
              <a:t>3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4869160"/>
            <a:ext cx="944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06896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+</a:t>
            </a:r>
            <a:endParaRPr lang="ru-RU" sz="3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995936" y="335699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004048" y="3068960"/>
            <a:ext cx="1627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Al(OH)</a:t>
            </a:r>
            <a:r>
              <a:rPr lang="en-US" sz="3600" b="1" baseline="-25000" dirty="0" smtClean="0"/>
              <a:t>3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299695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+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3068960"/>
            <a:ext cx="849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S</a:t>
            </a:r>
            <a:endParaRPr lang="ru-RU" sz="36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120966" y="3464210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7524328" y="3429000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44008" y="306896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/>
              <a:t>2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48264" y="306896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3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306896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6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20574" y="260648"/>
            <a:ext cx="5023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5"/>
                </a:solidFill>
              </a:rPr>
              <a:t>Гидролиз по катиону и аниону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1960" y="90872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Чем принципиально отличается этот процесс от двух предыдущих?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44 C -1.11111E-6 0.11528 -0.03333 0.25649 0.0099 0.23658 C 0.02101 0.23727 0.04132 0.23426 0.05243 0.24445 C 0.05452 0.25209 0.05625 0.25556 0.06129 0.26019 C 0.0684 0.27477 0.06997 0.2882 0.07153 0.30533 C 0.07101 0.31389 0.07136 0.32246 0.07014 0.33079 C 0.06962 0.3345 0.06406 0.34028 0.06285 0.3426 C 0.05886 0.35024 0.05729 0.36274 0.05104 0.36806 C 0.04566 0.37269 0.03629 0.37385 0.03038 0.37593 C 0.0191 0.37963 0.00972 0.38218 -0.00191 0.3838 C -0.00937 0.38774 -0.01458 0.38982 -0.02257 0.39167 C -0.02934 0.39792 -0.03663 0.39931 -0.04462 0.40139 C -0.06302 0.39931 -0.07673 0.40186 -0.09167 0.38959 C -0.09826 0.38426 -0.10035 0.37987 -0.10625 0.372 C -0.10972 0.36737 -0.11805 0.36019 -0.11805 0.36019 C -0.12066 0.35047 -0.12361 0.34075 -0.12552 0.33079 C -0.12448 0.31389 -0.125 0.29653 -0.12257 0.27987 C -0.12187 0.27524 -0.11667 0.26806 -0.11667 0.26806 C -0.11163 0.24815 -0.1092 0.22871 -0.10052 0.21112 C -0.09774 0.19815 -0.09358 0.18658 -0.0901 0.17385 C -0.08906 0.16991 -0.08889 0.16551 -0.08715 0.16227 C -0.0816 0.15162 -0.07344 0.14422 -0.0651 0.13866 C -0.0566 0.11621 -0.06771 0.14237 -0.05781 0.12686 C -0.04757 0.11065 -0.05903 0.122 -0.04896 0.1132 C -0.03837 0.09375 -0.00573 0.08936 0.01129 0.08774 C 0.02899 0.08912 0.0467 0.08912 0.06424 0.09167 C 0.07743 0.09352 0.07431 0.097 0.08333 0.10139 C 0.09306 0.10625 0.10469 0.10741 0.11285 0.11713 C 0.12865 0.13588 0.14445 0.16899 0.15104 0.19561 C 0.15191 0.20463 0.15399 0.22338 0.15399 0.23079 C 0.15399 0.28172 0.1533 0.33287 0.15243 0.3838 C 0.15208 0.40116 0.13941 0.40787 0.13195 0.41899 C 0.12865 0.42385 0.12604 0.4294 0.12309 0.43473 C 0.12031 0.43959 0.11441 0.4375 0.1099 0.43866 C 0.08577 0.44468 0.07674 0.447 0.04809 0.44838 C 0.03681 0.447 0.02552 0.44607 0.01424 0.44445 C 0.00799 0.44352 0.01077 0.44144 0.00538 0.43658 C -0.00087 0.43079 -0.00816 0.4257 -0.0151 0.42107 C -0.01667 0.41852 -0.01805 0.41575 -0.01962 0.4132 C -0.02101 0.41112 -0.02274 0.40926 -0.02396 0.40718 C -0.02656 0.40278 -0.03125 0.39352 -0.03125 0.39352 C -0.03489 0.37987 -0.02986 0.39653 -0.03715 0.38172 C -0.03802 0.3801 -0.03767 0.37755 -0.03871 0.37593 C -0.04167 0.37084 -0.04896 0.36227 -0.04896 0.36227 C -0.05521 0.34561 -0.05573 0.32917 -0.05781 0.31112 C -0.05677 0.28426 -0.05677 0.25741 -0.05486 0.23079 C -0.05451 0.22454 -0.05 0.22014 -0.04757 0.21505 C -0.04375 0.20718 -0.0401 0.19908 -0.03576 0.19167 C -0.03003 0.18218 -0.01962 0.16783 -0.0151 0.15625 C -0.01146 0.14653 -0.01285 0.14213 -0.00486 0.13473 C 0.02327 0.10787 0.04202 0.11088 0.07743 0.10926 C 0.09653 0.10255 0.11059 0.10695 0.13195 0.10926 C 0.14097 0.11412 0.14722 0.122 0.15538 0.12894 C 0.16406 0.13612 0.17379 0.1419 0.18333 0.14653 C 0.19323 0.15973 0.1882 0.15672 0.19653 0.16019 C 0.21007 0.17362 0.20486 0.16737 0.21285 0.17778 C 0.21615 0.18681 0.21823 0.19653 0.22153 0.20533 C 0.22517 0.21482 0.22413 0.20718 0.22604 0.21713 C 0.22813 0.22825 0.22795 0.23959 0.23038 0.25047 C 0.23351 0.27801 0.23108 0.26783 0.2349 0.28172 C 0.23438 0.28704 0.23542 0.29283 0.23333 0.29746 C 0.22708 0.31158 0.20087 0.31042 0.19375 0.31112 C 0.18299 0.32061 0.18802 0.3169 0.17899 0.32292 C 0.17535 0.3375 0.17136 0.34491 0.1599 0.35047 C 0.15833 0.35232 0.1566 0.35394 0.15538 0.35625 C 0.15261 0.36135 0.15191 0.36852 0.14809 0.372 C 0.14011 0.37917 0.13073 0.38843 0.12153 0.39167 C 0.10868 0.4088 0.08177 0.41852 0.06424 0.42107 C 0.05452 0.42524 0.04497 0.42894 0.0349 0.43079 C 0.02535 0.43519 0.01528 0.4375 0.00538 0.44051 C 0.00035 0.44399 -0.00382 0.44977 -0.0092 0.45232 C -0.01962 0.45718 -0.0066 0.45139 -0.02101 0.45625 C -0.03142 0.45973 -0.01962 0.45649 -0.02986 0.46227 C -0.03333 0.46412 -0.04618 0.46598 -0.04757 0.46621 C -0.05538 0.46551 -0.06319 0.46575 -0.07101 0.46412 C -0.07326 0.46366 -0.07483 0.46135 -0.07691 0.46019 C -0.08594 0.4551 -0.09531 0.44954 -0.10486 0.44653 C -0.11458 0.43774 -0.10243 0.44746 -0.11805 0.44051 C -0.12378 0.43797 -0.12621 0.43033 -0.12986 0.425 C -0.13542 0.4169 -0.14288 0.41065 -0.14757 0.40139 C -0.15191 0.39306 -0.15399 0.38565 -0.15625 0.37593 C -0.15781 0.36922 -0.16788 0.35463 -0.17257 0.34838 C -0.17483 0.33936 -0.17604 0.3301 -0.17847 0.32107 C -0.18073 0.29908 -0.18194 0.2926 -0.17847 0.26412 C -0.17778 0.25834 -0.17222 0.25834 -0.16962 0.25625 C -0.16649 0.25394 -0.16076 0.24838 -0.16076 0.24838 C -0.15642 0.23982 -0.15226 0.23866 -0.14462 0.23658 C -0.13542 0.22894 -0.12552 0.22848 -0.1151 0.22686 C -0.1 0.22037 -0.10937 0.22061 -0.08715 0.22292 C -0.08385 0.22963 -0.07986 0.23287 -0.07552 0.23866 C -0.07239 0.25047 -0.07101 0.24792 -0.07101 0.26227 " pathEditMode="relative" ptsTypes="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-0.053 C -0.00451 -0.09305 -0.00711 -0.13263 -0.0092 -0.17268 C -0.01024 -0.19097 -0.01354 -0.22754 -0.01354 -0.22754 C -0.01406 -0.24513 -0.01336 -0.26296 -0.0151 -0.28055 C -0.01545 -0.28333 -0.0184 -0.28402 -0.01944 -0.28634 C -0.02187 -0.29213 -0.02239 -0.30023 -0.02534 -0.30601 C -0.02951 -0.31435 -0.03767 -0.31851 -0.04305 -0.32546 C -0.04843 -0.34884 -0.05381 -0.34884 -0.06805 -0.35694 C -0.07725 -0.36226 -0.08454 -0.36921 -0.09444 -0.37268 C -0.11232 -0.37129 -0.12187 -0.37338 -0.13559 -0.36088 C -0.1375 -0.35555 -0.14097 -0.35092 -0.14149 -0.34513 C -0.1427 -0.33078 -0.14375 -0.31944 -0.14739 -0.30601 C -0.14652 -0.2743 -0.14652 -0.24606 -0.14149 -0.21574 C -0.14045 -0.20972 -0.13993 -0.19699 -0.1342 -0.19421 C -0.12725 -0.19097 -0.12222 -0.18495 -0.1151 -0.1824 C -0.10902 -0.1743 -0.09965 -0.16666 -0.09149 -0.16273 C -0.07881 -0.15023 -0.06111 -0.1493 -0.04583 -0.14722 C -0.02708 -0.14838 -0.00868 -0.14953 0.0099 -0.153 C 0.02396 -0.1625 0.03525 -0.17453 0.04532 -0.19027 C 0.04966 -0.19722 0.05886 -0.20578 0.06285 -0.20995 C 0.06563 -0.21273 0.06771 -0.22222 0.06875 -0.22546 C 0.07101 -0.2324 0.07431 -0.23796 0.07622 -0.24513 C 0.08039 -0.30439 0.0908 -0.37592 0.04966 -0.4118 C 0.04601 -0.42754 0.03855 -0.44652 0.02622 -0.453 C 0.01598 -0.45833 0.02205 -0.45578 0.01285 -0.45879 C 0.00903 -0.46018 0.00122 -0.46273 0.00122 -0.46273 C -0.03489 -0.46134 -0.03559 -0.46898 -0.05625 -0.453 C -0.0592 -0.44097 -0.05642 -0.44838 -0.06944 -0.43541 C -0.07881 -0.42615 -0.08871 -0.41828 -0.09739 -0.40787 C -0.11284 -0.38935 -0.10173 -0.40578 -0.1092 -0.39213 C -0.11215 -0.3868 -0.11805 -0.37662 -0.11805 -0.37662 C -0.12013 -0.36736 -0.12552 -0.3618 -0.12829 -0.353 C -0.13072 -0.34537 -0.13142 -0.3368 -0.1342 -0.32939 C -0.13524 -0.32685 -0.13611 -0.3243 -0.13715 -0.32175 C -0.14027 -0.29953 -0.13559 -0.32199 -0.14305 -0.30601 C -0.14444 -0.303 -0.14461 -0.2993 -0.14583 -0.29606 C -0.14652 -0.29398 -0.14774 -0.29213 -0.14878 -0.29027 C -0.1526 -0.27523 -0.15538 -0.25995 -0.1592 -0.24513 C -0.15868 -0.22685 -0.15902 -0.20856 -0.15763 -0.19027 C -0.15711 -0.18402 -0.14704 -0.16898 -0.14444 -0.16273 C -0.14062 -0.1537 -0.1375 -0.14166 -0.13125 -0.13541 C -0.12135 -0.12546 -0.10763 -0.12407 -0.09583 -0.12175 C -0.06354 -0.1155 -0.03003 -0.11412 0.00261 -0.1118 C 0.02327 -0.1074 0.04584 -0.10833 0.0658 -0.11782 C 0.06806 -0.12615 0.06875 -0.14027 0.07171 -0.14722 C 0.07448 -0.1537 0.08004 -0.15486 0.0849 -0.15694 C 0.09063 -0.17222 0.08994 -0.18588 0.10261 -0.19421 C 0.11459 -0.21759 0.11285 -0.23842 0.11285 -0.26666 " pathEditMode="relative" ptsTypes="fffff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А какой случай стоит еще попробовать?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9749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Na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3600" b="1" dirty="0" smtClean="0"/>
              <a:t>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908720"/>
            <a:ext cx="705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Cl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-</a:t>
            </a:r>
            <a:r>
              <a:rPr lang="en-US" sz="3600" b="1" baseline="300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581128"/>
            <a:ext cx="630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581128"/>
            <a:ext cx="1637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</a:t>
            </a:r>
            <a:r>
              <a:rPr lang="en-US" sz="3600" b="1" dirty="0" smtClean="0">
                <a:solidFill>
                  <a:srgbClr val="0070C0"/>
                </a:solidFill>
              </a:rPr>
              <a:t>OH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-</a:t>
            </a:r>
            <a:endParaRPr lang="ru-RU" sz="3600" b="1" dirty="0">
              <a:solidFill>
                <a:srgbClr val="0070C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1601901" y="4869160"/>
            <a:ext cx="1385923" cy="35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25649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355976" y="261229"/>
            <a:ext cx="36858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Осуществилась 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имическая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 реакция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PMingLiU" pitchFamily="18" charset="-120"/>
                <a:cs typeface="Times New Roman" pitchFamily="18" charset="0"/>
              </a:rPr>
              <a:t>Почему?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C 0.00208 0.01435 0.00729 0.02824 0.01041 0.04259 C 0.01666 0.07199 0.02604 0.09861 0.03975 0.12431 C 0.04618 0.13588 0.04548 0.15093 0.05173 0.1625 C 0.05503 0.18588 0.06493 0.20393 0.07274 0.225 C 0.07517 0.23171 0.07517 0.24005 0.07777 0.24653 C 0.07968 0.25116 0.0835 0.2544 0.08472 0.25926 C 0.08906 0.275 0.09704 0.28727 0.10208 0.30231 C 0.10434 0.30926 0.10538 0.31667 0.10729 0.32384 C 0.10868 0.33796 0.11007 0.35532 0.11423 0.36875 C 0.11701 0.37847 0.12239 0.38704 0.12465 0.39676 C 0.12829 0.41227 0.13055 0.4287 0.13507 0.44398 C 0.13663 0.45671 0.13975 0.46806 0.14201 0.48056 C 0.1434 0.48819 0.14201 0.49699 0.14548 0.50393 C 0.14895 0.51111 0.15364 0.51643 0.15746 0.52315 C 0.15816 0.52546 0.1592 0.52986 0.1592 0.53032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6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5556 C -0.00503 0.0875 -0.00764 0.11991 -0.01042 0.15185 C -0.01163 0.16458 -0.01545 0.17824 -0.01771 0.19097 C -0.01962 0.23704 -0.02066 0.28218 -0.01927 0.32824 C -0.02066 0.45972 -0.01597 0.41898 -0.02795 0.48704 C -0.02969 0.52824 -0.02951 0.51181 -0.02951 0.53611 " pathEditMode="relative" ptsTypes="fffff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5555 C 0.00487 0.07986 0.02709 0.08518 0.04323 0.08889 C 0.05157 0.09444 0.0606 0.09514 0.06962 0.09861 C 0.08039 0.10254 0.08959 0.1081 0.10053 0.11041 C 0.11841 0.1199 0.13212 0.11504 0.15209 0.1125 C 0.18542 0.09722 0.22466 0.09143 0.25504 0.06527 C 0.2599 0.06111 0.26355 0.05463 0.26823 0.04976 C 0.2724 0.04537 0.27691 0.04166 0.28143 0.03796 C 0.29601 0.02639 0.31181 0.0162 0.32553 0.00254 C 0.3349 -0.00672 0.33785 -0.01899 0.34462 -0.03079 C 0.35053 -0.04098 0.35608 -0.05186 0.36372 -0.06019 C 0.36667 -0.06343 0.36997 -0.06621 0.3724 -0.06991 C 0.37709 -0.07639 0.38004 -0.08449 0.38421 -0.09144 C 0.39063 -0.12061 0.39185 -0.1551 0.40209 -0.18172 C 0.40539 -0.21366 0.41025 -0.25047 0.42396 -0.27778 C 0.42744 -0.29977 0.4283 -0.3176 0.4283 -0.34051 " pathEditMode="relative" ptsTypes="fffffff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6 -0.00509 C -0.02639 -0.00324 -0.02656 -0.00069 -0.02569 -2.59259E-6 C -0.02343 0.00255 -0.01146 0.00533 -0.0085 0.00695 C -0.00139 0.01204 0.00521 0.01783 0.01198 0.02269 C 0.01927 0.02801 0.01684 0.03033 0.0224 0.03797 C 0.03108 0.04977 0.04045 0.05718 0.05209 0.06042 C 0.06684 0.07153 0.08229 0.07338 0.09792 0.07986 C 0.11493 0.07685 0.15851 0.07222 0.17431 0.0551 C 0.18698 0.04236 0.20087 0.03635 0.2132 0.02269 C 0.229 0.00556 0.23976 -0.00694 0.25782 -0.01852 C 0.26181 -0.02477 0.26667 -0.02963 0.27049 -0.03588 C 0.27657 -0.04583 0.27865 -0.05926 0.28525 -0.06852 C 0.29219 -0.07824 0.30191 -0.0824 0.30816 -0.09259 C 0.31528 -0.10463 0.31632 -0.12639 0.31962 -0.1412 C 0.32101 -0.15926 0.32309 -0.17754 0.32413 -0.19606 C 0.325 -0.21065 0.32552 -0.225 0.32882 -0.23912 C 0.33282 -0.275 0.33212 -0.30578 0.33212 -0.34352 " pathEditMode="relative" rAng="0" ptsTypes="ffffffffffffffff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0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  </a:t>
            </a:r>
            <a:endParaRPr lang="en-US" sz="3200" dirty="0" smtClean="0"/>
          </a:p>
          <a:p>
            <a:pPr>
              <a:buNone/>
            </a:pPr>
            <a:r>
              <a:rPr lang="ru-RU" sz="3200" dirty="0" smtClean="0"/>
              <a:t>     Можно ли усилить гидролиз? Да, нагреванием.</a:t>
            </a:r>
          </a:p>
          <a:p>
            <a:pPr>
              <a:buNone/>
            </a:pPr>
            <a:r>
              <a:rPr lang="ru-RU" sz="3200" dirty="0" smtClean="0"/>
              <a:t>     Посмотрим эксперимент:  </a:t>
            </a:r>
            <a:r>
              <a:rPr lang="ru-RU" dirty="0" smtClean="0">
                <a:hlinkClick r:id="rId2" action="ppaction://hlinkfile"/>
              </a:rPr>
              <a:t>Усиление гидролиза солей при нагревании</a:t>
            </a:r>
            <a:r>
              <a:rPr lang="ru-RU" dirty="0" smtClean="0"/>
              <a:t> раствора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396656"/>
          </a:xfrm>
        </p:spPr>
        <p:txBody>
          <a:bodyPr/>
          <a:lstStyle/>
          <a:p>
            <a:r>
              <a:rPr lang="ru-RU" altLang="zh-TW" sz="2800" b="1" i="1" dirty="0" smtClean="0">
                <a:solidFill>
                  <a:schemeClr val="tx2">
                    <a:lumMod val="75000"/>
                  </a:schemeClr>
                </a:solidFill>
              </a:rPr>
              <a:t>Выводы:</a:t>
            </a:r>
            <a:br>
              <a:rPr lang="ru-RU" altLang="zh-TW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980729"/>
            <a:ext cx="2883520" cy="531573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Определение гидролиза солей: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980729"/>
            <a:ext cx="5058048" cy="5315736"/>
          </a:xfrm>
        </p:spPr>
        <p:txBody>
          <a:bodyPr>
            <a:normAutofit/>
          </a:bodyPr>
          <a:lstStyle/>
          <a:p>
            <a:r>
              <a:rPr lang="ru-RU" altLang="zh-TW" b="1" i="1" dirty="0" smtClean="0"/>
              <a:t>Взаимодействие в водных растворах катионов и (или) анионов солей с молекулами воды, в результате которого к катиону может присоединиться гидроксильная группа, а к аниону – ион водорода молекулы 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54232"/>
            <a:ext cx="4038600" cy="5603768"/>
          </a:xfrm>
        </p:spPr>
        <p:txBody>
          <a:bodyPr/>
          <a:lstStyle/>
          <a:p>
            <a:r>
              <a:rPr lang="ru-RU" b="1" i="1" dirty="0" smtClean="0"/>
              <a:t>Типы гидролиза: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326240"/>
            <a:ext cx="4038600" cy="5531760"/>
          </a:xfrm>
        </p:spPr>
        <p:txBody>
          <a:bodyPr/>
          <a:lstStyle/>
          <a:p>
            <a:r>
              <a:rPr lang="ru-RU" b="1" i="1" dirty="0" smtClean="0"/>
              <a:t>по катиону;</a:t>
            </a:r>
          </a:p>
          <a:p>
            <a:r>
              <a:rPr lang="ru-RU" b="1" i="1" dirty="0" smtClean="0"/>
              <a:t>по аниону;</a:t>
            </a:r>
          </a:p>
          <a:p>
            <a:r>
              <a:rPr lang="ru-RU" b="1" i="1" dirty="0" smtClean="0"/>
              <a:t>по катиону и по аниону</a:t>
            </a:r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6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zh-TW" sz="2800" b="1" i="1" dirty="0" smtClean="0">
                <a:solidFill>
                  <a:schemeClr val="tx2">
                    <a:lumMod val="75000"/>
                  </a:schemeClr>
                </a:solidFill>
              </a:rPr>
              <a:t>Выводы: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540672"/>
          </a:xfrm>
        </p:spPr>
        <p:txBody>
          <a:bodyPr/>
          <a:lstStyle/>
          <a:p>
            <a:r>
              <a:rPr lang="ru-RU" altLang="zh-TW" sz="2800" b="1" i="1" dirty="0" smtClean="0">
                <a:solidFill>
                  <a:schemeClr val="tx2">
                    <a:lumMod val="75000"/>
                  </a:schemeClr>
                </a:solidFill>
              </a:rPr>
              <a:t>Выводы:</a:t>
            </a:r>
            <a:br>
              <a:rPr lang="ru-RU" altLang="zh-TW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980729"/>
            <a:ext cx="4038600" cy="5315736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С точки зрения обратимости:</a:t>
            </a:r>
          </a:p>
          <a:p>
            <a:r>
              <a:rPr lang="ru-RU" b="1" i="1" dirty="0" smtClean="0"/>
              <a:t>Соли многоосновных кислот и многокислотных оснований диссоциируют</a:t>
            </a:r>
          </a:p>
          <a:p>
            <a:r>
              <a:rPr lang="ru-RU" b="1" i="1" dirty="0" smtClean="0"/>
              <a:t>Каждая последующая ступень гидролиза протекает</a:t>
            </a:r>
          </a:p>
          <a:p>
            <a:r>
              <a:rPr lang="ru-RU" altLang="zh-TW" b="1" i="1" dirty="0" smtClean="0"/>
              <a:t>усилению гидролиза способствует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980729"/>
            <a:ext cx="4038600" cy="5315736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обратимый</a:t>
            </a:r>
          </a:p>
          <a:p>
            <a:r>
              <a:rPr lang="ru-RU" b="1" i="1" dirty="0" smtClean="0"/>
              <a:t>необратимый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i="1" dirty="0" smtClean="0"/>
              <a:t>ступенчато</a:t>
            </a:r>
          </a:p>
          <a:p>
            <a:endParaRPr lang="ru-RU" b="1" i="1" dirty="0" smtClean="0"/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хуже, чем предыдущая</a:t>
            </a:r>
          </a:p>
          <a:p>
            <a:pPr>
              <a:buFont typeface="Wingdings" pitchFamily="2" charset="2"/>
              <a:buChar char="§"/>
            </a:pPr>
            <a:endParaRPr lang="ru-RU" b="1" i="1" dirty="0" smtClean="0"/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нагревание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404664"/>
          <a:ext cx="8568952" cy="801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976"/>
                <a:gridCol w="4819976"/>
              </a:tblGrid>
              <a:tr h="801135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Тип</a:t>
                      </a:r>
                      <a:r>
                        <a:rPr lang="ru-RU" sz="2800" b="1" i="1" baseline="0" dirty="0" smtClean="0"/>
                        <a:t> соли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Продукты гидролиза</a:t>
                      </a:r>
                      <a:endParaRPr lang="ru-RU" sz="28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1628800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hlinkClick r:id="rId2" action="ppaction://hlinkfile"/>
              </a:rPr>
              <a:t>соли, образованные сильным основанием и слабой кислотой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40968"/>
            <a:ext cx="3779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3" action="ppaction://hlinkfile"/>
              </a:rPr>
              <a:t>соли, образованные слабым основанием и сильной кислотой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43711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hlinkClick r:id="rId4" action="ppaction://hlinkfile"/>
              </a:rPr>
              <a:t>соли, образованные слабым основанием и слабой кислотой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661248"/>
            <a:ext cx="3816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TW" sz="2000" b="1" u="sng" dirty="0" smtClean="0">
                <a:solidFill>
                  <a:srgbClr val="FF9933"/>
                </a:solidFill>
              </a:rPr>
              <a:t>соль, образованная сильным основанием и сильной кислотой </a:t>
            </a:r>
            <a:endParaRPr lang="ru-RU" sz="2000" b="1" u="sng" dirty="0">
              <a:solidFill>
                <a:srgbClr val="FF99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155679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подвергается гидролизу по аниону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smtClean="0"/>
              <a:t>в результате чего образуется слабый электролит и </a:t>
            </a:r>
            <a:r>
              <a:rPr lang="ru-RU" sz="2400" b="1" i="1" dirty="0" smtClean="0"/>
              <a:t>гидроксид – ион.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70892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zh-TW" b="1" i="1" u="sng" dirty="0" smtClean="0">
                <a:solidFill>
                  <a:srgbClr val="FF0000"/>
                </a:solidFill>
              </a:rPr>
              <a:t>подвергается гидролизу по катиону, </a:t>
            </a:r>
            <a:r>
              <a:rPr lang="ru-RU" altLang="zh-TW" b="1" i="1" dirty="0" smtClean="0"/>
              <a:t>в результате гидролиза образуется слабый электролит и </a:t>
            </a:r>
            <a:r>
              <a:rPr lang="ru-RU" altLang="zh-TW" sz="2400" b="1" i="1" dirty="0" smtClean="0"/>
              <a:t>катион водорода.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4149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гидролизуется и по катиону, и по аниону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smtClean="0"/>
              <a:t>в результате образуется малодиссоциирующие основание и кислота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zh-TW" b="1" i="1" u="sng" dirty="0" smtClean="0">
                <a:solidFill>
                  <a:srgbClr val="FF3300"/>
                </a:solidFill>
              </a:rPr>
              <a:t>гидролизу подвергаться не будет</a:t>
            </a:r>
            <a:r>
              <a:rPr lang="ru-RU" altLang="zh-TW" b="1" i="1" dirty="0" smtClean="0">
                <a:solidFill>
                  <a:srgbClr val="FF3300"/>
                </a:solidFill>
              </a:rPr>
              <a:t>, </a:t>
            </a:r>
            <a:r>
              <a:rPr lang="ru-RU" altLang="zh-TW" b="1" i="1" dirty="0" smtClean="0"/>
              <a:t>так как в этом случае слабый электролит не образуется.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2412880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Кроссворд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 action="ppaction://hlinkfile"/>
              </a:rPr>
              <a:t>Заполни пробелы в предложении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 action="ppaction://hlinkfile"/>
              </a:rPr>
              <a:t>Найди соответствия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064896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zh-TW" sz="2400" dirty="0" smtClean="0"/>
              <a:t>ИНДИКАТОРЫ (от лат. </a:t>
            </a:r>
            <a:r>
              <a:rPr lang="ru-RU" altLang="zh-TW" sz="2400" dirty="0" err="1" smtClean="0"/>
              <a:t>indicator</a:t>
            </a:r>
            <a:r>
              <a:rPr lang="ru-RU" altLang="zh-TW" sz="2400" dirty="0" smtClean="0"/>
              <a:t> — указатель) — вещества, позволяющие следить за составом среды или за протеканием химической реакции. Одни из самых распространенных — кислотно-основные индикаторы, которые изменяют цвет в зависимости от кислотности раствора. Происходит это потому, что в кислой и щелочной среде молекулы индикатора имеют разное строение.</a:t>
            </a:r>
          </a:p>
          <a:p>
            <a:pPr>
              <a:lnSpc>
                <a:spcPct val="90000"/>
              </a:lnSpc>
            </a:pPr>
            <a:r>
              <a:rPr lang="ru-RU" altLang="zh-TW" sz="2400" dirty="0" smtClean="0"/>
              <a:t>В </a:t>
            </a:r>
            <a:r>
              <a:rPr lang="ru-RU" altLang="zh-TW" sz="2400" dirty="0" smtClean="0">
                <a:solidFill>
                  <a:schemeClr val="accent2"/>
                </a:solidFill>
              </a:rPr>
              <a:t>кислой среде</a:t>
            </a:r>
            <a:r>
              <a:rPr lang="ru-RU" altLang="zh-TW" sz="2400" dirty="0" smtClean="0"/>
              <a:t> </a:t>
            </a:r>
            <a:r>
              <a:rPr lang="ru-RU" altLang="zh-TW" sz="2400" b="1" i="1" dirty="0" smtClean="0">
                <a:solidFill>
                  <a:srgbClr val="800080"/>
                </a:solidFill>
              </a:rPr>
              <a:t>лакмус</a:t>
            </a:r>
            <a:r>
              <a:rPr lang="ru-RU" altLang="zh-TW" sz="2400" dirty="0" smtClean="0">
                <a:solidFill>
                  <a:srgbClr val="800080"/>
                </a:solidFill>
              </a:rPr>
              <a:t> </a:t>
            </a:r>
            <a:r>
              <a:rPr lang="ru-RU" altLang="zh-TW" sz="2400" dirty="0" smtClean="0"/>
              <a:t>окрашен в </a:t>
            </a:r>
            <a:r>
              <a:rPr lang="ru-RU" altLang="zh-TW" sz="2400" dirty="0" smtClean="0">
                <a:solidFill>
                  <a:schemeClr val="accent2"/>
                </a:solidFill>
              </a:rPr>
              <a:t>красный цвет</a:t>
            </a:r>
            <a:r>
              <a:rPr lang="ru-RU" altLang="zh-TW" sz="2400" dirty="0" smtClean="0"/>
              <a:t>, в </a:t>
            </a:r>
            <a:r>
              <a:rPr lang="ru-RU" altLang="zh-TW" sz="2400" dirty="0" smtClean="0">
                <a:solidFill>
                  <a:srgbClr val="370BD7"/>
                </a:solidFill>
              </a:rPr>
              <a:t>щелочной</a:t>
            </a:r>
            <a:r>
              <a:rPr lang="ru-RU" altLang="zh-TW" sz="2400" dirty="0" smtClean="0"/>
              <a:t> — в </a:t>
            </a:r>
            <a:r>
              <a:rPr lang="ru-RU" altLang="zh-TW" sz="2400" dirty="0" smtClean="0">
                <a:solidFill>
                  <a:srgbClr val="370BD7"/>
                </a:solidFill>
              </a:rPr>
              <a:t>синий.</a:t>
            </a:r>
            <a:r>
              <a:rPr lang="ru-RU" altLang="zh-TW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altLang="zh-TW" sz="2400" dirty="0" smtClean="0"/>
              <a:t>В нейтральных и кислых растворах </a:t>
            </a:r>
            <a:r>
              <a:rPr lang="ru-RU" altLang="zh-TW" sz="2400" b="1" i="1" u="sng" dirty="0" smtClean="0"/>
              <a:t>фенолфталеин</a:t>
            </a:r>
            <a:r>
              <a:rPr lang="ru-RU" altLang="zh-TW" sz="2400" u="sng" dirty="0" smtClean="0"/>
              <a:t> -  </a:t>
            </a:r>
            <a:r>
              <a:rPr lang="ru-RU" altLang="zh-TW" sz="2400" dirty="0" smtClean="0"/>
              <a:t>бесцветен, в </a:t>
            </a:r>
            <a:r>
              <a:rPr lang="ru-RU" altLang="zh-TW" sz="2400" dirty="0" smtClean="0">
                <a:solidFill>
                  <a:srgbClr val="FF3399"/>
                </a:solidFill>
              </a:rPr>
              <a:t>слабощелочных – малиново-красного цвета</a:t>
            </a:r>
            <a:endParaRPr lang="ru-RU" altLang="zh-TW" sz="2400" b="1" i="1" dirty="0" smtClean="0">
              <a:solidFill>
                <a:srgbClr val="FF3399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zh-TW" sz="2400" b="1" i="1" dirty="0" smtClean="0">
                <a:solidFill>
                  <a:srgbClr val="FF9933"/>
                </a:solidFill>
              </a:rPr>
              <a:t>Метиловый оранжевый</a:t>
            </a:r>
            <a:r>
              <a:rPr lang="ru-RU" altLang="zh-TW" sz="2400" b="1" i="1" dirty="0" smtClean="0"/>
              <a:t> </a:t>
            </a:r>
            <a:r>
              <a:rPr lang="ru-RU" altLang="zh-TW" sz="2400" dirty="0" smtClean="0"/>
              <a:t>— от </a:t>
            </a:r>
            <a:r>
              <a:rPr lang="ru-RU" altLang="zh-TW" sz="2400" dirty="0" smtClean="0">
                <a:solidFill>
                  <a:schemeClr val="accent2"/>
                </a:solidFill>
              </a:rPr>
              <a:t>красной в кислой среде</a:t>
            </a:r>
            <a:r>
              <a:rPr lang="ru-RU" altLang="zh-TW" sz="2400" dirty="0" smtClean="0"/>
              <a:t>, до </a:t>
            </a:r>
            <a:r>
              <a:rPr lang="ru-RU" altLang="zh-TW" sz="2400" dirty="0" smtClean="0">
                <a:solidFill>
                  <a:srgbClr val="FFFF00"/>
                </a:solidFill>
              </a:rPr>
              <a:t>желтой - в щелочной</a:t>
            </a:r>
            <a:r>
              <a:rPr lang="ru-RU" altLang="zh-TW" dirty="0" smtClean="0"/>
              <a:t>.</a:t>
            </a:r>
            <a:endParaRPr lang="ru-RU" dirty="0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467544" y="260648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40768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TW" sz="3200" b="1" i="1" dirty="0" smtClean="0">
                <a:solidFill>
                  <a:srgbClr val="669900"/>
                </a:solidFill>
              </a:rPr>
              <a:t>Гидролиз </a:t>
            </a:r>
            <a:r>
              <a:rPr lang="ru-RU" altLang="zh-TW" sz="3200" b="1" i="1" dirty="0" smtClean="0"/>
              <a:t> – это обменная реакция между химическим соединением и водой, приводящая к разложению водой исходного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 слабым электролитам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/>
          <a:lstStyle/>
          <a:p>
            <a:r>
              <a:rPr lang="ru-RU" dirty="0" smtClean="0"/>
              <a:t>   </a:t>
            </a:r>
            <a:r>
              <a:rPr lang="ru-RU" i="1" dirty="0" smtClean="0"/>
              <a:t>почти все органические кислоты (</a:t>
            </a:r>
            <a:r>
              <a:rPr lang="en-US" i="1" dirty="0" smtClean="0"/>
              <a:t>CH</a:t>
            </a:r>
            <a:r>
              <a:rPr lang="ru-RU" i="1" baseline="-25000" dirty="0" smtClean="0"/>
              <a:t>3</a:t>
            </a:r>
            <a:r>
              <a:rPr lang="en-US" i="1" dirty="0" smtClean="0"/>
              <a:t>COOH</a:t>
            </a:r>
            <a:r>
              <a:rPr lang="ru-RU" i="1" dirty="0" smtClean="0"/>
              <a:t>, </a:t>
            </a:r>
            <a:r>
              <a:rPr lang="en-US" i="1" dirty="0" smtClean="0"/>
              <a:t>C</a:t>
            </a:r>
            <a:r>
              <a:rPr lang="ru-RU" i="1" baseline="-25000" dirty="0" smtClean="0"/>
              <a:t>2</a:t>
            </a:r>
            <a:r>
              <a:rPr lang="en-US" i="1" dirty="0" smtClean="0"/>
              <a:t>H</a:t>
            </a:r>
            <a:r>
              <a:rPr lang="ru-RU" i="1" baseline="-25000" dirty="0" smtClean="0"/>
              <a:t>5</a:t>
            </a:r>
            <a:r>
              <a:rPr lang="en-US" i="1" dirty="0" smtClean="0"/>
              <a:t>COOH</a:t>
            </a:r>
            <a:r>
              <a:rPr lang="ru-RU" i="1" dirty="0" smtClean="0"/>
              <a:t> и др.);</a:t>
            </a:r>
          </a:p>
          <a:p>
            <a:r>
              <a:rPr lang="ru-RU" i="1" dirty="0" smtClean="0"/>
              <a:t>  некоторые неорганические кислоты (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en-US" i="1" dirty="0" smtClean="0"/>
              <a:t>CO</a:t>
            </a:r>
            <a:r>
              <a:rPr lang="ru-RU" i="1" baseline="-25000" dirty="0" smtClean="0"/>
              <a:t>3</a:t>
            </a:r>
            <a:r>
              <a:rPr lang="ru-RU" i="1" dirty="0" smtClean="0"/>
              <a:t>, 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en-US" i="1" dirty="0" smtClean="0"/>
              <a:t>S</a:t>
            </a:r>
            <a:r>
              <a:rPr lang="ru-RU" i="1" dirty="0" smtClean="0"/>
              <a:t>, HF, HCLO, HNO</a:t>
            </a:r>
            <a:r>
              <a:rPr lang="ru-RU" i="1" baseline="-25000" dirty="0" smtClean="0"/>
              <a:t>2</a:t>
            </a:r>
            <a:r>
              <a:rPr lang="ru-RU" i="1" dirty="0" smtClean="0"/>
              <a:t>, </a:t>
            </a:r>
            <a:r>
              <a:rPr lang="en-US" i="1" dirty="0" smtClean="0"/>
              <a:t>H</a:t>
            </a:r>
            <a:r>
              <a:rPr lang="ru-RU" i="1" baseline="-25000" dirty="0" smtClean="0"/>
              <a:t>2</a:t>
            </a:r>
            <a:r>
              <a:rPr lang="en-US" i="1" dirty="0" err="1" smtClean="0"/>
              <a:t>SiO</a:t>
            </a:r>
            <a:r>
              <a:rPr lang="ru-RU" i="1" baseline="-25000" dirty="0" smtClean="0"/>
              <a:t>3</a:t>
            </a:r>
            <a:r>
              <a:rPr lang="ru-RU" i="1" dirty="0" smtClean="0"/>
              <a:t> и др.);</a:t>
            </a:r>
          </a:p>
          <a:p>
            <a:r>
              <a:rPr lang="ru-RU" i="1" dirty="0" smtClean="0"/>
              <a:t>       почти все малорастворимые в воде соли, основания и гидроксид аммония (</a:t>
            </a:r>
            <a:r>
              <a:rPr lang="en-US" i="1" dirty="0" smtClean="0"/>
              <a:t>Ca</a:t>
            </a:r>
            <a:r>
              <a:rPr lang="ru-RU" i="1" baseline="-25000" dirty="0" smtClean="0"/>
              <a:t>3</a:t>
            </a:r>
            <a:r>
              <a:rPr lang="ru-RU" i="1" dirty="0" smtClean="0"/>
              <a:t>(</a:t>
            </a:r>
            <a:r>
              <a:rPr lang="en-US" i="1" dirty="0" smtClean="0"/>
              <a:t>PO</a:t>
            </a:r>
            <a:r>
              <a:rPr lang="ru-RU" i="1" baseline="-25000" dirty="0" smtClean="0"/>
              <a:t>4</a:t>
            </a:r>
            <a:r>
              <a:rPr lang="ru-RU" i="1" dirty="0" smtClean="0"/>
              <a:t>)</a:t>
            </a:r>
            <a:r>
              <a:rPr lang="ru-RU" i="1" baseline="-25000" dirty="0" smtClean="0"/>
              <a:t>2</a:t>
            </a:r>
            <a:r>
              <a:rPr lang="ru-RU" i="1" dirty="0" smtClean="0"/>
              <a:t>; </a:t>
            </a:r>
            <a:r>
              <a:rPr lang="en-US" i="1" dirty="0" smtClean="0"/>
              <a:t>Cu</a:t>
            </a:r>
            <a:r>
              <a:rPr lang="ru-RU" i="1" dirty="0" smtClean="0"/>
              <a:t>(</a:t>
            </a:r>
            <a:r>
              <a:rPr lang="en-US" i="1" dirty="0" smtClean="0"/>
              <a:t>OH</a:t>
            </a:r>
            <a:r>
              <a:rPr lang="ru-RU" i="1" dirty="0" smtClean="0"/>
              <a:t>)</a:t>
            </a:r>
            <a:r>
              <a:rPr lang="ru-RU" i="1" baseline="-25000" dirty="0" smtClean="0"/>
              <a:t>2</a:t>
            </a:r>
            <a:r>
              <a:rPr lang="ru-RU" i="1" dirty="0" smtClean="0"/>
              <a:t>; </a:t>
            </a:r>
            <a:r>
              <a:rPr lang="en-US" i="1" dirty="0" smtClean="0"/>
              <a:t>Al</a:t>
            </a:r>
            <a:r>
              <a:rPr lang="ru-RU" i="1" dirty="0" smtClean="0"/>
              <a:t>(</a:t>
            </a:r>
            <a:r>
              <a:rPr lang="en-US" i="1" dirty="0" smtClean="0"/>
              <a:t>OH</a:t>
            </a:r>
            <a:r>
              <a:rPr lang="ru-RU" i="1" dirty="0" smtClean="0"/>
              <a:t>)</a:t>
            </a:r>
            <a:r>
              <a:rPr lang="ru-RU" i="1" baseline="-25000" dirty="0" smtClean="0"/>
              <a:t>3</a:t>
            </a:r>
            <a:r>
              <a:rPr lang="ru-RU" i="1" dirty="0" smtClean="0"/>
              <a:t>; </a:t>
            </a:r>
            <a:r>
              <a:rPr lang="en-US" i="1" dirty="0" smtClean="0"/>
              <a:t>NH</a:t>
            </a:r>
            <a:r>
              <a:rPr lang="ru-RU" i="1" baseline="-25000" dirty="0" smtClean="0"/>
              <a:t>4</a:t>
            </a:r>
            <a:r>
              <a:rPr lang="en-US" i="1" dirty="0" smtClean="0"/>
              <a:t>OH</a:t>
            </a:r>
            <a:r>
              <a:rPr lang="ru-RU" i="1" dirty="0" smtClean="0"/>
              <a:t>);</a:t>
            </a:r>
          </a:p>
          <a:p>
            <a:r>
              <a:rPr lang="ru-RU" i="1" dirty="0" smtClean="0"/>
              <a:t>  вода</a:t>
            </a:r>
            <a:endParaRPr lang="ru-RU" i="1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467544" y="188640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681522" cy="121323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 составлении презентации были использованы </a:t>
            </a:r>
            <a:r>
              <a:rPr lang="ru-RU" b="1" dirty="0" smtClean="0"/>
              <a:t>материалы:  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    региональной </a:t>
            </a:r>
            <a:r>
              <a:rPr lang="ru-RU" b="1" dirty="0" smtClean="0"/>
              <a:t>коллекции видеоматериалов "Неорганическая </a:t>
            </a:r>
            <a:r>
              <a:rPr lang="ru-RU" b="1" dirty="0" smtClean="0"/>
              <a:t>     химия</a:t>
            </a:r>
            <a:r>
              <a:rPr lang="ru-RU" b="1" dirty="0" smtClean="0"/>
              <a:t>. Видеоопыты."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49289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http://collection.edu.yar.ru/catalog/rubr/eb17b17a-6bcc-01ab-0e3a-a1cd26d56d67/23537/?interface=themcol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789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     ПО  «</a:t>
            </a:r>
            <a:r>
              <a:rPr lang="en-US" b="1" dirty="0" smtClean="0"/>
              <a:t>Hot </a:t>
            </a:r>
            <a:r>
              <a:rPr lang="en-US" b="1" dirty="0" smtClean="0"/>
              <a:t>potatoes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756696"/>
          </a:xfrm>
        </p:spPr>
        <p:txBody>
          <a:bodyPr/>
          <a:lstStyle/>
          <a:p>
            <a:r>
              <a:rPr lang="ru-RU" dirty="0" smtClean="0"/>
              <a:t>Пожалуй, начнем с повторения: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340769"/>
            <a:ext cx="4038600" cy="49556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Какие процессы  являются необратимыми?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hlinkClick r:id="rId3" action="ppaction://hlinksldjump"/>
              </a:rPr>
              <a:t>Какие вещества относят к слабым электролитам?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hlinkClick r:id="rId4" action="ppaction://hlinksldjump"/>
              </a:rPr>
              <a:t>Что такое индикатор? Приведите примеры.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772400" cy="3024336"/>
          </a:xfrm>
        </p:spPr>
        <p:txBody>
          <a:bodyPr/>
          <a:lstStyle/>
          <a:p>
            <a:r>
              <a:rPr lang="ru-RU" dirty="0" smtClean="0"/>
              <a:t>Рассмотрим </a:t>
            </a:r>
            <a:br>
              <a:rPr lang="ru-RU" dirty="0" smtClean="0"/>
            </a:br>
            <a:r>
              <a:rPr lang="ru-RU" dirty="0" smtClean="0"/>
              <a:t>         разные </a:t>
            </a:r>
            <a:br>
              <a:rPr lang="ru-RU" dirty="0" smtClean="0"/>
            </a:br>
            <a:r>
              <a:rPr lang="ru-RU" dirty="0" smtClean="0"/>
              <a:t>             случаи</a:t>
            </a:r>
            <a:br>
              <a:rPr lang="ru-RU" dirty="0" smtClean="0"/>
            </a:br>
            <a:r>
              <a:rPr lang="ru-RU" dirty="0" smtClean="0"/>
              <a:t>                  гидролиза</a:t>
            </a:r>
            <a:br>
              <a:rPr lang="ru-RU" dirty="0" smtClean="0"/>
            </a:b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51720" y="764704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</a:t>
            </a:r>
            <a:r>
              <a:rPr lang="en-US" sz="2800" b="1" dirty="0" smtClean="0">
                <a:solidFill>
                  <a:srgbClr val="0070C0"/>
                </a:solidFill>
              </a:rPr>
              <a:t>NO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ru-RU" sz="2800" b="1" baseline="-25000" dirty="0" smtClean="0">
                <a:solidFill>
                  <a:srgbClr val="0070C0"/>
                </a:solidFill>
              </a:rPr>
              <a:t> 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764704"/>
            <a:ext cx="606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23728" y="3789040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OH</a:t>
            </a:r>
            <a:r>
              <a:rPr lang="ru-RU" sz="2800" b="1" baseline="30000" dirty="0" smtClean="0">
                <a:solidFill>
                  <a:srgbClr val="0070C0"/>
                </a:solidFill>
              </a:rPr>
              <a:t>-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3789040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22" idx="3"/>
            <a:endCxn id="21" idx="1"/>
          </p:cNvCxnSpPr>
          <p:nvPr/>
        </p:nvCxnSpPr>
        <p:spPr>
          <a:xfrm>
            <a:off x="1094004" y="4050650"/>
            <a:ext cx="1029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1332434" y="393226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411760" y="764704"/>
            <a:ext cx="719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3717032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99592" y="3717032"/>
            <a:ext cx="202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+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764704"/>
            <a:ext cx="30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[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059832" y="764704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]</a:t>
            </a:r>
            <a:r>
              <a:rPr lang="ru-RU" sz="2800" b="1" baseline="30000" dirty="0" smtClean="0"/>
              <a:t>-</a:t>
            </a:r>
            <a:r>
              <a:rPr lang="en-US" sz="2800" b="1" dirty="0" smtClean="0"/>
              <a:t>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620688"/>
            <a:ext cx="3784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B220A8"/>
                </a:solidFill>
                <a:cs typeface="Aharoni" pitchFamily="2" charset="-79"/>
              </a:rPr>
              <a:t>Гидролиз по аниону</a:t>
            </a:r>
            <a:endParaRPr lang="ru-RU" sz="3200" b="1" i="1" dirty="0">
              <a:solidFill>
                <a:srgbClr val="B220A8"/>
              </a:solidFill>
              <a:cs typeface="Aharoni" pitchFamily="2" charset="-79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1412776"/>
            <a:ext cx="34563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Каким основанием и какой кислотой (с точки зрения силы электролита) образована эта соль?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Попробуйте описать увиденное с помощью  ионного </a:t>
            </a:r>
          </a:p>
          <a:p>
            <a:r>
              <a:rPr lang="ru-RU" sz="2000" dirty="0" smtClean="0"/>
              <a:t>и молекулярного уравнений.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 Каков характер среды в растворе нитрита калия?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Почему этому процессу дано такое название?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4259 C -0.00191 0.09467 -0.00625 0.19745 0.00191 0.26227 C 0.00486 0.28634 0.00625 0.31088 0.01076 0.33472 C 0.01267 0.34444 0.0132 0.35254 0.01962 0.35833 C 0.02326 0.37176 0.02604 0.3831 0.02847 0.39745 C 0.03142 0.41527 0.0276 0.43541 0.04028 0.44652 C 0.05434 0.47477 0.05625 0.51018 0.03281 0.52893 C 0.02604 0.55092 0.01215 0.56296 -0.00382 0.57199 C -0.0092 0.58287 -0.00365 0.5743 -0.01424 0.58194 C -0.02049 0.58634 -0.02517 0.59375 -0.02882 0.60139 C -0.03264 0.62014 -0.04462 0.6331 -0.05833 0.63865 C -0.06962 0.65 -0.07882 0.66365 -0.09062 0.67407 C -0.09236 0.67569 -0.09358 0.67824 -0.09514 0.67986 C -0.09792 0.68264 -0.10382 0.68773 -0.10382 0.68773 " pathEditMode="relative" ptsTypes="fffffffffffffA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C -0.0007 0.00301 -0.00052 0.00695 -0.00157 0.00972 C -0.00295 0.01435 -0.0073 0.02199 -0.0073 0.02222 C -0.01111 0.03797 -0.01337 0.0375 -0.02066 0.05047 C -0.025 0.05834 -0.0323 0.07477 -0.0323 0.07523 C -0.0349 0.08935 -0.03837 0.10324 -0.04115 0.11759 C -0.04184 0.12084 -0.0415 0.12477 -0.04254 0.12778 C -0.04375 0.13218 -0.04688 0.13565 -0.04827 0.14005 C -0.05313 0.15278 -0.05747 0.16644 -0.06302 0.17847 C -0.06545 0.18334 -0.07188 0.19398 -0.07327 0.19884 C -0.0757 0.20764 -0.07917 0.21574 -0.08056 0.225 C -0.08264 0.23935 -0.08299 0.25093 -0.0908 0.26181 C -0.09306 0.27037 -0.09723 0.27292 -0.10261 0.27801 C -0.10313 0.28009 -0.10348 0.28218 -0.104 0.28403 C -0.10469 0.28634 -0.10625 0.28912 -0.10695 0.2919 C -0.11007 0.30533 -0.11007 0.32292 -0.11858 0.33079 C -0.12188 0.34375 -0.12587 0.3544 -0.12882 0.36736 C -0.13021 0.37292 -0.13108 0.38148 -0.13473 0.38542 C -0.13733 0.38843 -0.14063 0.38935 -0.14358 0.39167 C -0.14445 0.39375 -0.14584 0.3956 -0.14653 0.39769 C -0.14723 0.39977 -0.14688 0.40255 -0.14775 0.40394 C -0.15035 0.40764 -0.15452 0.40834 -0.1566 0.41204 C -0.15816 0.41482 -0.15955 0.41736 -0.16094 0.41991 C -0.16302 0.42824 -0.16164 0.42477 -0.16528 0.43056 " pathEditMode="relative" rAng="0" ptsTypes="fffffffffffffffffffffffA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2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99 -0.02246 C 0.03438 -0.02384 0.03577 -0.02523 0.03733 -0.02639 C 0.03872 -0.02732 0.04046 -0.02732 0.04167 -0.02847 C 0.04775 -0.0338 0.04896 -0.03773 0.05643 -0.04028 C 0.06111 -0.05787 0.05417 -0.03357 0.06094 -0.05185 C 0.06164 -0.05371 0.06111 -0.05671 0.06233 -0.05787 C 0.06476 -0.06042 0.06823 -0.06042 0.07118 -0.06181 C 0.07257 -0.0625 0.07552 -0.06366 0.07552 -0.06366 C 0.08299 -0.07014 0.079 -0.06551 0.08594 -0.0794 C 0.08716 -0.08171 0.08976 -0.08195 0.09167 -0.08334 C 0.09757 -0.08796 0.10105 -0.08935 0.10799 -0.09121 C 0.10938 -0.09259 0.11233 -0.09514 0.11233 -0.09514 " pathEditMode="relative" ptsTypes="fffffffffffA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4" calcmode="lin" valueType="num">
                                      <p:cBhvr override="childStyle"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1" grpId="0"/>
      <p:bldP spid="21" grpId="1"/>
      <p:bldP spid="28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293096"/>
            <a:ext cx="146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KNO</a:t>
            </a:r>
            <a:r>
              <a:rPr lang="en-US" b="1" baseline="-25000" dirty="0" smtClean="0"/>
              <a:t>2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25144"/>
            <a:ext cx="181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r>
              <a:rPr lang="en-US" b="1" baseline="30000" dirty="0" smtClean="0"/>
              <a:t>+</a:t>
            </a:r>
            <a:r>
              <a:rPr lang="en-US" b="1" dirty="0" smtClean="0"/>
              <a:t> + NO</a:t>
            </a:r>
            <a:r>
              <a:rPr lang="en-US" b="1" baseline="-25000" dirty="0" smtClean="0"/>
              <a:t>2</a:t>
            </a:r>
            <a:r>
              <a:rPr lang="en-US" b="1" baseline="30000" dirty="0" smtClean="0"/>
              <a:t>-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4725144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</a:t>
            </a:r>
            <a:r>
              <a:rPr lang="en-US" b="1" baseline="30000" dirty="0" smtClean="0"/>
              <a:t>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725144"/>
            <a:ext cx="728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+ OH</a:t>
            </a:r>
            <a:r>
              <a:rPr lang="en-US" b="1" baseline="30000" dirty="0" smtClean="0"/>
              <a:t>-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725144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+ HNO</a:t>
            </a:r>
            <a:r>
              <a:rPr lang="en-US" b="1" baseline="-25000" dirty="0" smtClean="0"/>
              <a:t>2</a:t>
            </a:r>
            <a:r>
              <a:rPr lang="en-US" b="1" dirty="0" smtClean="0"/>
              <a:t>↑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763688" y="450912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7544" y="5229200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NO</a:t>
            </a:r>
            <a:r>
              <a:rPr lang="en-US" b="1" baseline="-25000" dirty="0" smtClean="0"/>
              <a:t>2</a:t>
            </a:r>
            <a:r>
              <a:rPr lang="en-US" b="1" baseline="30000" dirty="0" smtClean="0"/>
              <a:t>-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5229200"/>
            <a:ext cx="728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+ </a:t>
            </a:r>
            <a:r>
              <a:rPr lang="en-US" b="1" dirty="0" smtClean="0">
                <a:solidFill>
                  <a:srgbClr val="00B0F0"/>
                </a:solidFill>
              </a:rPr>
              <a:t>OH</a:t>
            </a:r>
            <a:r>
              <a:rPr lang="en-US" b="1" baseline="30000" dirty="0" smtClean="0">
                <a:solidFill>
                  <a:srgbClr val="00B0F0"/>
                </a:solidFill>
              </a:rPr>
              <a:t>-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5229200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HNO</a:t>
            </a:r>
            <a:r>
              <a:rPr lang="en-US" b="1" baseline="-25000" dirty="0" smtClean="0"/>
              <a:t>2</a:t>
            </a:r>
            <a:r>
              <a:rPr lang="en-US" b="1" dirty="0" smtClean="0"/>
              <a:t>↑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15" idx="3"/>
          </p:cNvCxnSpPr>
          <p:nvPr/>
        </p:nvCxnSpPr>
        <p:spPr>
          <a:xfrm>
            <a:off x="1793548" y="5413866"/>
            <a:ext cx="402188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051720" y="4293096"/>
            <a:ext cx="167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KOH + HNO</a:t>
            </a:r>
            <a:r>
              <a:rPr lang="en-US" b="1" baseline="-25000" dirty="0" smtClean="0"/>
              <a:t>2</a:t>
            </a:r>
            <a:r>
              <a:rPr lang="en-US" b="1" dirty="0" smtClean="0"/>
              <a:t>↑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24128" y="4653136"/>
            <a:ext cx="1782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KOH </a:t>
            </a:r>
            <a:r>
              <a:rPr lang="ru-RU" b="1" dirty="0" smtClean="0"/>
              <a:t> и  </a:t>
            </a:r>
            <a:r>
              <a:rPr lang="en-US" b="1" dirty="0" smtClean="0"/>
              <a:t>HNO</a:t>
            </a:r>
            <a:r>
              <a:rPr lang="en-US" b="1" baseline="-25000" dirty="0" smtClean="0"/>
              <a:t>2</a:t>
            </a:r>
            <a:r>
              <a:rPr lang="en-US" b="1" dirty="0" smtClean="0"/>
              <a:t>↑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860032" y="48691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123728" y="494116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993826" y="5844262"/>
            <a:ext cx="51563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характер среды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щелочной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764704"/>
            <a:ext cx="77048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Нитрит калия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PMingLiU" pitchFamily="18" charset="-12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 это соль,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образованная сильным основанием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KOH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и слабой кислотой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HNO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).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11560" y="1772816"/>
            <a:ext cx="664617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Анион соли (нитрит-ион)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 в ходе реакции вошел в состав слабого электролита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(азотистой кислоты).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Реакция необратима.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21408" y="188640"/>
            <a:ext cx="2037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Проверь себя: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6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8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15" grpId="0"/>
      <p:bldP spid="22" grpId="0"/>
      <p:bldP spid="23" grpId="0"/>
      <p:bldP spid="26" grpId="0"/>
      <p:bldP spid="27" grpId="0"/>
      <p:bldP spid="11265" grpId="0"/>
      <p:bldP spid="4" grpId="0"/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980728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2-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582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91680" y="450912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771800" y="4221088"/>
            <a:ext cx="335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[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4221088"/>
            <a:ext cx="5661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]</a:t>
            </a:r>
            <a:r>
              <a:rPr lang="en-US" sz="3600" b="1" baseline="30000" dirty="0" smtClean="0">
                <a:solidFill>
                  <a:srgbClr val="00B050"/>
                </a:solidFill>
              </a:rPr>
              <a:t>+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980728"/>
            <a:ext cx="548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Zn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908720"/>
            <a:ext cx="506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2+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4221088"/>
            <a:ext cx="652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OH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4221088"/>
            <a:ext cx="258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0070C0"/>
                </a:solidFill>
              </a:rPr>
              <a:t>-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404664"/>
            <a:ext cx="3547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Гидролиз по катиону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908720"/>
            <a:ext cx="31683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Каким основанием и какой кислотой (с точки зрения силы электролита) образована эта соль?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Попробуйте описать увиденное </a:t>
            </a:r>
          </a:p>
          <a:p>
            <a:r>
              <a:rPr lang="ru-RU" sz="2000" dirty="0" smtClean="0"/>
              <a:t>с помощью  ионного </a:t>
            </a:r>
          </a:p>
          <a:p>
            <a:r>
              <a:rPr lang="ru-RU" sz="2000" dirty="0" smtClean="0"/>
              <a:t>и молекулярного уравнений.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Каков характер среды в растворе сульфата цинка?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Почему этому процессу </a:t>
            </a:r>
          </a:p>
          <a:p>
            <a:r>
              <a:rPr lang="ru-RU" sz="2000" dirty="0" smtClean="0"/>
              <a:t>дано такое название?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C 0.00052 0.01088 -1.94444E-6 0.03981 0.00434 0.05347 C 0.00816 0.06504 0.0158 0.07569 0.02066 0.08657 C 0.02448 0.10509 0.03281 0.13032 0.04115 0.14653 C 0.0467 0.15717 0.04514 0.15417 0.05434 0.16273 C 0.0559 0.16412 0.05886 0.1669 0.05886 0.16713 C 0.06389 0.19028 0.0691 0.19444 0.0809 0.21018 C 0.08368 0.21991 0.08507 0.23634 0.09115 0.24329 C 0.09358 0.24629 0.09827 0.24792 0.10139 0.2493 C 0.1033 0.25903 0.10486 0.26782 0.10886 0.27616 C 0.11146 0.2919 0.1165 0.30671 0.12361 0.31944 C 0.1257 0.33866 0.12847 0.35856 0.13229 0.37708 C 0.13507 0.39097 0.13212 0.38171 0.13976 0.39792 C 0.1408 0.39977 0.14271 0.40393 0.14271 0.40417 C 0.14462 0.41296 0.14844 0.4206 0.15139 0.4287 C 0.15417 0.43657 0.15504 0.45254 0.1559 0.45787 C 0.1592 0.47477 0.15886 0.46852 0.15886 0.47639 " pathEditMode="relative" rAng="0" ptsTypes="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4838 C -0.0019 0.05463 -0.00451 0.06088 -0.00608 0.06805 C -0.0066 0.07037 -0.00781 0.07917 -0.00903 0.08171 C -0.01268 0.08889 -0.01632 0.09329 -0.01928 0.10139 C -0.02049 0.10903 -0.02188 0.11574 -0.02379 0.12292 C -0.02535 0.1456 -0.02709 0.15347 -0.03403 0.17199 C -0.03525 0.18217 -0.03629 0.19398 -0.03994 0.20324 C -0.04584 0.21875 -0.03994 0.19861 -0.04584 0.21713 C -0.04792 0.22384 -0.04931 0.23009 -0.05174 0.23657 C -0.05469 0.25347 -0.05678 0.27037 -0.05903 0.2875 C -0.06042 0.29699 -0.06459 0.30555 -0.06632 0.31504 C -0.06702 0.31829 -0.06685 0.32176 -0.06789 0.32477 C -0.0698 0.33032 -0.07362 0.33472 -0.07518 0.34051 C -0.07865 0.35393 -0.08039 0.36829 -0.08403 0.38171 C -0.08577 0.40162 -0.0875 0.42546 -0.09584 0.44259 C -0.09844 0.4537 -0.10053 0.46481 -0.10313 0.47592 C -0.0981 0.47801 -0.09341 0.48148 -0.08837 0.48379 C -0.08525 0.48796 -0.08125 0.4912 -0.07813 0.49537 C -0.07327 0.50185 -0.07223 0.5081 -0.06632 0.51319 C -0.05799 0.52963 -0.06233 0.52106 -0.05174 0.53079 C -0.04983 0.53472 -0.04862 0.53981 -0.04584 0.54259 C -0.04393 0.54444 -0.0415 0.54606 -0.03994 0.54838 C -0.03542 0.55486 -0.03282 0.56342 -0.02813 0.56991 C -0.02414 0.57546 -0.02014 0.58148 -0.01632 0.5875 C -0.01112 0.5956 -0.00677 0.60509 -0.00017 0.61111 C 0.0099 0.63148 -0.0059 0.60162 0.00869 0.62083 C 0.01528 0.6294 0.01372 0.63704 0.02188 0.64051 C 0.03264 0.65023 0.02014 0.63704 0.02778 0.65231 C 0.02882 0.6544 0.03316 0.65694 0.03507 0.6581 " pathEditMode="relative" ptsTypes="fffffffffffffffffff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C 0.00382 -0.00949 0.0066 -0.01829 0.01268 -0.02407 C 0.01598 -0.03218 0.01927 -0.04028 0.02275 -0.04838 C 0.02795 -0.06088 0.04323 -0.06921 0.05052 -0.0787 C 0.05382 -0.08287 0.05625 -0.08796 0.05938 -0.09259 C 0.06598 -0.10347 0.0757 -0.1081 0.08334 -0.1169 C 0.08941 -0.13194 0.09497 -0.13981 0.10625 -0.14306 C 0.11476 -0.15231 0.12535 -0.15231 0.13386 -0.16111 C 0.13924 -0.17407 0.14341 -0.18056 0.15295 -0.18542 C 0.15625 -0.19097 0.1599 -0.19583 0.16424 -0.19954 C 0.1698 -0.20393 0.16719 -0.19884 0.17327 -0.20556 C 0.18021 -0.21343 0.18073 -0.21643 0.18959 -0.21968 C 0.19497 -0.22569 0.20105 -0.22662 0.2073 -0.22963 C 0.21563 -0.24306 0.22396 -0.24977 0.23507 -0.25393 C 0.24045 -0.25972 0.23907 -0.26481 0.24514 -0.26806 C 0.24896 -0.27199 0.25278 -0.27407 0.2566 -0.27824 C 0.26355 -0.29421 0.25469 -0.27616 0.26285 -0.28634 C 0.27101 -0.29653 0.2717 -0.30116 0.28177 -0.30625 C 0.28559 -0.31829 0.29254 -0.32755 0.30087 -0.33056 C 0.30591 -0.33819 0.30903 -0.33796 0.31476 -0.34259 " pathEditMode="relative" rAng="0" ptsTypes="fffffffffffffffffffA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7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4" calcmode="lin" valueType="num">
                                      <p:cBhvr override="childStyle"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9" grpId="0"/>
      <p:bldP spid="10" grpId="0"/>
      <p:bldP spid="2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412776"/>
            <a:ext cx="86764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При протекании первой ступени гидролиза соли многокислотного основания  ион цинка вошел в состав более сложного катиона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PMingLiU" pitchFamily="18" charset="-12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 гидроксоцинка.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Эта ступень гидролиза является обратимой, т.к. среди продуктов реакции нет малодиссоциирующего вещества.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92696"/>
            <a:ext cx="75318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Сульфат цинка образован слабым основанием </a:t>
            </a:r>
            <a:r>
              <a:rPr lang="ru-RU" sz="2000" b="1" dirty="0" smtClean="0"/>
              <a:t>(</a:t>
            </a:r>
            <a:r>
              <a:rPr lang="en-US" sz="2000" b="1" dirty="0" smtClean="0"/>
              <a:t>Zn(OH)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</a:t>
            </a:r>
            <a:r>
              <a:rPr lang="ru-RU" sz="2000" b="1" dirty="0" smtClean="0"/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и сильной кислотой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b="1" dirty="0" smtClean="0"/>
              <a:t>(H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 </a:t>
            </a:r>
            <a:r>
              <a:rPr lang="en-US" b="1" dirty="0" smtClean="0"/>
              <a:t>)</a:t>
            </a:r>
            <a:r>
              <a:rPr lang="ru-RU" b="1" dirty="0" smtClean="0"/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1907704" y="3645024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2483768" y="407707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95536" y="3861048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Zn</a:t>
            </a:r>
            <a:r>
              <a:rPr lang="en-US" b="1" baseline="30000" dirty="0" smtClean="0"/>
              <a:t>2+</a:t>
            </a:r>
            <a:r>
              <a:rPr lang="en-US" b="1" dirty="0" smtClean="0"/>
              <a:t> +SO</a:t>
            </a:r>
            <a:r>
              <a:rPr lang="en-US" b="1" baseline="-25000" dirty="0" smtClean="0"/>
              <a:t>4</a:t>
            </a:r>
            <a:r>
              <a:rPr lang="en-US" b="1" baseline="30000" dirty="0" smtClean="0"/>
              <a:t>2-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3861048"/>
            <a:ext cx="208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ZnOH</a:t>
            </a:r>
            <a:r>
              <a:rPr lang="en-US" b="1" baseline="30000" dirty="0" smtClean="0"/>
              <a:t>+</a:t>
            </a:r>
            <a:r>
              <a:rPr lang="en-US" b="1" dirty="0" smtClean="0"/>
              <a:t> + H</a:t>
            </a:r>
            <a:r>
              <a:rPr lang="en-US" b="1" baseline="30000" dirty="0" smtClean="0"/>
              <a:t>+</a:t>
            </a:r>
            <a:r>
              <a:rPr lang="en-US" b="1" dirty="0" smtClean="0"/>
              <a:t> +SO</a:t>
            </a:r>
            <a:r>
              <a:rPr lang="en-US" b="1" baseline="-25000" dirty="0" smtClean="0"/>
              <a:t>4</a:t>
            </a:r>
            <a:r>
              <a:rPr lang="en-US" b="1" baseline="30000" dirty="0" smtClean="0"/>
              <a:t>2-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4932040" y="40770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436096" y="3861048"/>
            <a:ext cx="1834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ZnOH</a:t>
            </a:r>
            <a:r>
              <a:rPr lang="en-US" b="1" baseline="30000" dirty="0" smtClean="0"/>
              <a:t>+</a:t>
            </a:r>
            <a:r>
              <a:rPr lang="en-US" b="1" dirty="0" smtClean="0"/>
              <a:t>   </a:t>
            </a:r>
            <a:r>
              <a:rPr lang="ru-RU" b="1" dirty="0" smtClean="0"/>
              <a:t>и </a:t>
            </a:r>
            <a:r>
              <a:rPr lang="en-US" b="1" dirty="0" smtClean="0"/>
              <a:t> HSO</a:t>
            </a:r>
            <a:r>
              <a:rPr lang="en-US" b="1" baseline="-25000" dirty="0" smtClean="0"/>
              <a:t>4</a:t>
            </a:r>
            <a:r>
              <a:rPr lang="en-US" b="1" baseline="30000" dirty="0" smtClean="0"/>
              <a:t>-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5536" y="4509120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Zn</a:t>
            </a:r>
            <a:r>
              <a:rPr lang="en-US" b="1" baseline="30000" dirty="0" smtClean="0"/>
              <a:t>2+ </a:t>
            </a:r>
            <a:r>
              <a:rPr lang="en-US" b="1" dirty="0" smtClean="0"/>
              <a:t>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91680" y="465313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1691680" y="479715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267744" y="4509120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ZnOH</a:t>
            </a:r>
            <a:r>
              <a:rPr lang="en-US" b="1" baseline="30000" dirty="0" smtClean="0"/>
              <a:t>+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979712" y="350100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555776" y="393305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283968" y="5229200"/>
            <a:ext cx="338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среда кислая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3356992"/>
            <a:ext cx="17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2ZnSO</a:t>
            </a:r>
            <a:r>
              <a:rPr lang="en-US" b="1" baseline="-25000" dirty="0" smtClean="0"/>
              <a:t>4</a:t>
            </a:r>
            <a:r>
              <a:rPr lang="en-US" b="1" dirty="0" smtClean="0"/>
              <a:t> + 2H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55776" y="3356992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ZnOH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endParaRPr lang="ru-RU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53163" y="28545"/>
            <a:ext cx="2037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Проверь себя: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2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11C0D"/>
                                      </p:to>
                                    </p:animClr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1C0D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8" grpId="2"/>
      <p:bldP spid="21" grpId="0"/>
      <p:bldP spid="22" grpId="0"/>
      <p:bldP spid="25" grpId="0"/>
      <p:bldP spid="26" grpId="0"/>
      <p:bldP spid="31" grpId="0" build="allAtOnce"/>
      <p:bldP spid="9219" grpId="0"/>
      <p:bldP spid="9219" grpId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88840"/>
            <a:ext cx="6912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lang="en-US" sz="2000" b="1" dirty="0" err="1" smtClean="0">
                <a:latin typeface="Arial" pitchFamily="34" charset="0"/>
                <a:ea typeface="PMingLiU" pitchFamily="18" charset="-120"/>
                <a:cs typeface="Arial" pitchFamily="34" charset="0"/>
              </a:rPr>
              <a:t>ZnOH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SO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4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+ H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O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ru-RU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Zn(OH)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+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H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SO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4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endParaRPr lang="ru-RU" sz="2000" b="1" dirty="0" smtClean="0"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2ZnOH</a:t>
            </a:r>
            <a:r>
              <a:rPr lang="en-US" sz="2000" b="1" baseline="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+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+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SO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4</a:t>
            </a:r>
            <a:r>
              <a:rPr lang="en-US" sz="2000" b="1" baseline="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2-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+ 2H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O  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2Zn(OH)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+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2H</a:t>
            </a:r>
            <a:r>
              <a:rPr lang="en-US" sz="2000" b="1" baseline="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+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+ SO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4</a:t>
            </a:r>
            <a:r>
              <a:rPr lang="en-US" sz="2000" b="1" baseline="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2-</a:t>
            </a:r>
            <a:endParaRPr lang="ru-RU" sz="2000" b="1" baseline="30000" dirty="0" smtClean="0"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latin typeface="Arial" pitchFamily="34" charset="0"/>
                <a:ea typeface="PMingLiU" pitchFamily="18" charset="-120"/>
                <a:cs typeface="Arial" pitchFamily="34" charset="0"/>
              </a:rPr>
              <a:t>ZnOH</a:t>
            </a:r>
            <a:r>
              <a:rPr lang="en-US" sz="2000" b="1" baseline="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+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+ H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O    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Zn(OH)</a:t>
            </a:r>
            <a:r>
              <a:rPr lang="en-US" sz="2000" b="1" baseline="-30000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+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2000" b="1" baseline="30000" dirty="0" smtClean="0"/>
              <a:t> </a:t>
            </a:r>
            <a:r>
              <a:rPr lang="ru-RU" sz="2000" b="1" baseline="30000" dirty="0" smtClean="0"/>
              <a:t>  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31840" y="22048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79912" y="278092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55776" y="342900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384920"/>
            <a:ext cx="72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Вторая ступень гидролиза является необратимой, но при обычных условиях протекает </a:t>
            </a:r>
            <a:r>
              <a:rPr lang="ru-RU" sz="2000" b="1" dirty="0" smtClean="0">
                <a:latin typeface="Arial" pitchFamily="34" charset="0"/>
                <a:ea typeface="PMingLiU" pitchFamily="18" charset="-120"/>
                <a:cs typeface="Arial" pitchFamily="34" charset="0"/>
              </a:rPr>
              <a:t>в наименьшей степени,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 чем первая,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 поэтому  ограничимся написанием гидролиза по первой ступени.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427984" y="220486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5292080" y="285293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851920" y="342900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436096" y="3212976"/>
            <a:ext cx="2232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PMingLiU" pitchFamily="18" charset="-120"/>
                <a:cs typeface="Arial" pitchFamily="34" charset="0"/>
              </a:rPr>
              <a:t>среда кислая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903</TotalTime>
  <Words>670</Words>
  <Application>Microsoft Office PowerPoint</Application>
  <PresentationFormat>Экран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Гидролиз солей  презентация по химии для (9) 11 классов выполнена учителем химии ГБОУ СОШ №160 Санкт-Петербурга Цветковой О.В. </vt:lpstr>
      <vt:lpstr>Слайд 2</vt:lpstr>
      <vt:lpstr>Пожалуй, начнем с повторения: </vt:lpstr>
      <vt:lpstr>Рассмотрим           разные               случаи                   гидролиза </vt:lpstr>
      <vt:lpstr>Слайд 5</vt:lpstr>
      <vt:lpstr>Слайд 6</vt:lpstr>
      <vt:lpstr>Слайд 7</vt:lpstr>
      <vt:lpstr>Слайд 8</vt:lpstr>
      <vt:lpstr>Слайд 9</vt:lpstr>
      <vt:lpstr>Слайд 10</vt:lpstr>
      <vt:lpstr>А какой случай стоит еще попробовать?</vt:lpstr>
      <vt:lpstr>Слайд 12</vt:lpstr>
      <vt:lpstr>Слайд 13</vt:lpstr>
      <vt:lpstr>Выводы: </vt:lpstr>
      <vt:lpstr>Слайд 15</vt:lpstr>
      <vt:lpstr>Выводы: </vt:lpstr>
      <vt:lpstr>Слайд 17</vt:lpstr>
      <vt:lpstr>Кроссворд Заполни пробелы в предложении Найди соответствия  </vt:lpstr>
      <vt:lpstr>Слайд 19</vt:lpstr>
      <vt:lpstr>К слабым электролитам относятся: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солей</dc:title>
  <dc:creator>Vaol</dc:creator>
  <cp:lastModifiedBy>Windows User</cp:lastModifiedBy>
  <cp:revision>51</cp:revision>
  <dcterms:created xsi:type="dcterms:W3CDTF">2011-07-02T18:16:28Z</dcterms:created>
  <dcterms:modified xsi:type="dcterms:W3CDTF">2013-10-24T17:24:45Z</dcterms:modified>
</cp:coreProperties>
</file>